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37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slides/slide6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56.xml" ContentType="application/vnd.openxmlformats-officedocument.presentationml.slide+xml"/>
  <Override PartName="/ppt/slides/slide24.xml" ContentType="application/vnd.openxmlformats-officedocument.presentationml.slide+xml"/>
  <Override PartName="/ppt/slides/slide61.xml" ContentType="application/vnd.openxmlformats-officedocument.presentationml.slide+xml"/>
  <Override PartName="/ppt/slides/slide50.xml" ContentType="application/vnd.openxmlformats-officedocument.presentationml.slide+xml"/>
  <Override PartName="/ppt/slides/slide11.xml" ContentType="application/vnd.openxmlformats-officedocument.presentationml.slide+xml"/>
  <Override PartName="/ppt/slides/slide42.xml" ContentType="application/vnd.openxmlformats-officedocument.presentationml.slide+xml"/>
  <Override PartName="/ppt/slides/slide53.xml" ContentType="application/vnd.openxmlformats-officedocument.presentationml.slide+xml"/>
  <Override PartName="/ppt/slides/slide40.xml" ContentType="application/vnd.openxmlformats-officedocument.presentationml.slide+xml"/>
  <Override PartName="/ppt/slides/slide1.xml" ContentType="application/vnd.openxmlformats-officedocument.presentationml.slide+xml"/>
  <Override PartName="/ppt/slides/slide44.xml" ContentType="application/vnd.openxmlformats-officedocument.presentationml.slide+xml"/>
  <Override PartName="/ppt/slides/slide46.xml" ContentType="application/vnd.openxmlformats-officedocument.presentationml.slide+xml"/>
  <Override PartName="/ppt/slides/slide3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58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4.xml" ContentType="application/vnd.openxmlformats-officedocument.presentationml.slide+xml"/>
  <Override PartName="/ppt/slides/slide28.xml" ContentType="application/vnd.openxmlformats-officedocument.presentationml.slide+xml"/>
  <Override PartName="/ppt/slides/slide14.xml" ContentType="application/vnd.openxmlformats-officedocument.presentationml.slide+xml"/>
  <Override PartName="/ppt/slides/slide52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62.xml" ContentType="application/vnd.openxmlformats-officedocument.presentationml.slide+xml"/>
  <Override PartName="/ppt/slides/slide65.xml" ContentType="application/vnd.openxmlformats-officedocument.presentationml.slide+xml"/>
  <Override PartName="/ppt/slides/slide48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54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34.xml" ContentType="application/vnd.openxmlformats-officedocument.presentationml.slide+xml"/>
  <Override PartName="/ppt/slides/slide60.xml" ContentType="application/vnd.openxmlformats-officedocument.presentationml.slide+xml"/>
  <Override PartName="/ppt/slides/slide10.xml" ContentType="application/vnd.openxmlformats-officedocument.presentationml.slide+xml"/>
  <Override PartName="/ppt/slides/slide51.xml" ContentType="application/vnd.openxmlformats-officedocument.presentationml.slide+xml"/>
  <Override PartName="/ppt/slides/slide57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38.xml" ContentType="application/vnd.openxmlformats-officedocument.presentationml.slide+xml"/>
  <Override PartName="/ppt/slides/slide12.xml" ContentType="application/vnd.openxmlformats-officedocument.presentationml.slide+xml"/>
  <Override PartName="/ppt/slides/slide64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59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55.xml" ContentType="application/vnd.openxmlformats-officedocument.presentationml.slide+xml"/>
  <Override PartName="/ppt/slides/slide5.xml" ContentType="application/vnd.openxmlformats-officedocument.presentationml.slide+xml"/>
  <Override PartName="/ppt/slides/slide6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34.xml" Type="http://schemas.openxmlformats.org/officeDocument/2006/relationships/slide" Id="rId39"/><Relationship Target="slides/slide33.xml" Type="http://schemas.openxmlformats.org/officeDocument/2006/relationships/slide" Id="rId38"/><Relationship Target="slides/slide32.xml" Type="http://schemas.openxmlformats.org/officeDocument/2006/relationships/slide" Id="rId37"/><Relationship Target="slides/slide31.xml" Type="http://schemas.openxmlformats.org/officeDocument/2006/relationships/slide" Id="rId36"/><Relationship Target="slides/slide25.xml" Type="http://schemas.openxmlformats.org/officeDocument/2006/relationships/slide" Id="rId30"/><Relationship Target="slides/slide26.xml" Type="http://schemas.openxmlformats.org/officeDocument/2006/relationships/slide" Id="rId31"/><Relationship Target="slides/slide29.xml" Type="http://schemas.openxmlformats.org/officeDocument/2006/relationships/slide" Id="rId34"/><Relationship Target="slides/slide65.xml" Type="http://schemas.openxmlformats.org/officeDocument/2006/relationships/slide" Id="rId70"/><Relationship Target="slides/slide30.xml" Type="http://schemas.openxmlformats.org/officeDocument/2006/relationships/slide" Id="rId35"/><Relationship Target="slides/slide27.xml" Type="http://schemas.openxmlformats.org/officeDocument/2006/relationships/slide" Id="rId32"/><Relationship Target="slides/slide28.xml" Type="http://schemas.openxmlformats.org/officeDocument/2006/relationships/slide" Id="rId33"/><Relationship Target="slides/slide43.xml" Type="http://schemas.openxmlformats.org/officeDocument/2006/relationships/slide" Id="rId48"/><Relationship Target="slides/slide42.xml" Type="http://schemas.openxmlformats.org/officeDocument/2006/relationships/slide" Id="rId47"/><Relationship Target="slides/slide44.xml" Type="http://schemas.openxmlformats.org/officeDocument/2006/relationships/slide" Id="rId49"/><Relationship Target="presProps.xml" Type="http://schemas.openxmlformats.org/officeDocument/2006/relationships/presProps" Id="rId2"/><Relationship Target="theme/theme3.xml" Type="http://schemas.openxmlformats.org/officeDocument/2006/relationships/theme" Id="rId1"/><Relationship Target="slides/slide35.xml" Type="http://schemas.openxmlformats.org/officeDocument/2006/relationships/slide" Id="rId40"/><Relationship Target="slideMasters/slideMaster1.xml" Type="http://schemas.openxmlformats.org/officeDocument/2006/relationships/slideMaster" Id="rId4"/><Relationship Target="slides/slide36.xml" Type="http://schemas.openxmlformats.org/officeDocument/2006/relationships/slide" Id="rId41"/><Relationship Target="tableStyles.xml" Type="http://schemas.openxmlformats.org/officeDocument/2006/relationships/tableStyles" Id="rId3"/><Relationship Target="slides/slide37.xml" Type="http://schemas.openxmlformats.org/officeDocument/2006/relationships/slide" Id="rId42"/><Relationship Target="slides/slide38.xml" Type="http://schemas.openxmlformats.org/officeDocument/2006/relationships/slide" Id="rId43"/><Relationship Target="slides/slide39.xml" Type="http://schemas.openxmlformats.org/officeDocument/2006/relationships/slide" Id="rId44"/><Relationship Target="slides/slide40.xml" Type="http://schemas.openxmlformats.org/officeDocument/2006/relationships/slide" Id="rId45"/><Relationship Target="slides/slide41.xml" Type="http://schemas.openxmlformats.org/officeDocument/2006/relationships/slide" Id="rId46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Relationship Target="slides/slide53.xml" Type="http://schemas.openxmlformats.org/officeDocument/2006/relationships/slide" Id="rId58"/><Relationship Target="slides/slide54.xml" Type="http://schemas.openxmlformats.org/officeDocument/2006/relationships/slide" Id="rId59"/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52.xml" Type="http://schemas.openxmlformats.org/officeDocument/2006/relationships/slide" Id="rId57"/><Relationship Target="slides/slide51.xml" Type="http://schemas.openxmlformats.org/officeDocument/2006/relationships/slide" Id="rId56"/><Relationship Target="slides/slide50.xml" Type="http://schemas.openxmlformats.org/officeDocument/2006/relationships/slide" Id="rId55"/><Relationship Target="slides/slide49.xml" Type="http://schemas.openxmlformats.org/officeDocument/2006/relationships/slide" Id="rId54"/><Relationship Target="slides/slide48.xml" Type="http://schemas.openxmlformats.org/officeDocument/2006/relationships/slide" Id="rId53"/><Relationship Target="slides/slide47.xml" Type="http://schemas.openxmlformats.org/officeDocument/2006/relationships/slide" Id="rId52"/><Relationship Target="slides/slide46.xml" Type="http://schemas.openxmlformats.org/officeDocument/2006/relationships/slide" Id="rId51"/><Relationship Target="slides/slide45.xml" Type="http://schemas.openxmlformats.org/officeDocument/2006/relationships/slide" Id="rId50"/><Relationship Target="slides/slide64.xml" Type="http://schemas.openxmlformats.org/officeDocument/2006/relationships/slide" Id="rId69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slides/slide16.xml" Type="http://schemas.openxmlformats.org/officeDocument/2006/relationships/slide" Id="rId21"/><Relationship Target="slides/slide17.xml" Type="http://schemas.openxmlformats.org/officeDocument/2006/relationships/slide" Id="rId22"/><Relationship Target="slides/slide55.xml" Type="http://schemas.openxmlformats.org/officeDocument/2006/relationships/slide" Id="rId60"/><Relationship Target="slides/slide18.xml" Type="http://schemas.openxmlformats.org/officeDocument/2006/relationships/slide" Id="rId2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61.xml" Type="http://schemas.openxmlformats.org/officeDocument/2006/relationships/slide" Id="rId66"/><Relationship Target="slides/slide60.xml" Type="http://schemas.openxmlformats.org/officeDocument/2006/relationships/slide" Id="rId65"/><Relationship Target="slides/slide63.xml" Type="http://schemas.openxmlformats.org/officeDocument/2006/relationships/slide" Id="rId68"/><Relationship Target="slides/slide62.xml" Type="http://schemas.openxmlformats.org/officeDocument/2006/relationships/slide" Id="rId67"/><Relationship Target="slides/slide57.xml" Type="http://schemas.openxmlformats.org/officeDocument/2006/relationships/slide" Id="rId62"/><Relationship Target="slides/slide56.xml" Type="http://schemas.openxmlformats.org/officeDocument/2006/relationships/slide" Id="rId61"/><Relationship Target="slides/slide59.xml" Type="http://schemas.openxmlformats.org/officeDocument/2006/relationships/slide" Id="rId64"/><Relationship Target="slides/slide58.xml" Type="http://schemas.openxmlformats.org/officeDocument/2006/relationships/slide" Id="rId63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y="0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y="0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y="8685213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0" name="Shape 1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0" name="Shape 1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0" name="Shape 1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8" name="Shape 1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7" name="Shape 1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8" name="Shape 19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6" name="Shape 2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7" name="Shape 20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7" name="Shape 2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7" name="Shape 2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8" name="Shape 2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7" name="Shape 2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8" name="Shape 2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7" name="Shape 2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8" name="Shape 2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9" name="Shape 24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7" name="Shape 2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8" name="Shape 2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9" name="Shape 25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7" name="Shape 2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8" name="Shape 2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9" name="Shape 26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7" name="Shape 2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8" name="Shape 2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9" name="Shape 27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7" name="Shape 2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8" name="Shape 28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9" name="Shape 28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7" name="Shape 2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8" name="Shape 29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9" name="Shape 29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8" name="Shape 3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9" name="Shape 3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0" name="Shape 31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8" name="Shape 3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9" name="Shape 3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0" name="Shape 32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7" name="Shape 3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8" name="Shape 3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9" name="Shape 32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6" name="Shape 3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7" name="Shape 3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8" name="Shape 33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4" name="Shape 3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5" name="Shape 3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6" name="Shape 34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2" name="Shape 3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3" name="Shape 3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4" name="Shape 35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8" name="Shape 3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9" name="Shape 3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0" name="Shape 36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4" name="Shape 3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5" name="Shape 3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6" name="Shape 36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2" name="Shape 3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3" name="Shape 3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4" name="Shape 37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9" name="Shape 3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0" name="Shape 3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1" name="Shape 38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7" name="Shape 3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8" name="Shape 38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9" name="Shape 38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5" name="Shape 3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6" name="Shape 3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7" name="Shape 39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3" name="Shape 4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4" name="Shape 4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5" name="Shape 40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1" name="Shape 4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2" name="Shape 41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3" name="Shape 41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9" name="Shape 4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0" name="Shape 42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1" name="Shape 42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7" name="Shape 4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8" name="Shape 4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9" name="Shape 42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3" name="Shape 4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4" name="Shape 4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5" name="Shape 43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9" name="Shape 4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0" name="Shape 4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1" name="Shape 44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5" name="Shape 4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6" name="Shape 4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7" name="Shape 44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51" name="Shape 4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2" name="Shape 4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3" name="Shape 45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58" name="Shape 4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9" name="Shape 4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0" name="Shape 46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65" name="Shape 4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6" name="Shape 4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7" name="Shape 46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72" name="Shape 4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3" name="Shape 4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4" name="Shape 47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79" name="Shape 4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0" name="Shape 4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1" name="Shape 48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6" name="Shape 4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7" name="Shape 4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8" name="Shape 48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5" name="Shape 1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3" name="Shape 4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4" name="Shape 49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5" name="Shape 49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0" name="Shape 5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1" name="Shape 50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2" name="Shape 50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7" name="Shape 5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8" name="Shape 5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9" name="Shape 50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14" name="Shape 5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5" name="Shape 5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6" name="Shape 51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21" name="Shape 5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2" name="Shape 52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3" name="Shape 52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28" name="Shape 5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9" name="Shape 5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0" name="Shape 53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35" name="Shape 5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6" name="Shape 5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7" name="Shape 53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42" name="Shape 5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3" name="Shape 5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4" name="Shape 54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49" name="Shape 5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0" name="Shape 5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1" name="Shape 55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6" name="Shape 5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7" name="Shape 55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8" name="Shape 55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63" name="Shape 5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4" name="Shape 5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5" name="Shape 56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72" name="Shape 5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3" name="Shape 5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4" name="Shape 57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80" name="Shape 5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1" name="Shape 5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2" name="Shape 58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89" name="Shape 5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0" name="Shape 5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1" name="Shape 59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97" name="Shape 5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8" name="Shape 59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9" name="Shape 59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02" name="Shape 6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3" name="Shape 6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4" name="Shape 60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media/image02.png" Type="http://schemas.openxmlformats.org/officeDocument/2006/relationships/image" Id="rId2"/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media/image00.png" Type="http://schemas.openxmlformats.org/officeDocument/2006/relationships/image" Id="rId2"/><Relationship Target="../slideMasters/slideMaster1.xml" Type="http://schemas.openxmlformats.org/officeDocument/2006/relationships/slideMaster" Id="rId1"/><Relationship Target="../media/image09.jpg" Type="http://schemas.openxmlformats.org/officeDocument/2006/relationships/image" Id="rId3"/></Relationships>
</file>

<file path=ppt/slideLayouts/_rels/slideLayout12.xml.rels><?xml version="1.0" encoding="UTF-8" standalone="yes"?><Relationships xmlns="http://schemas.openxmlformats.org/package/2006/relationships"><Relationship Target="../media/image00.png" Type="http://schemas.openxmlformats.org/officeDocument/2006/relationships/image" Id="rId2"/><Relationship Target="../slideMasters/slideMaster1.xml" Type="http://schemas.openxmlformats.org/officeDocument/2006/relationships/slideMaster" Id="rId1"/><Relationship Target="../media/image09.jpg" Type="http://schemas.openxmlformats.org/officeDocument/2006/relationships/image" Id="rId3"/></Relationships>
</file>

<file path=ppt/slideLayouts/_rels/slideLayout1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4.xml.rels><?xml version="1.0" encoding="UTF-8" standalone="yes"?><Relationships xmlns="http://schemas.openxmlformats.org/package/2006/relationships"><Relationship Target="../media/image02.png" Type="http://schemas.openxmlformats.org/officeDocument/2006/relationships/image" Id="rId2"/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media/image00.png" Type="http://schemas.openxmlformats.org/officeDocument/2006/relationships/image" Id="rId2"/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3" name="Shape 13"/>
          <p:cNvPicPr preferRelativeResize="0"/>
          <p:nvPr/>
        </p:nvPicPr>
        <p:blipFill rotWithShape="1">
          <a:blip r:embed="rId2">
            <a:alphaModFix/>
          </a:blip>
          <a:srcRect t="0" b="0" r="0" l="0"/>
          <a:stretch/>
        </p:blipFill>
        <p:spPr>
          <a:xfrm>
            <a:off y="0" x="0"/>
            <a:ext cy="6859587" cx="914558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/>
          <p:nvPr>
            <p:ph type="ctrTitle"/>
          </p:nvPr>
        </p:nvSpPr>
        <p:spPr>
          <a:xfrm>
            <a:off y="5008117" x="685800"/>
            <a:ext cy="867736" cx="535728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buClr>
                <a:srgbClr val="595959"/>
              </a:buClr>
              <a:buFont typeface="Helvetica Neue"/>
              <a:buNone/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y="5875855" x="685800"/>
            <a:ext cy="661049" cx="381111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420"/>
              </a:spcBef>
              <a:buClr>
                <a:srgbClr val="888888"/>
              </a:buClr>
              <a:buFont typeface="Helvetica Neue"/>
              <a:buNone/>
              <a:defRPr/>
            </a:lvl1pPr>
            <a:lvl2pPr algn="ctr" rtl="0" marR="0" indent="0" marL="457200">
              <a:spcBef>
                <a:spcPts val="560"/>
              </a:spcBef>
              <a:buClr>
                <a:srgbClr val="888888"/>
              </a:buClr>
              <a:buFont typeface="Calibri"/>
              <a:buNone/>
              <a:defRPr/>
            </a:lvl2pPr>
            <a:lvl3pPr algn="ctr" rtl="0" marR="0" indent="0" marL="91440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algn="ctr" rtl="0" marR="0" indent="0" marL="13716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algn="ctr" rtl="0" marR="0" indent="0" marL="18288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algn="ctr" rtl="0" marR="0" indent="0" marL="22860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algn="ctr" rtl="0" marR="0" indent="0" marL="27432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algn="ctr" rtl="0" marR="0" indent="0" marL="32004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algn="ctr" rtl="0" marR="0" indent="0" marL="36576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4649787" x="6207125"/>
            <a:ext cy="2038349" cx="26828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>
              <a:spcBef>
                <a:spcPts val="0"/>
              </a:spcBef>
              <a:buClr>
                <a:srgbClr val="7F7F7F"/>
              </a:buClr>
              <a:buFont typeface="Helvetica Neue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 rot="5400000">
            <a:off y="-251618" x="2309018"/>
            <a:ext cy="8229600" cx="452596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_Custom Layout"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8" name="Shape 48"/>
          <p:cNvPicPr preferRelativeResize="0"/>
          <p:nvPr/>
        </p:nvPicPr>
        <p:blipFill rotWithShape="1">
          <a:blip r:embed="rId2">
            <a:alphaModFix/>
          </a:blip>
          <a:srcRect t="0" b="0" r="0" l="0"/>
          <a:stretch/>
        </p:blipFill>
        <p:spPr>
          <a:xfrm>
            <a:off y="0" x="0"/>
            <a:ext cy="6858000" cx="9145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Shape 49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319212" x="0"/>
            <a:ext cy="4416056" cx="4569693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50"/>
          <p:cNvSpPr/>
          <p:nvPr/>
        </p:nvSpPr>
        <p:spPr>
          <a:xfrm>
            <a:off y="3276600" x="4571998"/>
            <a:ext cy="2971799" cx="426728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1800"/>
              </a:spcAft>
              <a:buSzPct val="25000"/>
              <a:buNone/>
            </a:pPr>
            <a:r>
              <a:rPr strike="noStrike" u="none" b="1" cap="none" baseline="0" sz="2200" lang="en-US" i="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STEVEN W. EDWARDS, PH.D</a:t>
            </a:r>
            <a:r>
              <a:rPr strike="noStrike" u="none" b="1" cap="none" baseline="0" sz="2400" lang="en-US" i="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strike="noStrike" u="none" b="1" cap="none" baseline="0" sz="1800" lang="en-US" i="0">
                <a:solidFill>
                  <a:srgbClr val="FF8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PRESIDENT &amp; CEO</a:t>
            </a:r>
            <a:r>
              <a:rPr strike="noStrike" u="none" b="0" cap="none" baseline="0" sz="1800" lang="en-US" i="0">
                <a:solidFill>
                  <a:srgbClr val="FF8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strike="noStrike" u="none" b="0" cap="none" baseline="0" sz="1800" lang="en-US" i="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202.359.5124  </a:t>
            </a:r>
            <a:r>
              <a:rPr strike="noStrike" u="none" b="0" cap="none" baseline="0" sz="1800" lang="en-US" i="0">
                <a:solidFill>
                  <a:srgbClr val="FF8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</a:t>
            </a:r>
            <a:r>
              <a:rPr strike="noStrike" u="none" b="0" cap="none" baseline="0" sz="1800" lang="en-US" i="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703.837.0223</a:t>
            </a:r>
            <a:r>
              <a:rPr strike="noStrike" u="none" b="0" cap="none" baseline="0" sz="1800" lang="en-US" i="0">
                <a:solidFill>
                  <a:srgbClr val="008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0" sz="1800" lang="en-US" i="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steve@edwardsedservices.com</a:t>
            </a:r>
            <a:r>
              <a:rPr strike="noStrike" u="none" b="0" cap="none" baseline="0" sz="1800" lang="en-US" i="0">
                <a:solidFill>
                  <a:srgbClr val="FF8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</a:t>
            </a:r>
            <a:r>
              <a:rPr strike="noStrike" u="none" b="0" cap="none" baseline="0" sz="1800" lang="en-US" i="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edwards</a:t>
            </a:r>
            <a:r>
              <a:rPr strike="noStrike" u="none" b="0" cap="none" baseline="0" sz="1800" lang="en-US" i="0">
                <a:solidFill>
                  <a:srgbClr val="008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</a:t>
            </a:r>
            <a:r>
              <a:rPr strike="noStrike" u="none" b="0" cap="none" baseline="0" sz="1800" lang="en-US" i="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services.com</a:t>
            </a:r>
          </a:p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y="306387" x="4569692"/>
            <a:ext cy="1012825" cx="3682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/>
        </p:nvSpPr>
        <p:spPr>
          <a:xfrm>
            <a:off y="1741714" x="4571998"/>
            <a:ext cy="1077217" cx="426728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3200" lang="en-US" i="0">
                <a:solidFill>
                  <a:srgbClr val="0468A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“LIKE” us on Facebook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3200" lang="en-US" i="0">
                <a:solidFill>
                  <a:srgbClr val="0468A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Follow us on Twitter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_Custom Layout"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4" name="Shape 54"/>
          <p:cNvPicPr preferRelativeResize="0"/>
          <p:nvPr/>
        </p:nvPicPr>
        <p:blipFill rotWithShape="1">
          <a:blip r:embed="rId2">
            <a:alphaModFix/>
          </a:blip>
          <a:srcRect t="0" b="0" r="0" l="0"/>
          <a:stretch/>
        </p:blipFill>
        <p:spPr>
          <a:xfrm>
            <a:off y="0" x="0"/>
            <a:ext cy="6858000" cx="9145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319212" x="0"/>
            <a:ext cy="4416056" cx="4569693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/>
          <p:nvPr/>
        </p:nvSpPr>
        <p:spPr>
          <a:xfrm>
            <a:off y="3748407" x="4571998"/>
            <a:ext cy="2499992" cx="426728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1800"/>
              </a:spcAft>
              <a:buSzPct val="25000"/>
              <a:buNone/>
            </a:pPr>
            <a:r>
              <a:rPr strike="noStrike" u="none" b="0" cap="none" baseline="0" sz="1800" lang="en-US" i="0">
                <a:solidFill>
                  <a:srgbClr val="FF8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strike="noStrike" u="none" b="0" cap="none" baseline="0" sz="1800" lang="en-US" i="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703.837.0223  </a:t>
            </a:r>
            <a:r>
              <a:rPr strike="noStrike" u="none" b="0" cap="none" baseline="0" sz="1800" lang="en-US" i="0">
                <a:solidFill>
                  <a:srgbClr val="FF8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</a:t>
            </a:r>
            <a:r>
              <a:rPr strike="noStrike" u="none" b="0" cap="none" baseline="0" sz="1800" lang="en-US" i="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703.837.0223</a:t>
            </a:r>
            <a:r>
              <a:rPr strike="noStrike" u="none" b="0" cap="none" baseline="0" sz="1800" lang="en-US" i="0">
                <a:solidFill>
                  <a:srgbClr val="008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0" sz="1800" lang="en-US" i="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info@edwardsedservices.com</a:t>
            </a:r>
            <a:r>
              <a:rPr strike="noStrike" u="none" b="0" cap="none" baseline="0" sz="1800" lang="en-US" i="0">
                <a:solidFill>
                  <a:srgbClr val="FF8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</a:t>
            </a:r>
            <a:r>
              <a:rPr strike="noStrike" u="none" b="0" cap="none" baseline="0" sz="1800" lang="en-US" i="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edwards</a:t>
            </a:r>
            <a:r>
              <a:rPr strike="noStrike" u="none" b="0" cap="none" baseline="0" sz="1800" lang="en-US" i="0">
                <a:solidFill>
                  <a:srgbClr val="008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</a:t>
            </a:r>
            <a:r>
              <a:rPr strike="noStrike" u="none" b="0" cap="none" baseline="0" sz="1800" lang="en-US" i="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services.com</a:t>
            </a:r>
          </a:p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y="1319212" x="4572000"/>
            <a:ext cy="1012825" cx="3682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2" type="body"/>
          </p:nvPr>
        </p:nvSpPr>
        <p:spPr>
          <a:xfrm>
            <a:off y="2693988" x="4572000"/>
            <a:ext cy="1525587" cx="3682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1_Title Only"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>
              <a:spcBef>
                <a:spcPts val="0"/>
              </a:spcBef>
              <a:buClr>
                <a:srgbClr val="7F7F7F"/>
              </a:buClr>
              <a:buFont typeface="Helvetica Neue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y="6111875" x="3776662"/>
            <a:ext cy="365125" cx="2286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y="6111875" x="6062662"/>
            <a:ext cy="365125" cx="2286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y="6111875" x="8348663"/>
            <a:ext cy="365125" cx="457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Title Slide"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65" name="Shape 65"/>
          <p:cNvPicPr preferRelativeResize="0"/>
          <p:nvPr/>
        </p:nvPicPr>
        <p:blipFill rotWithShape="1">
          <a:blip r:embed="rId2">
            <a:alphaModFix/>
          </a:blip>
          <a:srcRect t="0" b="0" r="0" l="0"/>
          <a:stretch/>
        </p:blipFill>
        <p:spPr>
          <a:xfrm>
            <a:off y="0" x="0"/>
            <a:ext cy="6859587" cx="914558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/>
          <p:nvPr>
            <p:ph type="ctrTitle"/>
          </p:nvPr>
        </p:nvSpPr>
        <p:spPr>
          <a:xfrm>
            <a:off y="5008117" x="685800"/>
            <a:ext cy="867736" cx="535728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buClr>
                <a:srgbClr val="595959"/>
              </a:buClr>
              <a:buFont typeface="Helvetica Neue"/>
              <a:buNone/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y="5875855" x="685800"/>
            <a:ext cy="661049" cx="381111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420"/>
              </a:spcBef>
              <a:buClr>
                <a:srgbClr val="888888"/>
              </a:buClr>
              <a:buFont typeface="Helvetica Neue"/>
              <a:buNone/>
              <a:defRPr/>
            </a:lvl1pPr>
            <a:lvl2pPr algn="ctr" rtl="0" marR="0" indent="0" marL="457200">
              <a:spcBef>
                <a:spcPts val="560"/>
              </a:spcBef>
              <a:buClr>
                <a:srgbClr val="888888"/>
              </a:buClr>
              <a:buFont typeface="Calibri"/>
              <a:buNone/>
              <a:defRPr/>
            </a:lvl2pPr>
            <a:lvl3pPr algn="ctr" rtl="0" marR="0" indent="0" marL="91440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algn="ctr" rtl="0" marR="0" indent="0" marL="13716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algn="ctr" rtl="0" marR="0" indent="0" marL="18288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algn="ctr" rtl="0" marR="0" indent="0" marL="22860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algn="ctr" rtl="0" marR="0" indent="0" marL="27432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algn="ctr" rtl="0" marR="0" indent="0" marL="32004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algn="ctr" rtl="0" marR="0" indent="0" marL="36576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y="4649787" x="6207125"/>
            <a:ext cy="2038349" cx="26828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74637" x="457200"/>
            <a:ext cy="995315" cx="810553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buClr>
                <a:srgbClr val="595959"/>
              </a:buClr>
              <a:buFont typeface="Helvetica Neue"/>
              <a:buChar char="•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0" name="Shape 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y="274637" x="457200"/>
            <a:ext cy="995315" cx="810553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>
              <a:spcBef>
                <a:spcPts val="0"/>
              </a:spcBef>
              <a:buClr>
                <a:srgbClr val="7F7F7F"/>
              </a:buClr>
              <a:buFont typeface="Helvetica Neue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y="1600200" x="4572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buFont typeface="Helvetica Neue"/>
              <a:buChar char="•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y="1600200" x="46482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buFont typeface="Helvetica Neue"/>
              <a:buChar char="•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24" name="Shape 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y="274637" x="457200"/>
            <a:ext cy="974830" cx="810553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y="1535112" x="457200"/>
            <a:ext cy="639762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Clr>
                <a:srgbClr val="256CBD"/>
              </a:buClr>
              <a:buFont typeface="Helvetica Neue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y="2174875" x="457200"/>
            <a:ext cy="3951287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3" type="body"/>
          </p:nvPr>
        </p:nvSpPr>
        <p:spPr>
          <a:xfrm>
            <a:off y="1535112" x="4645025"/>
            <a:ext cy="639762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Clr>
                <a:srgbClr val="256CBD"/>
              </a:buClr>
              <a:buFont typeface="Helvetica Neue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4" type="body"/>
          </p:nvPr>
        </p:nvSpPr>
        <p:spPr>
          <a:xfrm>
            <a:off y="2174875" x="4645025"/>
            <a:ext cy="3951287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Only"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>
              <a:spcBef>
                <a:spcPts val="0"/>
              </a:spcBef>
              <a:buClr>
                <a:srgbClr val="7F7F7F"/>
              </a:buClr>
              <a:buFont typeface="Helvetica Neue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y="1417637" x="457200"/>
            <a:ext cy="4511675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342900" marL="34290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Font typeface="Helvetica Neue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"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5" name="Shape 35"/>
          <p:cNvPicPr preferRelativeResize="0"/>
          <p:nvPr/>
        </p:nvPicPr>
        <p:blipFill rotWithShape="1">
          <a:blip r:embed="rId2">
            <a:alphaModFix/>
          </a:blip>
          <a:srcRect t="0" b="0" r="0" l="0"/>
          <a:stretch/>
        </p:blipFill>
        <p:spPr>
          <a:xfrm>
            <a:off y="0" x="0"/>
            <a:ext cy="6858000" cx="9145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y="273050" x="457200"/>
            <a:ext cy="1162049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y="273050" x="3575050"/>
            <a:ext cy="5853112" cx="51117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buFont typeface="Helvetica Neue"/>
              <a:buChar char="•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y="1435100" x="457200"/>
            <a:ext cy="4691063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Helvetica Neue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y="4800600" x="1792288"/>
            <a:ext cy="566737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/>
          <p:nvPr>
            <p:ph idx="2" type="pic"/>
          </p:nvPr>
        </p:nvSpPr>
        <p:spPr>
          <a:xfrm>
            <a:off y="460870" x="1792288"/>
            <a:ext cy="4266705" cx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y="5367337" x="1792288"/>
            <a:ext cy="804861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Helvetica Neue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6"/><Relationship Target="../slideLayouts/slideLayout14.xml" Type="http://schemas.openxmlformats.org/officeDocument/2006/relationships/slideLayout" Id="rId15"/><Relationship Target="../slideLayouts/slideLayout13.xml" Type="http://schemas.openxmlformats.org/officeDocument/2006/relationships/slideLayout" Id="rId14"/><Relationship Target="../slideLayouts/slideLayout1.xml" Type="http://schemas.openxmlformats.org/officeDocument/2006/relationships/slideLayout" Id="rId2"/><Relationship Target="../slideLayouts/slideLayout11.xml" Type="http://schemas.openxmlformats.org/officeDocument/2006/relationships/slideLayout" Id="rId12"/><Relationship Target="../slideLayouts/slideLayout12.xml" Type="http://schemas.openxmlformats.org/officeDocument/2006/relationships/slideLayout" Id="rId13"/><Relationship Target="../media/image01.png" Type="http://schemas.openxmlformats.org/officeDocument/2006/relationships/image" Id="rId1"/><Relationship Target="../slideLayouts/slideLayout3.xml" Type="http://schemas.openxmlformats.org/officeDocument/2006/relationships/slideLayout" Id="rId4"/><Relationship Target="../slideLayouts/slideLayout9.xml" Type="http://schemas.openxmlformats.org/officeDocument/2006/relationships/slideLayout" Id="rId10"/><Relationship Target="../slideLayouts/slideLayout2.xml" Type="http://schemas.openxmlformats.org/officeDocument/2006/relationships/slideLayout" Id="rId3"/><Relationship Target="../slideLayouts/slideLayout10.xml" Type="http://schemas.openxmlformats.org/officeDocument/2006/relationships/slideLayout" Id="rId11"/><Relationship Target="../slideLayouts/slideLayout8.xml" Type="http://schemas.openxmlformats.org/officeDocument/2006/relationships/slideLayout" Id="rId9"/><Relationship Target="../slideLayouts/slideLayout5.xml" Type="http://schemas.openxmlformats.org/officeDocument/2006/relationships/slideLayout" Id="rId6"/><Relationship Target="../slideLayouts/slideLayout4.xml" Type="http://schemas.openxmlformats.org/officeDocument/2006/relationships/slideLayout" Id="rId5"/><Relationship Target="../slideLayouts/slideLayout7.xml" Type="http://schemas.openxmlformats.org/officeDocument/2006/relationships/slideLayout" Id="rId8"/><Relationship Target="../slideLayouts/slideLayout6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9" name="Shape 9"/>
          <p:cNvPicPr preferRelativeResize="0"/>
          <p:nvPr/>
        </p:nvPicPr>
        <p:blipFill rotWithShape="1">
          <a:blip r:embed="rId1">
            <a:alphaModFix/>
          </a:blip>
          <a:srcRect t="0" b="0" r="0" l="0"/>
          <a:stretch/>
        </p:blipFill>
        <p:spPr>
          <a:xfrm>
            <a:off y="0" x="0"/>
            <a:ext cy="6859587" cx="9145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buClr>
                <a:srgbClr val="7F7F7F"/>
              </a:buClr>
              <a:buFont typeface="Helvetica Neue"/>
              <a:buNone/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342900" marL="342900">
              <a:spcBef>
                <a:spcPts val="960"/>
              </a:spcBef>
              <a:buClr>
                <a:srgbClr val="E85C1D"/>
              </a:buClr>
              <a:buFont typeface="Helvetica Neue"/>
              <a:buNone/>
              <a:defRPr/>
            </a:lvl1pPr>
            <a:lvl2pPr algn="l" rtl="0" marR="0" indent="-107950" marL="74295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algn="l" rtl="0" marR="0" indent="-76200" marL="114300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algn="l" rtl="0" marR="0" indent="-101600" marL="160020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algn="l" rtl="0" marR="0" indent="-101600" marL="205740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algn="l" rtl="0" marR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marR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marR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marR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4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0.jp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1.jp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1.jp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8.jp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4.jp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12.jp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9.jp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13.jp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13.jp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13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1.jp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13.jp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13.jp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13.jp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13.jp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13.jp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23.pn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22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1.jpg" Type="http://schemas.openxmlformats.org/officeDocument/2006/relationships/image" Id="rId3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17.jpg" Type="http://schemas.openxmlformats.org/officeDocument/2006/relationships/image" Id="rId3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16.jpg" Type="http://schemas.openxmlformats.org/officeDocument/2006/relationships/image" Id="rId3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15.jpg" Type="http://schemas.openxmlformats.org/officeDocument/2006/relationships/image" Id="rId3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38.xml.rels><?xml version="1.0" encoding="UTF-8" standalone="yes"?><Relationships xmlns="http://schemas.openxmlformats.org/package/2006/relationships"><Relationship Target="../notesSlides/notesSlide38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39.xml.rels><?xml version="1.0" encoding="UTF-8" standalone="yes"?><Relationships xmlns="http://schemas.openxmlformats.org/package/2006/relationships"><Relationship Target="../notesSlides/notesSlide39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1.jpg" Type="http://schemas.openxmlformats.org/officeDocument/2006/relationships/image" Id="rId3"/></Relationships>
</file>

<file path=ppt/slides/_rels/slide40.xml.rels><?xml version="1.0" encoding="UTF-8" standalone="yes"?><Relationships xmlns="http://schemas.openxmlformats.org/package/2006/relationships"><Relationship Target="../notesSlides/notesSlide40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41.xml.rels><?xml version="1.0" encoding="UTF-8" standalone="yes"?><Relationships xmlns="http://schemas.openxmlformats.org/package/2006/relationships"><Relationship Target="../notesSlides/notesSlide41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42.xml.rels><?xml version="1.0" encoding="UTF-8" standalone="yes"?><Relationships xmlns="http://schemas.openxmlformats.org/package/2006/relationships"><Relationship Target="../notesSlides/notesSlide42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43.xml.rels><?xml version="1.0" encoding="UTF-8" standalone="yes"?><Relationships xmlns="http://schemas.openxmlformats.org/package/2006/relationships"><Relationship Target="../notesSlides/notesSlide43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44.xml.rels><?xml version="1.0" encoding="UTF-8" standalone="yes"?><Relationships xmlns="http://schemas.openxmlformats.org/package/2006/relationships"><Relationship Target="../notesSlides/notesSlide4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5.xml.rels><?xml version="1.0" encoding="UTF-8" standalone="yes"?><Relationships xmlns="http://schemas.openxmlformats.org/package/2006/relationships"><Relationship Target="../notesSlides/notesSlide45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46.xml.rels><?xml version="1.0" encoding="UTF-8" standalone="yes"?><Relationships xmlns="http://schemas.openxmlformats.org/package/2006/relationships"><Relationship Target="../notesSlides/notesSlide46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47.xml.rels><?xml version="1.0" encoding="UTF-8" standalone="yes"?><Relationships xmlns="http://schemas.openxmlformats.org/package/2006/relationships"><Relationship Target="../notesSlides/notesSlide47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48.xml.rels><?xml version="1.0" encoding="UTF-8" standalone="yes"?><Relationships xmlns="http://schemas.openxmlformats.org/package/2006/relationships"><Relationship Target="../notesSlides/notesSlide48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49.xml.rels><?xml version="1.0" encoding="UTF-8" standalone="yes"?><Relationships xmlns="http://schemas.openxmlformats.org/package/2006/relationships"><Relationship Target="../notesSlides/notesSlide49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5.jpg" Type="http://schemas.openxmlformats.org/officeDocument/2006/relationships/image" Id="rId4"/><Relationship Target="../media/image03.jpg" Type="http://schemas.openxmlformats.org/officeDocument/2006/relationships/image" Id="rId3"/></Relationships>
</file>

<file path=ppt/slides/_rels/slide50.xml.rels><?xml version="1.0" encoding="UTF-8" standalone="yes"?><Relationships xmlns="http://schemas.openxmlformats.org/package/2006/relationships"><Relationship Target="../notesSlides/notesSlide50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51.xml.rels><?xml version="1.0" encoding="UTF-8" standalone="yes"?><Relationships xmlns="http://schemas.openxmlformats.org/package/2006/relationships"><Relationship Target="../notesSlides/notesSlide51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52.xml.rels><?xml version="1.0" encoding="UTF-8" standalone="yes"?><Relationships xmlns="http://schemas.openxmlformats.org/package/2006/relationships"><Relationship Target="../notesSlides/notesSlide52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53.xml.rels><?xml version="1.0" encoding="UTF-8" standalone="yes"?><Relationships xmlns="http://schemas.openxmlformats.org/package/2006/relationships"><Relationship Target="../notesSlides/notesSlide53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54.xml.rels><?xml version="1.0" encoding="UTF-8" standalone="yes"?><Relationships xmlns="http://schemas.openxmlformats.org/package/2006/relationships"><Relationship Target="../notesSlides/notesSlide54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55.xml.rels><?xml version="1.0" encoding="UTF-8" standalone="yes"?><Relationships xmlns="http://schemas.openxmlformats.org/package/2006/relationships"><Relationship Target="../notesSlides/notesSlide55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56.xml.rels><?xml version="1.0" encoding="UTF-8" standalone="yes"?><Relationships xmlns="http://schemas.openxmlformats.org/package/2006/relationships"><Relationship Target="../notesSlides/notesSlide56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57.xml.rels><?xml version="1.0" encoding="UTF-8" standalone="yes"?><Relationships xmlns="http://schemas.openxmlformats.org/package/2006/relationships"><Relationship Target="../notesSlides/notesSlide57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58.xml.rels><?xml version="1.0" encoding="UTF-8" standalone="yes"?><Relationships xmlns="http://schemas.openxmlformats.org/package/2006/relationships"><Relationship Target="../notesSlides/notesSlide58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59.xml.rels><?xml version="1.0" encoding="UTF-8" standalone="yes"?><Relationships xmlns="http://schemas.openxmlformats.org/package/2006/relationships"><Relationship Target="../notesSlides/notesSlide59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7.jpg" Type="http://schemas.openxmlformats.org/officeDocument/2006/relationships/image" Id="rId3"/></Relationships>
</file>

<file path=ppt/slides/_rels/slide60.xml.rels><?xml version="1.0" encoding="UTF-8" standalone="yes"?><Relationships xmlns="http://schemas.openxmlformats.org/package/2006/relationships"><Relationship Target="../notesSlides/notesSlide60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61.xml.rels><?xml version="1.0" encoding="UTF-8" standalone="yes"?><Relationships xmlns="http://schemas.openxmlformats.org/package/2006/relationships"><Relationship Target="../notesSlides/notesSlide61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20.jpg" Type="http://schemas.openxmlformats.org/officeDocument/2006/relationships/image" Id="rId3"/></Relationships>
</file>

<file path=ppt/slides/_rels/slide62.xml.rels><?xml version="1.0" encoding="UTF-8" standalone="yes"?><Relationships xmlns="http://schemas.openxmlformats.org/package/2006/relationships"><Relationship Target="../notesSlides/notesSlide62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21.jpg" Type="http://schemas.openxmlformats.org/officeDocument/2006/relationships/image" Id="rId3"/></Relationships>
</file>

<file path=ppt/slides/_rels/slide63.xml.rels><?xml version="1.0" encoding="UTF-8" standalone="yes"?><Relationships xmlns="http://schemas.openxmlformats.org/package/2006/relationships"><Relationship Target="../notesSlides/notesSlide63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18.jpg" Type="http://schemas.openxmlformats.org/officeDocument/2006/relationships/image" Id="rId3"/></Relationships>
</file>

<file path=ppt/slides/_rels/slide64.xml.rels><?xml version="1.0" encoding="UTF-8" standalone="yes"?><Relationships xmlns="http://schemas.openxmlformats.org/package/2006/relationships"><Relationship Target="../notesSlides/notesSlide64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65.xml.rels><?xml version="1.0" encoding="UTF-8" standalone="yes"?><Relationships xmlns="http://schemas.openxmlformats.org/package/2006/relationships"><Relationship Target="../notesSlides/notesSlide65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6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0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 txBox="1"/>
          <p:nvPr>
            <p:ph type="ctrTitle"/>
          </p:nvPr>
        </p:nvSpPr>
        <p:spPr>
          <a:xfrm>
            <a:off y="5008562" x="685800"/>
            <a:ext cy="866774" cx="535781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595959"/>
              </a:buClr>
              <a:buSzPct val="25000"/>
              <a:buFont typeface="Helvetica Neue"/>
              <a:buNone/>
            </a:pPr>
            <a:r>
              <a:rPr sz="35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Debbie Lane, Ed.D.</a:t>
            </a:r>
          </a:p>
        </p:txBody>
      </p:sp>
      <p:sp>
        <p:nvSpPr>
          <p:cNvPr id="71" name="Shape 71"/>
          <p:cNvSpPr txBox="1"/>
          <p:nvPr>
            <p:ph idx="1" type="subTitle"/>
          </p:nvPr>
        </p:nvSpPr>
        <p:spPr>
          <a:xfrm>
            <a:off y="5875337" x="685800"/>
            <a:ext cy="661987" cx="381158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888888"/>
              </a:buClr>
              <a:buSzPct val="25000"/>
              <a:buFont typeface="Helvetica Neue"/>
              <a:buNone/>
            </a:pPr>
            <a:r>
              <a:rPr sz="21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September 12, 2014</a:t>
            </a:r>
          </a:p>
        </p:txBody>
      </p:sp>
      <p:sp>
        <p:nvSpPr>
          <p:cNvPr id="72" name="Shape 72"/>
          <p:cNvSpPr txBox="1"/>
          <p:nvPr>
            <p:ph idx="2" type="body"/>
          </p:nvPr>
        </p:nvSpPr>
        <p:spPr>
          <a:xfrm>
            <a:off y="5008562" x="5849937"/>
            <a:ext cy="1679574" cx="329406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7F7F7F"/>
              </a:buClr>
              <a:buSzPct val="25000"/>
              <a:buFont typeface="Helvetica Neue"/>
              <a:buNone/>
            </a:pPr>
            <a:r>
              <a:rPr strike="noStrike" u="none" b="0" cap="none" baseline="0" sz="2500" lang="en-US" i="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y="274637" x="457200"/>
            <a:ext cy="974700" cx="8105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y="601724" x="457200"/>
            <a:ext cy="5852100" cx="40400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Green….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always ask green to stand because they love recognition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These people are seen as leaders, usually in highly visible positions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They are respecters of authority and tradition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They are decisive, directed, and focused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They love black and white jelly bean people to organize their projects for them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y="4897550" x="67606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-US">
                <a:latin typeface="Helvetica Neue"/>
                <a:ea typeface="Helvetica Neue"/>
                <a:cs typeface="Helvetica Neue"/>
                <a:sym typeface="Helvetica Neue"/>
              </a:rPr>
              <a:t>amazon.com</a:t>
            </a:r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35125" x="4288650"/>
            <a:ext cy="3486150" cx="344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y="274637" x="457200"/>
            <a:ext cy="974700" cx="8105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y="1535125" x="457200"/>
            <a:ext cy="639900" cx="49965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Jellly Bean Exercise Learning</a:t>
            </a:r>
          </a:p>
        </p:txBody>
      </p:sp>
      <p:sp>
        <p:nvSpPr>
          <p:cNvPr id="166" name="Shape 166"/>
          <p:cNvSpPr txBox="1"/>
          <p:nvPr>
            <p:ph idx="2" type="body"/>
          </p:nvPr>
        </p:nvSpPr>
        <p:spPr>
          <a:xfrm>
            <a:off y="2174875" x="457200"/>
            <a:ext cy="3951300" cx="4040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Was your jelly bean valid for you?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exercise is usually 80% correct.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one is just one color, but there is a color that is dominant.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7" name="Shape 167"/>
          <p:cNvSpPr txBox="1"/>
          <p:nvPr>
            <p:ph idx="3" type="body"/>
          </p:nvPr>
        </p:nvSpPr>
        <p:spPr>
          <a:xfrm>
            <a:off y="1535112" x="4645025"/>
            <a:ext cy="639900" cx="4041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 txBox="1"/>
          <p:nvPr>
            <p:ph idx="4" type="body"/>
          </p:nvPr>
        </p:nvSpPr>
        <p:spPr>
          <a:xfrm>
            <a:off y="2174875" x="4645025"/>
            <a:ext cy="3951300" cx="4041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174874" x="4781200"/>
            <a:ext cy="3398050" cx="4362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y="274637" x="457200"/>
            <a:ext cy="974700" cx="8105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y="1535112" x="457200"/>
            <a:ext cy="639900" cx="40400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Jellly Bean Exercise</a:t>
            </a:r>
          </a:p>
        </p:txBody>
      </p:sp>
      <p:sp>
        <p:nvSpPr>
          <p:cNvPr id="176" name="Shape 176"/>
          <p:cNvSpPr txBox="1"/>
          <p:nvPr>
            <p:ph idx="2" type="body"/>
          </p:nvPr>
        </p:nvSpPr>
        <p:spPr>
          <a:xfrm>
            <a:off y="2174875" x="457200"/>
            <a:ext cy="3951300" cx="4040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all share traits of the different colors but it is important to realize when we are dealing with others. 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should be ready to empathize with those who see differently.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7" name="Shape 177"/>
          <p:cNvSpPr txBox="1"/>
          <p:nvPr>
            <p:ph idx="3" type="body"/>
          </p:nvPr>
        </p:nvSpPr>
        <p:spPr>
          <a:xfrm>
            <a:off y="1535112" x="4645025"/>
            <a:ext cy="639900" cx="4041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 txBox="1"/>
          <p:nvPr>
            <p:ph idx="4" type="body"/>
          </p:nvPr>
        </p:nvSpPr>
        <p:spPr>
          <a:xfrm>
            <a:off y="2174875" x="4645025"/>
            <a:ext cy="3951300" cx="4041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805199" x="4645025"/>
            <a:ext cy="3398050" cx="4362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y="274637" x="457200"/>
            <a:ext cy="974700" cx="8105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y="1535112" x="457200"/>
            <a:ext cy="639900" cx="40400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Objectives:</a:t>
            </a:r>
          </a:p>
        </p:txBody>
      </p:sp>
      <p:sp>
        <p:nvSpPr>
          <p:cNvPr id="186" name="Shape 186"/>
          <p:cNvSpPr txBox="1"/>
          <p:nvPr>
            <p:ph idx="2" type="body"/>
          </p:nvPr>
        </p:nvSpPr>
        <p:spPr>
          <a:xfrm>
            <a:off y="2174875" x="457200"/>
            <a:ext cy="3951300" cx="4040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E85C1D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Understand how we can go about having a courageous conversation</a:t>
            </a: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Reflecting on scenarios of positive and growth feedback</a:t>
            </a: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Plan a courageous conversation</a:t>
            </a: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Learn how this will fit into my action plan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90650" x="4919000"/>
            <a:ext cy="4424975" cx="303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y="274637" x="0"/>
            <a:ext cy="974725" cx="8686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7F7F7F"/>
              </a:buClr>
              <a:buSzPct val="25000"/>
              <a:buFont typeface="Helvetica Neue"/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y="1889125" x="0"/>
            <a:ext cy="3951287" cx="449738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E85C1D"/>
              </a:buClr>
              <a:buFont typeface="Helvetica Neue"/>
              <a:buNone/>
            </a:pPr>
            <a:r>
              <a:t/>
            </a:r>
            <a:endParaRPr strike="noStrike" u="none" b="0" cap="none" baseline="0" sz="2000" i="0">
              <a:solidFill>
                <a:srgbClr val="E85C1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4" name="Shape 194"/>
          <p:cNvSpPr txBox="1"/>
          <p:nvPr>
            <p:ph idx="2" type="body"/>
          </p:nvPr>
        </p:nvSpPr>
        <p:spPr>
          <a:xfrm>
            <a:off y="2468875" x="4773175"/>
            <a:ext cy="3215099" cx="3764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sz="2000" lang="en-US">
                <a:solidFill>
                  <a:srgbClr val="E85C1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“I would not give a fig for simplicity on this side of complexity, but I would give my life for simplicity on the other side of complexity.”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E85C1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E85C1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rgbClr val="E85C1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457200" marL="45720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E85C1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—OLIVER WENDELL HOLMES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rgbClr val="E85C1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rgbClr val="E85C1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0" marL="0">
              <a:spcBef>
                <a:spcPts val="400"/>
              </a:spcBef>
              <a:buClr>
                <a:srgbClr val="E85C1D"/>
              </a:buClr>
              <a:buFont typeface="Helvetica Neue"/>
              <a:buNone/>
            </a:pPr>
            <a:r>
              <a:t/>
            </a:r>
            <a:endParaRPr strike="noStrike" u="none" b="0" cap="none" baseline="0" sz="2000" i="0">
              <a:solidFill>
                <a:srgbClr val="E85C1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95" name="Shape 195"/>
          <p:cNvCxnSpPr/>
          <p:nvPr/>
        </p:nvCxnSpPr>
        <p:spPr>
          <a:xfrm rot="5400000">
            <a:off y="3763963" x="2624137"/>
            <a:ext cy="1587" cx="3748087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</p:cxn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904441" x="0"/>
            <a:ext cy="4767983" cx="45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y="2295525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7F7F7F"/>
              </a:buClr>
              <a:buSzPct val="25000"/>
              <a:buFont typeface="Helvetica Neue"/>
              <a:buNone/>
            </a:pPr>
            <a:r>
              <a:rPr sz="4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Squid Eyes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y="579700" x="62454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3" name="Shape 203"/>
          <p:cNvSpPr txBox="1"/>
          <p:nvPr/>
        </p:nvSpPr>
        <p:spPr>
          <a:xfrm>
            <a:off y="426575" x="45610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178900" x="922875"/>
            <a:ext cy="2095500" cx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/>
        </p:nvSpPr>
        <p:spPr>
          <a:xfrm>
            <a:off y="4274400" x="2369475"/>
            <a:ext cy="533399" cx="1410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Earthtime.org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y="274637" x="0"/>
            <a:ext cy="974725" cx="848836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7F7F7F"/>
              </a:buClr>
              <a:buSzPct val="25000"/>
              <a:buFont typeface="Helvetica Neue"/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y="1249362" x="457200"/>
            <a:ext cy="639762" cx="404018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256CBD"/>
              </a:buClr>
              <a:buFont typeface="Helvetica Neue"/>
              <a:buNone/>
            </a:pPr>
            <a:r>
              <a:t/>
            </a:r>
            <a:endParaRPr strike="noStrike" u="none" b="0" cap="none" baseline="0" sz="2400" i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2" name="Shape 212"/>
          <p:cNvSpPr txBox="1"/>
          <p:nvPr>
            <p:ph idx="2" type="body"/>
          </p:nvPr>
        </p:nvSpPr>
        <p:spPr>
          <a:xfrm>
            <a:off y="1889125" x="0"/>
            <a:ext cy="3951287" cx="449738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E85C1D"/>
              </a:buClr>
              <a:buFont typeface="Helvetica Neue"/>
              <a:buNone/>
            </a:pPr>
            <a:r>
              <a:t/>
            </a:r>
            <a:endParaRPr strike="noStrike" u="none" b="0" cap="none" baseline="0" sz="2000" i="0">
              <a:solidFill>
                <a:srgbClr val="E85C1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0" marL="0">
              <a:spcBef>
                <a:spcPts val="400"/>
              </a:spcBef>
              <a:buClr>
                <a:srgbClr val="E85C1D"/>
              </a:buClr>
              <a:buFont typeface="Helvetica Neue"/>
              <a:buNone/>
            </a:pPr>
            <a:r>
              <a:t/>
            </a:r>
            <a:endParaRPr strike="noStrike" u="none" b="0" cap="none" baseline="0" sz="2000" i="0">
              <a:solidFill>
                <a:srgbClr val="E85C1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3" name="Shape 213"/>
          <p:cNvSpPr txBox="1"/>
          <p:nvPr>
            <p:ph idx="3" type="body"/>
          </p:nvPr>
        </p:nvSpPr>
        <p:spPr>
          <a:xfrm>
            <a:off y="1249362" x="4645025"/>
            <a:ext cy="639762" cx="40417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256CBD"/>
              </a:buClr>
              <a:buSzPct val="25000"/>
              <a:buFont typeface="Helvetica Neue"/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Practice, Practice, Practice</a:t>
            </a:r>
          </a:p>
        </p:txBody>
      </p:sp>
      <p:sp>
        <p:nvSpPr>
          <p:cNvPr id="214" name="Shape 214"/>
          <p:cNvSpPr txBox="1"/>
          <p:nvPr>
            <p:ph idx="4" type="body"/>
          </p:nvPr>
        </p:nvSpPr>
        <p:spPr>
          <a:xfrm>
            <a:off y="1889125" x="4497387"/>
            <a:ext cy="3951287" cx="493553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sz="20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“You are always practicing something. The question is: What are you practicing?”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457200" marL="45720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sz="20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—MARTIAL ARTS SENSEI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0" marL="0">
              <a:spcBef>
                <a:spcPts val="0"/>
              </a:spcBef>
              <a:buClr>
                <a:srgbClr val="E85C1D"/>
              </a:buClr>
              <a:buFont typeface="Helvetica Neue"/>
              <a:buNone/>
            </a:pPr>
            <a:r>
              <a:t/>
            </a:r>
            <a:endParaRPr sz="20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15" name="Shape 215"/>
          <p:cNvCxnSpPr/>
          <p:nvPr/>
        </p:nvCxnSpPr>
        <p:spPr>
          <a:xfrm rot="5400000">
            <a:off y="3763963" x="2624137"/>
            <a:ext cy="1587" cx="3748087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</p:cxnSp>
      <p:pic>
        <p:nvPicPr>
          <p:cNvPr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03383" x="256250"/>
            <a:ext cy="5656966" cx="424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y="1223600" x="391575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7F7F7F"/>
              </a:buClr>
              <a:buSzPct val="25000"/>
              <a:buFont typeface="Helvetica Neue"/>
              <a:buNone/>
            </a:pPr>
            <a:r>
              <a:rPr sz="4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Hang On….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y="579700" x="62454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3" name="Shape 223"/>
          <p:cNvSpPr txBox="1"/>
          <p:nvPr/>
        </p:nvSpPr>
        <p:spPr>
          <a:xfrm>
            <a:off y="426575" x="45610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505462" x="4674550"/>
            <a:ext cy="2295525" cx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 txBox="1"/>
          <p:nvPr/>
        </p:nvSpPr>
        <p:spPr>
          <a:xfrm>
            <a:off y="4801000" x="52105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000" lang="en-US"/>
              <a:t>wallpaperjunctiondownload.blogspot.com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y="2505475" x="293875"/>
            <a:ext cy="39041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 To hold off all sorts of pull in your life, stay alert/awake and hold on to body parts!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 Names and Ideas will come to you. Often in the night. Write these down. Think of colleagues you should promote as well as colleagues you need to confront.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Excerpt From: Susan Scott. “Fierce Leadership.”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y="1223600" x="391575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7F7F7F"/>
              </a:buClr>
              <a:buSzPct val="25000"/>
              <a:buFont typeface="Helvetica Neue"/>
              <a:buNone/>
            </a:pPr>
            <a:r>
              <a:rPr sz="4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Hang On….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y="579700" x="62454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3" name="Shape 233"/>
          <p:cNvSpPr txBox="1"/>
          <p:nvPr/>
        </p:nvSpPr>
        <p:spPr>
          <a:xfrm>
            <a:off y="426575" x="45610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pic>
        <p:nvPicPr>
          <p:cNvPr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505462" x="4674550"/>
            <a:ext cy="2295525" cx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Shape 235"/>
          <p:cNvSpPr txBox="1"/>
          <p:nvPr/>
        </p:nvSpPr>
        <p:spPr>
          <a:xfrm>
            <a:off y="4801000" x="52105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-US"/>
              <a:t>wallpaperjunctiondownload.blogspot.com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y="2505475" x="293875"/>
            <a:ext cy="39041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 “You will not single-handedly cause or prevent success. Surround yourself with people who model accountability, ferocious integrity, personal authenticity, the capacity to connect with others at a deep level, sheer courage, and a commitment to champion the common good over narrow self-interest.”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Excerpt From: Susan Scott. “Fierce Leadership.”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y="1223600" x="391575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7F7F7F"/>
              </a:buClr>
              <a:buSzPct val="25000"/>
              <a:buFont typeface="Helvetica Neue"/>
              <a:buNone/>
            </a:pPr>
            <a:r>
              <a:rPr sz="4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Hang On….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y="579700" x="62454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3" name="Shape 243"/>
          <p:cNvSpPr txBox="1"/>
          <p:nvPr/>
        </p:nvSpPr>
        <p:spPr>
          <a:xfrm>
            <a:off y="426575" x="45610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pic>
        <p:nvPicPr>
          <p:cNvPr id="244" name="Shape 2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505462" x="4674550"/>
            <a:ext cy="2295525" cx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 txBox="1"/>
          <p:nvPr/>
        </p:nvSpPr>
        <p:spPr>
          <a:xfrm>
            <a:off y="4801000" x="52105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-US"/>
              <a:t>wallpaperjunctiondownload.blogspot.com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y="2505475" x="293875"/>
            <a:ext cy="3264000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latin typeface="Helvetica Neue"/>
                <a:ea typeface="Helvetica Neue"/>
                <a:cs typeface="Helvetica Neue"/>
                <a:sym typeface="Helvetica Neue"/>
              </a:rPr>
              <a:t>4.  YOUR central function is to engineer intelligent conversations that provide a basis for alignment, collaboration, and partnership as well as healthier outcomes.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Excerpt From: Susan Scott. “Fierce Leadership.”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y="274637" x="457200"/>
            <a:ext cy="974700" cx="8105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Clr>
                <a:srgbClr val="7F7F7F"/>
              </a:buClr>
              <a:buSzPct val="25000"/>
              <a:buFont typeface="Helvetica Neue"/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y="1535112" x="457200"/>
            <a:ext cy="639900" cx="40400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Jellly Bean Exercise</a:t>
            </a:r>
          </a:p>
        </p:txBody>
      </p:sp>
      <p:sp>
        <p:nvSpPr>
          <p:cNvPr id="79" name="Shape 79"/>
          <p:cNvSpPr txBox="1"/>
          <p:nvPr>
            <p:ph idx="2" type="body"/>
          </p:nvPr>
        </p:nvSpPr>
        <p:spPr>
          <a:xfrm>
            <a:off y="2174875" x="457200"/>
            <a:ext cy="3951300" cx="4040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Purpose: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To help you (students) learn something about yourself and your personality.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0" name="Shape 80"/>
          <p:cNvSpPr txBox="1"/>
          <p:nvPr>
            <p:ph idx="3" type="body"/>
          </p:nvPr>
        </p:nvSpPr>
        <p:spPr>
          <a:xfrm>
            <a:off y="1535112" x="4645025"/>
            <a:ext cy="639900" cx="4041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 txBox="1"/>
          <p:nvPr>
            <p:ph idx="4" type="body"/>
          </p:nvPr>
        </p:nvSpPr>
        <p:spPr>
          <a:xfrm>
            <a:off y="2174875" x="4645025"/>
            <a:ext cy="3951300" cx="4041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805199" x="4645025"/>
            <a:ext cy="3398050" cx="4362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0" name="Shape 2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1" name="Shape 251"/>
          <p:cNvSpPr txBox="1"/>
          <p:nvPr>
            <p:ph type="title"/>
          </p:nvPr>
        </p:nvSpPr>
        <p:spPr>
          <a:xfrm>
            <a:off y="1223600" x="391575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7F7F7F"/>
              </a:buClr>
              <a:buSzPct val="25000"/>
              <a:buFont typeface="Helvetica Neue"/>
              <a:buNone/>
            </a:pPr>
            <a:r>
              <a:rPr sz="4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Hang On….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y="579700" x="62454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3" name="Shape 253"/>
          <p:cNvSpPr txBox="1"/>
          <p:nvPr/>
        </p:nvSpPr>
        <p:spPr>
          <a:xfrm>
            <a:off y="426575" x="45610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pic>
        <p:nvPicPr>
          <p:cNvPr id="254" name="Shape 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505462" x="4674550"/>
            <a:ext cy="2295525" cx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 txBox="1"/>
          <p:nvPr/>
        </p:nvSpPr>
        <p:spPr>
          <a:xfrm>
            <a:off y="4801000" x="52105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-US"/>
              <a:t>wallpaperjunctiondownload.blogspot.com</a:t>
            </a:r>
          </a:p>
        </p:txBody>
      </p:sp>
      <p:sp>
        <p:nvSpPr>
          <p:cNvPr id="256" name="Shape 256"/>
          <p:cNvSpPr txBox="1"/>
          <p:nvPr/>
        </p:nvSpPr>
        <p:spPr>
          <a:xfrm>
            <a:off y="2505475" x="293875"/>
            <a:ext cy="3264000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5.  People may not wish you well. You are not invincible. Be kind. Remind yourself that everyone is carrying a heavy load!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Excerpt From: Susan Scott. “Fierce Leadership.”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0" name="Shape 2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y="1223600" x="391575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7F7F7F"/>
              </a:buClr>
              <a:buSzPct val="25000"/>
              <a:buFont typeface="Helvetica Neue"/>
              <a:buNone/>
            </a:pPr>
            <a:r>
              <a:rPr sz="4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Hang On….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y="579700" x="62454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3" name="Shape 263"/>
          <p:cNvSpPr txBox="1"/>
          <p:nvPr/>
        </p:nvSpPr>
        <p:spPr>
          <a:xfrm>
            <a:off y="426575" x="45610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pic>
        <p:nvPicPr>
          <p:cNvPr id="264" name="Shape 2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505462" x="4674550"/>
            <a:ext cy="2295525" cx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Shape 265"/>
          <p:cNvSpPr txBox="1"/>
          <p:nvPr/>
        </p:nvSpPr>
        <p:spPr>
          <a:xfrm>
            <a:off y="4801000" x="52105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-US"/>
              <a:t>wallpaperjunctiondownload.blogspot.com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y="2505475" x="293875"/>
            <a:ext cy="3476400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6.  Don’t kiss up or your soul will not accompany you. Just keep describing reality from your perspective without laying blame and you’ll be fine.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Excerpt From: Susan Scott. “Fierce Leadership.”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0" name="Shape 2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1" name="Shape 271"/>
          <p:cNvSpPr txBox="1"/>
          <p:nvPr>
            <p:ph type="title"/>
          </p:nvPr>
        </p:nvSpPr>
        <p:spPr>
          <a:xfrm>
            <a:off y="1223600" x="391575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7F7F7F"/>
              </a:buClr>
              <a:buSzPct val="25000"/>
              <a:buFont typeface="Helvetica Neue"/>
              <a:buNone/>
            </a:pPr>
            <a:r>
              <a:rPr sz="4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Hang On….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y="579700" x="62454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3" name="Shape 273"/>
          <p:cNvSpPr txBox="1"/>
          <p:nvPr/>
        </p:nvSpPr>
        <p:spPr>
          <a:xfrm>
            <a:off y="426575" x="45610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pic>
        <p:nvPicPr>
          <p:cNvPr id="274" name="Shape 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505462" x="4674550"/>
            <a:ext cy="2295525" cx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Shape 275"/>
          <p:cNvSpPr txBox="1"/>
          <p:nvPr/>
        </p:nvSpPr>
        <p:spPr>
          <a:xfrm>
            <a:off y="4801000" x="52105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-US"/>
              <a:t>wallpaperjunctiondownload.blogspot.com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y="2505475" x="293875"/>
            <a:ext cy="3476400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7.  Don’t ever lie to cover yourself. It will come back to bite you. Be truthful. 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Excerpt From: Susan Scott. “Fierce Leadership.”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0" name="Shape 2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1" name="Shape 281"/>
          <p:cNvSpPr txBox="1"/>
          <p:nvPr>
            <p:ph type="title"/>
          </p:nvPr>
        </p:nvSpPr>
        <p:spPr>
          <a:xfrm>
            <a:off y="1223600" x="391575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7F7F7F"/>
              </a:buClr>
              <a:buSzPct val="25000"/>
              <a:buFont typeface="Helvetica Neue"/>
              <a:buNone/>
            </a:pPr>
            <a:r>
              <a:rPr sz="4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Hang On….</a:t>
            </a:r>
          </a:p>
        </p:txBody>
      </p:sp>
      <p:sp>
        <p:nvSpPr>
          <p:cNvPr id="282" name="Shape 282"/>
          <p:cNvSpPr txBox="1"/>
          <p:nvPr/>
        </p:nvSpPr>
        <p:spPr>
          <a:xfrm>
            <a:off y="579700" x="62454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3" name="Shape 283"/>
          <p:cNvSpPr txBox="1"/>
          <p:nvPr/>
        </p:nvSpPr>
        <p:spPr>
          <a:xfrm>
            <a:off y="426575" x="45610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pic>
        <p:nvPicPr>
          <p:cNvPr id="284" name="Shape 2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505462" x="4674550"/>
            <a:ext cy="2295525" cx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Shape 285"/>
          <p:cNvSpPr txBox="1"/>
          <p:nvPr/>
        </p:nvSpPr>
        <p:spPr>
          <a:xfrm>
            <a:off y="4801000" x="52105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-US"/>
              <a:t>wallpaperjunctiondownload.blogspot.com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y="2505475" x="293875"/>
            <a:ext cy="3476400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8.  Show up as yourself. Be authentic.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Excerpt From: Susan Scott. “Fierce Leadership.”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0" name="Shape 2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1" name="Shape 291"/>
          <p:cNvSpPr txBox="1"/>
          <p:nvPr>
            <p:ph type="title"/>
          </p:nvPr>
        </p:nvSpPr>
        <p:spPr>
          <a:xfrm>
            <a:off y="1223600" x="391575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7F7F7F"/>
              </a:buClr>
              <a:buSzPct val="25000"/>
              <a:buFont typeface="Helvetica Neue"/>
              <a:buNone/>
            </a:pPr>
            <a:r>
              <a:rPr sz="4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Hang On….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y="579700" x="62454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3" name="Shape 293"/>
          <p:cNvSpPr txBox="1"/>
          <p:nvPr/>
        </p:nvSpPr>
        <p:spPr>
          <a:xfrm>
            <a:off y="426575" x="45610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pic>
        <p:nvPicPr>
          <p:cNvPr id="294" name="Shape 2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505462" x="4674550"/>
            <a:ext cy="2295525" cx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Shape 295"/>
          <p:cNvSpPr txBox="1"/>
          <p:nvPr/>
        </p:nvSpPr>
        <p:spPr>
          <a:xfrm>
            <a:off y="4801000" x="52105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-US"/>
              <a:t>wallpaperjunctiondownload.blogspot.com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y="2505475" x="293875"/>
            <a:ext cy="3476400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9.  “Bear in mind that while no single conversation is guaranteed to change the trajectory of a career, a school, a relationship, or a life, any single conversation can. Take it one conversation at a time. Be courageous!”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Excerpt From: Susan Scott. “Fierce Leadership.”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0" name="Shape 3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1" name="Shape 301"/>
          <p:cNvSpPr txBox="1"/>
          <p:nvPr>
            <p:ph type="title"/>
          </p:nvPr>
        </p:nvSpPr>
        <p:spPr>
          <a:xfrm>
            <a:off y="1223600" x="391575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7F7F7F"/>
              </a:buClr>
              <a:buSzPct val="25000"/>
              <a:buFont typeface="Helvetica Neue"/>
              <a:buNone/>
            </a:pPr>
            <a:r>
              <a:rPr sz="4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Imagine a kaleidoscope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y="579700" x="62454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3" name="Shape 303"/>
          <p:cNvSpPr txBox="1"/>
          <p:nvPr/>
        </p:nvSpPr>
        <p:spPr>
          <a:xfrm>
            <a:off y="426575" x="45610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sp>
        <p:nvSpPr>
          <p:cNvPr id="304" name="Shape 304"/>
          <p:cNvSpPr txBox="1"/>
          <p:nvPr/>
        </p:nvSpPr>
        <p:spPr>
          <a:xfrm>
            <a:off y="4801000" x="52105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000"/>
          </a:p>
        </p:txBody>
      </p:sp>
      <p:sp>
        <p:nvSpPr>
          <p:cNvPr id="305" name="Shape 305"/>
          <p:cNvSpPr txBox="1"/>
          <p:nvPr/>
        </p:nvSpPr>
        <p:spPr>
          <a:xfrm>
            <a:off y="2505475" x="293875"/>
            <a:ext cy="3476400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06" name="Shape 3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180474" x="1380449"/>
            <a:ext cy="4214149" cx="561885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Shape 307"/>
          <p:cNvSpPr txBox="1"/>
          <p:nvPr/>
        </p:nvSpPr>
        <p:spPr>
          <a:xfrm>
            <a:off y="6394625" x="5439200"/>
            <a:ext cy="533399" cx="1647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000" lang="en-US"/>
              <a:t>shongjog.wordpress.com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1" name="Shape 3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2" name="Shape 312"/>
          <p:cNvSpPr txBox="1"/>
          <p:nvPr>
            <p:ph type="title"/>
          </p:nvPr>
        </p:nvSpPr>
        <p:spPr>
          <a:xfrm>
            <a:off y="2781025" x="598675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7F7F7F"/>
              </a:buClr>
              <a:buSzPct val="25000"/>
              <a:buFont typeface="Helvetica Neue"/>
              <a:buNone/>
            </a:pPr>
            <a:r>
              <a:rPr sz="4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are you practicing?????</a:t>
            </a:r>
          </a:p>
        </p:txBody>
      </p:sp>
      <p:sp>
        <p:nvSpPr>
          <p:cNvPr id="313" name="Shape 313"/>
          <p:cNvSpPr txBox="1"/>
          <p:nvPr/>
        </p:nvSpPr>
        <p:spPr>
          <a:xfrm>
            <a:off y="579700" x="62454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4" name="Shape 314"/>
          <p:cNvSpPr txBox="1"/>
          <p:nvPr/>
        </p:nvSpPr>
        <p:spPr>
          <a:xfrm>
            <a:off y="426575" x="45610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y="4801000" x="52105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000"/>
          </a:p>
        </p:txBody>
      </p:sp>
      <p:sp>
        <p:nvSpPr>
          <p:cNvPr id="316" name="Shape 316"/>
          <p:cNvSpPr txBox="1"/>
          <p:nvPr/>
        </p:nvSpPr>
        <p:spPr>
          <a:xfrm>
            <a:off y="2505475" x="293875"/>
            <a:ext cy="3476400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7" name="Shape 317"/>
          <p:cNvSpPr txBox="1"/>
          <p:nvPr/>
        </p:nvSpPr>
        <p:spPr>
          <a:xfrm>
            <a:off y="6394625" x="5439200"/>
            <a:ext cy="533399" cx="1647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-US"/>
              <a:t>shongjog.wordpress.com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1" name="Shape 3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2" name="Shape 322"/>
          <p:cNvSpPr txBox="1"/>
          <p:nvPr/>
        </p:nvSpPr>
        <p:spPr>
          <a:xfrm>
            <a:off y="579700" x="62454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3" name="Shape 323"/>
          <p:cNvSpPr txBox="1"/>
          <p:nvPr/>
        </p:nvSpPr>
        <p:spPr>
          <a:xfrm>
            <a:off y="426575" x="45610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sp>
        <p:nvSpPr>
          <p:cNvPr id="324" name="Shape 324"/>
          <p:cNvSpPr txBox="1"/>
          <p:nvPr/>
        </p:nvSpPr>
        <p:spPr>
          <a:xfrm>
            <a:off y="4801000" x="52105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000"/>
          </a:p>
        </p:txBody>
      </p:sp>
      <p:sp>
        <p:nvSpPr>
          <p:cNvPr id="325" name="Shape 325"/>
          <p:cNvSpPr txBox="1"/>
          <p:nvPr/>
        </p:nvSpPr>
        <p:spPr>
          <a:xfrm>
            <a:off y="1157450" x="512700"/>
            <a:ext cy="5039700" cx="8118599"/>
          </a:xfrm>
          <a:prstGeom prst="rect">
            <a:avLst/>
          </a:prstGeom>
          <a:noFill/>
          <a:ln w="9525" cap="flat">
            <a:solidFill>
              <a:srgbClr val="99999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 rtl="0" lv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According to </a:t>
            </a:r>
            <a:r>
              <a:rPr sz="1800" lang="en-US" i="1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American Heritage Dictionary of the English Language</a:t>
            </a:r>
          </a:p>
          <a:p>
            <a:pPr algn="ctr" rtl="0" lvl="0">
              <a:spcBef>
                <a:spcPts val="0"/>
              </a:spcBef>
              <a:buNone/>
            </a:pPr>
            <a:r>
              <a:rPr b="1"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Prac · tice</a:t>
            </a: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(prkts) means:</a:t>
            </a:r>
          </a:p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To do or perform habitually or customarily; make a habit of: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-US"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• practice courtesy in social situations; make a practice of being punctual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• practice withholding what one really thinks and feels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To do or perform repeatedly in order to acquire or polish a skill: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-US"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• practice a dance step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• practice blaming others for our poor results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/>
          </a:p>
        </p:txBody>
      </p:sp>
      <p:sp>
        <p:nvSpPr>
          <p:cNvPr id="326" name="Shape 326"/>
          <p:cNvSpPr txBox="1"/>
          <p:nvPr/>
        </p:nvSpPr>
        <p:spPr>
          <a:xfrm>
            <a:off y="6394625" x="5439200"/>
            <a:ext cy="533399" cx="1647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-US"/>
              <a:t>shongjog.wordpress.com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0" name="Shape 3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1" name="Shape 331"/>
          <p:cNvSpPr txBox="1"/>
          <p:nvPr/>
        </p:nvSpPr>
        <p:spPr>
          <a:xfrm>
            <a:off y="579700" x="62454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2" name="Shape 332"/>
          <p:cNvSpPr txBox="1"/>
          <p:nvPr/>
        </p:nvSpPr>
        <p:spPr>
          <a:xfrm>
            <a:off y="426575" x="45610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sp>
        <p:nvSpPr>
          <p:cNvPr id="333" name="Shape 333"/>
          <p:cNvSpPr txBox="1"/>
          <p:nvPr/>
        </p:nvSpPr>
        <p:spPr>
          <a:xfrm>
            <a:off y="4801000" x="52105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000"/>
          </a:p>
        </p:txBody>
      </p:sp>
      <p:sp>
        <p:nvSpPr>
          <p:cNvPr id="334" name="Shape 334"/>
          <p:cNvSpPr txBox="1"/>
          <p:nvPr/>
        </p:nvSpPr>
        <p:spPr>
          <a:xfrm>
            <a:off y="1157450" x="512700"/>
            <a:ext cy="5039700" cx="811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According to </a:t>
            </a:r>
            <a:r>
              <a:rPr sz="1800" lang="en-US" i="1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American Heritage Dictionary of the English Language</a:t>
            </a:r>
          </a:p>
          <a:p>
            <a:pPr algn="ctr" rtl="0" lvl="0">
              <a:spcBef>
                <a:spcPts val="0"/>
              </a:spcBef>
              <a:buNone/>
            </a:pPr>
            <a:r>
              <a:rPr b="1"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Prac · tice</a:t>
            </a: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(prkts) means: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To give lessons or repeated instructions; to drill: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• practice the students in handwriting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• practice the team in overpromising and under-delivering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4. To work at, especially as a profession: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• practice law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5. To carry out in action; observe: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• practice a religion piously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335" name="Shape 335"/>
          <p:cNvSpPr txBox="1"/>
          <p:nvPr/>
        </p:nvSpPr>
        <p:spPr>
          <a:xfrm>
            <a:off y="6394625" x="5439200"/>
            <a:ext cy="533399" cx="1647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-US"/>
              <a:t>shongjog.wordpress.com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9" name="Shape 3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0" name="Shape 340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1" name="Shape 341"/>
          <p:cNvSpPr txBox="1"/>
          <p:nvPr/>
        </p:nvSpPr>
        <p:spPr>
          <a:xfrm>
            <a:off y="1064350" x="4365525"/>
            <a:ext cy="5156100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“I am practicing _______________________________.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am practicing _______________________________.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am practicing _______________________________.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am practicing _______________________________.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am practicing _______________________________.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am practicing _______________________________.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am practicing _______________________________.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am practicing _______________________________.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am practicing _______________________________.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Any insights?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42" name="Shape 342"/>
          <p:cNvSpPr txBox="1"/>
          <p:nvPr/>
        </p:nvSpPr>
        <p:spPr>
          <a:xfrm>
            <a:off y="1146925" x="542750"/>
            <a:ext cy="2810700" cx="2371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Take 10 minutes to find a quiet place and journal what you are practicing.</a:t>
            </a:r>
          </a:p>
        </p:txBody>
      </p:sp>
      <p:pic>
        <p:nvPicPr>
          <p:cNvPr id="343" name="Shape 3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796300" x="244450"/>
            <a:ext cy="3091251" cx="3398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y="274637" x="457200"/>
            <a:ext cy="974700" cx="8105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y="1535112" x="457200"/>
            <a:ext cy="639900" cx="40400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 txBox="1"/>
          <p:nvPr>
            <p:ph idx="2" type="body"/>
          </p:nvPr>
        </p:nvSpPr>
        <p:spPr>
          <a:xfrm>
            <a:off y="2174875" x="457200"/>
            <a:ext cy="3951300" cx="4040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Pick your favorite jelly bean.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Don’t eat it, just grab it out of the bowl.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Wait for instruction….</a:t>
            </a:r>
          </a:p>
        </p:txBody>
      </p:sp>
      <p:sp>
        <p:nvSpPr>
          <p:cNvPr id="90" name="Shape 90"/>
          <p:cNvSpPr txBox="1"/>
          <p:nvPr>
            <p:ph idx="3" type="body"/>
          </p:nvPr>
        </p:nvSpPr>
        <p:spPr>
          <a:xfrm>
            <a:off y="1535112" x="4645025"/>
            <a:ext cy="639900" cx="4041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 txBox="1"/>
          <p:nvPr>
            <p:ph idx="4" type="body"/>
          </p:nvPr>
        </p:nvSpPr>
        <p:spPr>
          <a:xfrm>
            <a:off y="2174875" x="4645025"/>
            <a:ext cy="3951300" cx="4041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805199" x="4645025"/>
            <a:ext cy="3398050" cx="4362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7" name="Shape 3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8" name="Shape 348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9" name="Shape 349"/>
          <p:cNvSpPr txBox="1"/>
          <p:nvPr/>
        </p:nvSpPr>
        <p:spPr>
          <a:xfrm>
            <a:off y="1392275" x="578125"/>
            <a:ext cy="1168200" cx="7771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Turn to your Shoulder Partner and talk about what you are practicing. You each will have 5 minutes.</a:t>
            </a:r>
          </a:p>
        </p:txBody>
      </p:sp>
      <p:pic>
        <p:nvPicPr>
          <p:cNvPr id="350" name="Shape 3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444462" x="5001550"/>
            <a:ext cy="2143125" cx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Shape 351"/>
          <p:cNvSpPr txBox="1"/>
          <p:nvPr/>
        </p:nvSpPr>
        <p:spPr>
          <a:xfrm>
            <a:off y="4587600" x="6347700"/>
            <a:ext cy="533399" cx="2921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000" lang="en-US">
                <a:solidFill>
                  <a:srgbClr val="999999"/>
                </a:solidFill>
              </a:rPr>
              <a:t>chinese-swords-guide.com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5" name="Shape 3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6" name="Shape 356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7" name="Shape 357"/>
          <p:cNvSpPr txBox="1"/>
          <p:nvPr/>
        </p:nvSpPr>
        <p:spPr>
          <a:xfrm>
            <a:off y="2855300" x="28788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b="1" sz="2400" lang="en-US" i="1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</a:t>
            </a:r>
            <a:r>
              <a:rPr b="1"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one in which we come out from behind ourself. And make it real.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1" name="Shape 3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2" name="Shape 362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3" name="Shape 363"/>
          <p:cNvSpPr txBox="1"/>
          <p:nvPr/>
        </p:nvSpPr>
        <p:spPr>
          <a:xfrm>
            <a:off y="2572125" x="1746200"/>
            <a:ext cy="3492300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“Real is a change agent’s best friend. While no one has to change, when the conversation is real, the change often occurs before the conversation has ended. ”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sz="12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Excerpt From: Susan Scott. “Fierce Leadership.” iBooks. https://itun.es/us/U_Sez.l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7" name="Shape 3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8" name="Shape 368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9" name="Shape 369"/>
          <p:cNvSpPr txBox="1"/>
          <p:nvPr/>
        </p:nvSpPr>
        <p:spPr>
          <a:xfrm>
            <a:off y="1234500" x="4153150"/>
            <a:ext cy="4389000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</a:rPr>
              <a:t>When you think of a courageous conversation, think </a:t>
            </a:r>
            <a:r>
              <a:rPr sz="2400" lang="en-US" i="1">
                <a:solidFill>
                  <a:srgbClr val="595959"/>
                </a:solidFill>
              </a:rPr>
              <a:t>authenticity, integrity, collaboration</a:t>
            </a:r>
            <a:r>
              <a:rPr sz="2400" lang="en-US">
                <a:solidFill>
                  <a:srgbClr val="595959"/>
                </a:solidFill>
              </a:rPr>
              <a:t>.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</a:rPr>
              <a:t>Think </a:t>
            </a:r>
            <a:r>
              <a:rPr sz="2400" lang="en-US" i="1">
                <a:solidFill>
                  <a:srgbClr val="595959"/>
                </a:solidFill>
              </a:rPr>
              <a:t>execution muscle, innovation, emotional capital</a:t>
            </a:r>
            <a:r>
              <a:rPr sz="2400" lang="en-US">
                <a:solidFill>
                  <a:srgbClr val="595959"/>
                </a:solidFill>
              </a:rPr>
              <a:t>.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rgbClr val="595959"/>
                </a:solidFill>
              </a:rPr>
              <a:t>Think </a:t>
            </a:r>
            <a:r>
              <a:rPr sz="2400" lang="en-US" i="1">
                <a:solidFill>
                  <a:srgbClr val="595959"/>
                </a:solidFill>
              </a:rPr>
              <a:t>collaboration</a:t>
            </a:r>
            <a:r>
              <a:rPr sz="2400" lang="en-US">
                <a:solidFill>
                  <a:srgbClr val="595959"/>
                </a:solidFill>
              </a:rPr>
              <a:t>—with your colleagues and clients (parents, teachers, students, community members).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370" name="Shape 3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182750" x="341050"/>
            <a:ext cy="2886524" cx="3732575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Shape 371"/>
          <p:cNvSpPr txBox="1"/>
          <p:nvPr/>
        </p:nvSpPr>
        <p:spPr>
          <a:xfrm>
            <a:off y="5144225" x="3256450"/>
            <a:ext cy="533399" cx="1026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000" lang="en-US">
                <a:latin typeface="Helvetica Neue"/>
                <a:ea typeface="Helvetica Neue"/>
                <a:cs typeface="Helvetica Neue"/>
                <a:sym typeface="Helvetica Neue"/>
              </a:rPr>
              <a:t>howtoee.com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5" name="Shape 3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6" name="Shape 376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7" name="Shape 377"/>
          <p:cNvSpPr txBox="1"/>
          <p:nvPr/>
        </p:nvSpPr>
        <p:spPr>
          <a:xfrm>
            <a:off y="1191700" x="4271150"/>
            <a:ext cy="4212000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Daniel Pink, author of </a:t>
            </a:r>
            <a:r>
              <a:rPr sz="2400" lang="en-US" i="1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Whole New Mind,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“we are moving from the ‘industrial age’ into the ‘conceptual age.’”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this means is that today we are making different choices about how we live our lives, who we spend our time with, and how we spend our money.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78" name="Shape 3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52125" x="553425"/>
            <a:ext cy="4010100" cx="341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2" name="Shape 3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3" name="Shape 383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4" name="Shape 384"/>
          <p:cNvSpPr txBox="1"/>
          <p:nvPr/>
        </p:nvSpPr>
        <p:spPr>
          <a:xfrm>
            <a:off y="1581025" x="849500"/>
            <a:ext cy="533399" cx="7079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n-US">
                <a:solidFill>
                  <a:srgbClr val="999999"/>
                </a:solidFill>
              </a:rPr>
              <a:t>Ye Ole Methods of Leadership </a:t>
            </a:r>
          </a:p>
        </p:txBody>
      </p:sp>
      <p:sp>
        <p:nvSpPr>
          <p:cNvPr id="385" name="Shape 385"/>
          <p:cNvSpPr txBox="1"/>
          <p:nvPr/>
        </p:nvSpPr>
        <p:spPr>
          <a:xfrm>
            <a:off y="2206375" x="849500"/>
            <a:ext cy="4424399" cx="7775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Feedback-free, development-free zone; little, if any, personal growth</a:t>
            </a:r>
          </a:p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Feedback-rich, development-rich zone; ongoing personal growth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/>
          </a:p>
        </p:txBody>
      </p:sp>
      <p:sp>
        <p:nvSpPr>
          <p:cNvPr id="386" name="Shape 386"/>
          <p:cNvSpPr/>
          <p:nvPr/>
        </p:nvSpPr>
        <p:spPr>
          <a:xfrm>
            <a:off y="3586825" x="4205225"/>
            <a:ext cy="960599" cx="468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0" name="Shape 3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1" name="Shape 391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2" name="Shape 392"/>
          <p:cNvSpPr txBox="1"/>
          <p:nvPr/>
        </p:nvSpPr>
        <p:spPr>
          <a:xfrm>
            <a:off y="1581025" x="849500"/>
            <a:ext cy="533399" cx="7079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999999"/>
                </a:solidFill>
              </a:rPr>
              <a:t>Ye Ole Methods of Leadership </a:t>
            </a:r>
          </a:p>
        </p:txBody>
      </p:sp>
      <p:sp>
        <p:nvSpPr>
          <p:cNvPr id="393" name="Shape 393"/>
          <p:cNvSpPr txBox="1"/>
          <p:nvPr/>
        </p:nvSpPr>
        <p:spPr>
          <a:xfrm>
            <a:off y="2206375" x="849500"/>
            <a:ext cy="4424399" cx="7775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Directing and telling					Really asking, really listening            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4" name="Shape 394"/>
          <p:cNvSpPr/>
          <p:nvPr/>
        </p:nvSpPr>
        <p:spPr>
          <a:xfrm>
            <a:off y="2784500" x="4038600"/>
            <a:ext cy="533399" cx="10667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8" name="Shape 3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9" name="Shape 399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0" name="Shape 400"/>
          <p:cNvSpPr txBox="1"/>
          <p:nvPr/>
        </p:nvSpPr>
        <p:spPr>
          <a:xfrm>
            <a:off y="1581025" x="8495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 Ole Methods of Leadershi</a:t>
            </a:r>
            <a:r>
              <a:rPr sz="1800" lang="en-US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 </a:t>
            </a:r>
          </a:p>
        </p:txBody>
      </p:sp>
      <p:sp>
        <p:nvSpPr>
          <p:cNvPr id="401" name="Shape 401"/>
          <p:cNvSpPr txBox="1"/>
          <p:nvPr/>
        </p:nvSpPr>
        <p:spPr>
          <a:xfrm>
            <a:off y="2206375" x="849500"/>
            <a:ext cy="3905400" cx="7775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 task/low relationship and the culture of compliance that goes with it</a:t>
            </a: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 task/high relationship and the culture of passionate engagement that goes with it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402" name="Shape 402"/>
          <p:cNvSpPr/>
          <p:nvPr/>
        </p:nvSpPr>
        <p:spPr>
          <a:xfrm>
            <a:off y="3362650" x="3854250"/>
            <a:ext cy="960599" cx="468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6" name="Shape 4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7" name="Shape 407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8" name="Shape 408"/>
          <p:cNvSpPr txBox="1"/>
          <p:nvPr/>
        </p:nvSpPr>
        <p:spPr>
          <a:xfrm>
            <a:off y="1581025" x="8495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 Ole Methods of Leadershi</a:t>
            </a:r>
            <a:r>
              <a:rPr sz="1800" lang="en-US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 </a:t>
            </a:r>
          </a:p>
        </p:txBody>
      </p:sp>
      <p:sp>
        <p:nvSpPr>
          <p:cNvPr id="409" name="Shape 409"/>
          <p:cNvSpPr txBox="1"/>
          <p:nvPr/>
        </p:nvSpPr>
        <p:spPr>
          <a:xfrm>
            <a:off y="2206375" x="849500"/>
            <a:ext cy="3905400" cx="7775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Silos and fiefdoms; competing for resources; not good at partnering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Sharing resources; collaborating; partnering across functions in service to the organization’s goals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0" name="Shape 410"/>
          <p:cNvSpPr/>
          <p:nvPr/>
        </p:nvSpPr>
        <p:spPr>
          <a:xfrm>
            <a:off y="3268225" x="4255375"/>
            <a:ext cy="960599" cx="468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4" name="Shape 4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5" name="Shape 415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6" name="Shape 416"/>
          <p:cNvSpPr txBox="1"/>
          <p:nvPr/>
        </p:nvSpPr>
        <p:spPr>
          <a:xfrm>
            <a:off y="1581025" x="8495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 Ole Methods of Leadershi</a:t>
            </a:r>
            <a:r>
              <a:rPr sz="1800" lang="en-US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 </a:t>
            </a:r>
          </a:p>
        </p:txBody>
      </p:sp>
      <p:sp>
        <p:nvSpPr>
          <p:cNvPr id="417" name="Shape 417"/>
          <p:cNvSpPr txBox="1"/>
          <p:nvPr/>
        </p:nvSpPr>
        <p:spPr>
          <a:xfrm>
            <a:off y="2206375" x="849500"/>
            <a:ext cy="3905400" cx="7775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Information-starved, need-to-know culture.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Open, transparent, respectful culture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Impose one’s view of reality.	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Expose one’s view of reality and invite those with competing realities to share them”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418" name="Shape 418"/>
          <p:cNvSpPr/>
          <p:nvPr/>
        </p:nvSpPr>
        <p:spPr>
          <a:xfrm>
            <a:off y="3256450" x="3972225"/>
            <a:ext cy="960599" cx="468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y="274637" x="457200"/>
            <a:ext cy="974700" cx="8105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y="1535112" x="539800"/>
            <a:ext cy="639900" cx="40400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999999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</a:rPr>
              <a:t>Please sit according to your favorite bean:</a:t>
            </a:r>
          </a:p>
        </p:txBody>
      </p:sp>
      <p:sp>
        <p:nvSpPr>
          <p:cNvPr id="99" name="Shape 99"/>
          <p:cNvSpPr txBox="1"/>
          <p:nvPr>
            <p:ph idx="2" type="body"/>
          </p:nvPr>
        </p:nvSpPr>
        <p:spPr>
          <a:xfrm>
            <a:off y="2174875" x="457200"/>
            <a:ext cy="3951300" cx="4040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</a:p>
          <a:p>
            <a:pPr rtl="0">
              <a:spcBef>
                <a:spcPts val="0"/>
              </a:spcBef>
              <a:buNone/>
            </a:pPr>
            <a:r>
              <a:rPr sz="2400" lang="en-US"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Table 1-  Black/ white</a:t>
            </a:r>
          </a:p>
          <a:p>
            <a:pPr rt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Table 2 - Red/Pink</a:t>
            </a:r>
          </a:p>
          <a:p>
            <a:pPr rt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Table 3 - Green/Yellow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Table 4 - Violet/Orange</a:t>
            </a:r>
          </a:p>
        </p:txBody>
      </p:sp>
      <p:sp>
        <p:nvSpPr>
          <p:cNvPr id="100" name="Shape 100"/>
          <p:cNvSpPr txBox="1"/>
          <p:nvPr>
            <p:ph idx="3" type="body"/>
          </p:nvPr>
        </p:nvSpPr>
        <p:spPr>
          <a:xfrm>
            <a:off y="1535112" x="4645025"/>
            <a:ext cy="639900" cx="4041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 txBox="1"/>
          <p:nvPr>
            <p:ph idx="4" type="body"/>
          </p:nvPr>
        </p:nvSpPr>
        <p:spPr>
          <a:xfrm>
            <a:off y="2174875" x="4645025"/>
            <a:ext cy="3951300" cx="4041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887799" x="4645025"/>
            <a:ext cy="3315447" cx="4256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2" name="Shape 4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3" name="Shape 423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4" name="Shape 424"/>
          <p:cNvSpPr txBox="1"/>
          <p:nvPr/>
        </p:nvSpPr>
        <p:spPr>
          <a:xfrm>
            <a:off y="1581025" x="8495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 Ole Methods of Leadershi</a:t>
            </a:r>
            <a:r>
              <a:rPr sz="1800" lang="en-US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 </a:t>
            </a:r>
          </a:p>
        </p:txBody>
      </p:sp>
      <p:sp>
        <p:nvSpPr>
          <p:cNvPr id="425" name="Shape 425"/>
          <p:cNvSpPr txBox="1"/>
          <p:nvPr/>
        </p:nvSpPr>
        <p:spPr>
          <a:xfrm>
            <a:off y="2206375" x="849500"/>
            <a:ext cy="3905400" cx="7775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Resistance to change; sleepwalking through the staff development; school as usual	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Shared enthusiasm for agility and original thinking; a “new normal,” personally and organizationally.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426" name="Shape 426"/>
          <p:cNvSpPr/>
          <p:nvPr/>
        </p:nvSpPr>
        <p:spPr>
          <a:xfrm>
            <a:off y="3256450" x="3972225"/>
            <a:ext cy="960599" cx="468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0" name="Shape 4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1" name="Shape 431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2" name="Shape 432"/>
          <p:cNvSpPr txBox="1"/>
          <p:nvPr/>
        </p:nvSpPr>
        <p:spPr>
          <a:xfrm>
            <a:off y="2418750" x="22771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“Like all toxins, anonymity should be kept as close to zero as possible.”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latin typeface="Helvetica Neue"/>
                <a:ea typeface="Helvetica Neue"/>
                <a:cs typeface="Helvetica Neue"/>
                <a:sym typeface="Helvetica Neue"/>
              </a:rPr>
              <a:t>                     —Kevin Kelly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6" name="Shape 4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7" name="Shape 437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8" name="Shape 438"/>
          <p:cNvSpPr txBox="1"/>
          <p:nvPr/>
        </p:nvSpPr>
        <p:spPr>
          <a:xfrm>
            <a:off y="2206350" x="2902475"/>
            <a:ext cy="2749200" cx="4656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“I’m not afraid of death. I just don’t want to be there when it happens.”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latin typeface="Helvetica Neue"/>
                <a:ea typeface="Helvetica Neue"/>
                <a:cs typeface="Helvetica Neue"/>
                <a:sym typeface="Helvetica Neue"/>
              </a:rPr>
              <a:t>					-Woody Allen</a:t>
            </a: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2" name="Shape 4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3" name="Shape 443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4" name="Shape 444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• Stay current by exchanging feedback 365 days a year.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• Do it face to face whenever possible (and never via e-mail).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• Give it as soon as possible after something occurs.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• Praise is as important as criticism. Actually, it’s more important. So don’t just give feedback when it’s negative.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• Always own your comments. Feedback is invaluable. It’s anonymity that is the problem.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8" name="Shape 4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9" name="Shape 449"/>
          <p:cNvSpPr txBox="1"/>
          <p:nvPr>
            <p:ph type="title"/>
          </p:nvPr>
        </p:nvSpPr>
        <p:spPr>
          <a:xfrm>
            <a:off y="257175" x="457200"/>
            <a:ext cy="1050924" cx="818356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Helvetica Neue"/>
              <a:buNone/>
            </a:pPr>
            <a:r>
              <a:rPr sz="2400" lang="en-US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sp>
        <p:nvSpPr>
          <p:cNvPr id="450" name="Shape 450"/>
          <p:cNvSpPr txBox="1"/>
          <p:nvPr>
            <p:ph idx="1" type="body"/>
          </p:nvPr>
        </p:nvSpPr>
        <p:spPr>
          <a:xfrm>
            <a:off y="1625600" x="273050"/>
            <a:ext cy="4395787" cx="84137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6575" marL="265176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Helvetica Neue"/>
              <a:buNone/>
            </a:pPr>
            <a:r>
              <a:t/>
            </a:r>
            <a:endParaRPr strike="noStrike" u="none" b="0" cap="none" baseline="0" sz="3600" i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148590" marL="148590">
              <a:spcBef>
                <a:spcPts val="7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Helvetica Neue"/>
              <a:buChar char="•"/>
            </a:pPr>
            <a:r>
              <a:rPr sz="36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Scenario</a:t>
            </a:r>
          </a:p>
          <a:p>
            <a:pPr algn="l" rtl="0" lvl="0" marR="0" indent="-148590" marL="148590">
              <a:spcBef>
                <a:spcPts val="7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Helvetica Neue"/>
              <a:buChar char="•"/>
            </a:pPr>
            <a:r>
              <a:rPr sz="36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Lunch</a:t>
            </a:r>
            <a:r>
              <a:rPr strike="noStrike" u="none" b="0" cap="none" baseline="0" sz="3600" lang="en-US" i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</a:p>
          <a:p>
            <a:pPr algn="l" rtl="0" lvl="1" marR="0" indent="71373" marL="548640">
              <a:spcBef>
                <a:spcPts val="873"/>
              </a:spcBef>
              <a:spcAft>
                <a:spcPts val="0"/>
              </a:spcAft>
              <a:buClr>
                <a:srgbClr val="595959"/>
              </a:buClr>
              <a:buFont typeface="Helvetica Neue"/>
              <a:buNone/>
            </a:pPr>
            <a:r>
              <a:t/>
            </a:r>
            <a:endParaRPr strike="noStrike" u="none" b="0" cap="none" baseline="0" sz="4364" i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1" marR="0" indent="71373" marL="548640">
              <a:spcBef>
                <a:spcPts val="873"/>
              </a:spcBef>
              <a:spcAft>
                <a:spcPts val="0"/>
              </a:spcAft>
              <a:buClr>
                <a:srgbClr val="595959"/>
              </a:buClr>
              <a:buFont typeface="Helvetica Neue"/>
              <a:buNone/>
            </a:pPr>
            <a:r>
              <a:t/>
            </a:r>
            <a:endParaRPr strike="noStrike" u="none" b="0" cap="none" baseline="0" sz="4364" i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4" name="Shape 4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5" name="Shape 455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6" name="Shape 456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7" name="Shape 457"/>
          <p:cNvSpPr txBox="1"/>
          <p:nvPr/>
        </p:nvSpPr>
        <p:spPr>
          <a:xfrm>
            <a:off y="2200875" x="1501100"/>
            <a:ext cy="533399" cx="6265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My Own Conversations as a Leader</a:t>
            </a:r>
          </a:p>
        </p:txBody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1" name="Shape 4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2" name="Shape 462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3" name="Shape 463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4" name="Shape 464"/>
          <p:cNvSpPr txBox="1"/>
          <p:nvPr/>
        </p:nvSpPr>
        <p:spPr>
          <a:xfrm>
            <a:off y="2135575" x="1392250"/>
            <a:ext cy="533399" cx="6265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One: Prepare Yourself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Have the conversation in person</a:t>
            </a:r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8" name="Shape 4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9" name="Shape 469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0" name="Shape 470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1" name="Shape 471"/>
          <p:cNvSpPr txBox="1"/>
          <p:nvPr/>
        </p:nvSpPr>
        <p:spPr>
          <a:xfrm>
            <a:off y="2135575" x="1392250"/>
            <a:ext cy="3810900" cx="6265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2: Clarify and Purify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your intention to: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interrogate reality (mine, as well as theirs)</a:t>
            </a: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provoke learning (mine, as well as theirs)</a:t>
            </a: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resolve a touch challenge; or</a:t>
            </a: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enrich the relationship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so, you are good to go!</a:t>
            </a: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5" name="Shape 4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6" name="Shape 476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7" name="Shape 477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8" name="Shape 478"/>
          <p:cNvSpPr txBox="1"/>
          <p:nvPr/>
        </p:nvSpPr>
        <p:spPr>
          <a:xfrm>
            <a:off y="2135575" x="1392250"/>
            <a:ext cy="3810900" cx="6265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2: Clarify and Purify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Prepare open statement: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limit to 60 seconds</a:t>
            </a: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write a rough draft, say it, practice it, prepare it</a:t>
            </a: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clear, clean and compelling</a:t>
            </a: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“I need to talk with you” is different from “I want to talk with you”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2" name="Shape 4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3" name="Shape 483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4" name="Shape 484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5" name="Shape 485"/>
          <p:cNvSpPr txBox="1"/>
          <p:nvPr/>
        </p:nvSpPr>
        <p:spPr>
          <a:xfrm>
            <a:off y="2135575" x="1392250"/>
            <a:ext cy="3810900" cx="6265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2: Clarify and Purify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 the issue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want to talk with you about the effects x is having on y.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y="274637" x="457200"/>
            <a:ext cy="974700" cx="8105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y="1535112" x="457200"/>
            <a:ext cy="639900" cx="40400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White or Black</a:t>
            </a:r>
          </a:p>
        </p:txBody>
      </p:sp>
      <p:sp>
        <p:nvSpPr>
          <p:cNvPr id="109" name="Shape 109"/>
          <p:cNvSpPr txBox="1"/>
          <p:nvPr>
            <p:ph idx="2" type="body"/>
          </p:nvPr>
        </p:nvSpPr>
        <p:spPr>
          <a:xfrm>
            <a:off y="2174875" x="457200"/>
            <a:ext cy="3951300" cx="4040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individual is highly structured and organized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Surroundings are neat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given an assignment, wants to know how many pages, exact requirements.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Always wants to know the rules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Memorized things well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Can’t stand sloppy, unorganized people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Deliberates before making decisions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0" name="Shape 110"/>
          <p:cNvSpPr txBox="1"/>
          <p:nvPr>
            <p:ph idx="3" type="body"/>
          </p:nvPr>
        </p:nvSpPr>
        <p:spPr>
          <a:xfrm>
            <a:off y="1535112" x="4645025"/>
            <a:ext cy="639900" cx="4041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 txBox="1"/>
          <p:nvPr>
            <p:ph idx="4" type="body"/>
          </p:nvPr>
        </p:nvSpPr>
        <p:spPr>
          <a:xfrm>
            <a:off y="2174875" x="4645025"/>
            <a:ext cy="3951300" cx="4041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indent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176975" x="4094225"/>
            <a:ext cy="1882224" cx="2819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174862" x="5572237"/>
            <a:ext cy="2105025" cx="311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y="4471700" x="691405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s</a:t>
            </a:r>
            <a:r>
              <a:rPr sz="1000" lang="en-US">
                <a:latin typeface="Helvetica Neue"/>
                <a:ea typeface="Helvetica Neue"/>
                <a:cs typeface="Helvetica Neue"/>
                <a:sym typeface="Helvetica Neue"/>
              </a:rPr>
              <a:t>weetaddiction.com</a:t>
            </a:r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9" name="Shape 4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0" name="Shape 490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1" name="Shape 491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2" name="Shape 492"/>
          <p:cNvSpPr txBox="1"/>
          <p:nvPr/>
        </p:nvSpPr>
        <p:spPr>
          <a:xfrm>
            <a:off y="2135575" x="1392250"/>
            <a:ext cy="3810900" cx="6265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2: Clarify and Purify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a specific example: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When you spoke with that student, your raised your voice, pointed your finger and leaned forward. I thought you looked aggressive.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6" name="Shape 4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7" name="Shape 497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8" name="Shape 498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9" name="Shape 499"/>
          <p:cNvSpPr txBox="1"/>
          <p:nvPr/>
        </p:nvSpPr>
        <p:spPr>
          <a:xfrm>
            <a:off y="2135575" x="1392250"/>
            <a:ext cy="3810900" cx="6265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2: Clarify and Purify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Describe your emotions around the issue.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Human beings behave first with their emotions.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“I was concerned for the student how you were in their body space and wondered how they felt towards you after this interaction.”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3" name="Shape 5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4" name="Shape 504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5" name="Shape 505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6" name="Shape 506"/>
          <p:cNvSpPr txBox="1"/>
          <p:nvPr/>
        </p:nvSpPr>
        <p:spPr>
          <a:xfrm>
            <a:off y="2135575" x="1392250"/>
            <a:ext cy="3810900" cx="6265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2: Clarify and Purify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Clarify what is at stake.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is at stake for this student?</a:t>
            </a:r>
          </a:p>
          <a:p>
            <a:pPr rt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is at stake for their relationship?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“I am deeply concerned as there is a lot at stake here with this interaction.”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0" name="Shape 5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1" name="Shape 511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2" name="Shape 512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3" name="Shape 513"/>
          <p:cNvSpPr txBox="1"/>
          <p:nvPr/>
        </p:nvSpPr>
        <p:spPr>
          <a:xfrm>
            <a:off y="2135575" x="1392250"/>
            <a:ext cy="3810900" cx="6265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2: Clarify and Purify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Identify your contribution to the problem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Rack your head to see if you caused this to happen and admit it.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“I may have overloaded you with too many responsiblities, if that is the case I apologize.”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7" name="Shape 5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8" name="Shape 518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9" name="Shape 519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0" name="Shape 520"/>
          <p:cNvSpPr txBox="1"/>
          <p:nvPr/>
        </p:nvSpPr>
        <p:spPr>
          <a:xfrm>
            <a:off y="2135575" x="1392250"/>
            <a:ext cy="3810900" cx="6265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2: Clarify and Purify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Invite your partner to respond.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“Please tell me what is going on from where you sit. I want to understand your perspective, learn your thoughts.”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4" name="Shape 5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5" name="Shape 525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6" name="Shape 526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7" name="Shape 527"/>
          <p:cNvSpPr txBox="1"/>
          <p:nvPr/>
        </p:nvSpPr>
        <p:spPr>
          <a:xfrm>
            <a:off y="2135575" x="1392250"/>
            <a:ext cy="3810900" cx="6265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2: Clarify and Purify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Indicate your wish to resolve the issue.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“I want to resolve this issue with how you are interacting with your student.”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1" name="Shape 5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2" name="Shape 532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3" name="Shape 533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4" name="Shape 534"/>
          <p:cNvSpPr txBox="1"/>
          <p:nvPr/>
        </p:nvSpPr>
        <p:spPr>
          <a:xfrm>
            <a:off y="2135575" x="1392250"/>
            <a:ext cy="3810900" cx="6265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rrors ~ Avoid them….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AutoNum type="arabicPeriod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How’s it going?</a:t>
            </a: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AutoNum type="arabicPeriod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Crap filled jolly</a:t>
            </a: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AutoNum type="arabicPeriod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Too many pillows</a:t>
            </a: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AutoNum type="arabicPeriod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Writing the script too far in advance</a:t>
            </a: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AutoNum type="arabicPeriod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Machine gun Nelly</a:t>
            </a:r>
          </a:p>
        </p:txBody>
      </p:sp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8" name="Shape 5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9" name="Shape 539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0" name="Shape 540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1" name="Shape 541"/>
          <p:cNvSpPr txBox="1"/>
          <p:nvPr/>
        </p:nvSpPr>
        <p:spPr>
          <a:xfrm>
            <a:off y="2135575" x="1392250"/>
            <a:ext cy="3810900" cx="6265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Scenario 2</a:t>
            </a:r>
          </a:p>
        </p:txBody>
      </p:sp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5" name="Shape 5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6" name="Shape 546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7" name="Shape 547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8" name="Shape 548"/>
          <p:cNvSpPr txBox="1"/>
          <p:nvPr/>
        </p:nvSpPr>
        <p:spPr>
          <a:xfrm>
            <a:off y="2135575" x="1392250"/>
            <a:ext cy="3810900" cx="6265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3: Do it. Have the conversation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Listen </a:t>
            </a: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Resist to jump in</a:t>
            </a: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Don’t get defensive</a:t>
            </a: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Silence can do heavy lifting</a:t>
            </a: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they are off base, examine with questions.</a:t>
            </a: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Given everything that has happened, what do you think should happen next?</a:t>
            </a:r>
          </a:p>
        </p:txBody>
      </p:sp>
    </p:spTree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2" name="Shape 5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3" name="Shape 553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4" name="Shape 554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5" name="Shape 555"/>
          <p:cNvSpPr txBox="1"/>
          <p:nvPr/>
        </p:nvSpPr>
        <p:spPr>
          <a:xfrm>
            <a:off y="2135575" x="1392250"/>
            <a:ext cy="3810900" cx="6265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3: Tactics used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Denial</a:t>
            </a: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Defensiveness</a:t>
            </a: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Deflection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y="274637" x="457200"/>
            <a:ext cy="974700" cx="8105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y="1535112" x="402750"/>
            <a:ext cy="639900" cx="40400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 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Yellow</a:t>
            </a:r>
          </a:p>
        </p:txBody>
      </p:sp>
      <p:sp>
        <p:nvSpPr>
          <p:cNvPr id="121" name="Shape 121"/>
          <p:cNvSpPr txBox="1"/>
          <p:nvPr>
            <p:ph idx="2" type="body"/>
          </p:nvPr>
        </p:nvSpPr>
        <p:spPr>
          <a:xfrm>
            <a:off y="2174875" x="457200"/>
            <a:ext cy="3951300" cx="4040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 usually outspoken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Always in a state of transition, whether they are 8 or 80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Usually smart and innovative, often artistic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Sometimes confused in making decisions, not sure where they’re supposed to be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Hard workers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Exciting to be with, will try anything as long as it’s safe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Spiritual aspects usually important to them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They look at things with perspective and respect others’ opinions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 txBox="1"/>
          <p:nvPr>
            <p:ph idx="3" type="body"/>
          </p:nvPr>
        </p:nvSpPr>
        <p:spPr>
          <a:xfrm>
            <a:off y="1535112" x="4645025"/>
            <a:ext cy="639900" cx="4041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Orange</a:t>
            </a:r>
          </a:p>
        </p:txBody>
      </p:sp>
      <p:sp>
        <p:nvSpPr>
          <p:cNvPr id="123" name="Shape 123"/>
          <p:cNvSpPr txBox="1"/>
          <p:nvPr>
            <p:ph idx="4" type="body"/>
          </p:nvPr>
        </p:nvSpPr>
        <p:spPr>
          <a:xfrm>
            <a:off y="2174875" x="4645025"/>
            <a:ext cy="3951300" cx="4041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Cheerful and good-natured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Have the ability to get along well with almost anyone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They are friendly and have a ready smile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Usually have a quick wit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Fluent, often eloquent and profound in speech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 not like to be left alone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Enjoy life and inspire others to reach their highest potential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93646" x="7096721"/>
            <a:ext cy="1225074" cx="146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9" name="Shape 5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0" name="Shape 560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1" name="Shape 561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2" name="Shape 562"/>
          <p:cNvSpPr txBox="1"/>
          <p:nvPr/>
        </p:nvSpPr>
        <p:spPr>
          <a:xfrm>
            <a:off y="1297375" x="935050"/>
            <a:ext cy="5081699" cx="7152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4: Debrief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essential.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“Thank you for hearing what I had to say and for sharing your perspective. Your success is important to me and I applaud your commitment to action. Before I leave I welcome any thoughts you have about this conversation and how I can get better at giving feedback. I want to do better moving forward.”</a:t>
            </a:r>
          </a:p>
        </p:txBody>
      </p:sp>
    </p:spTree>
  </p:cSld>
  <p:clrMapOvr>
    <a:masterClrMapping/>
  </p:clrMapOvr>
  <p:transition spd="slow">
    <p:cut/>
  </p:transition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6" name="Shape 5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7" name="Shape 567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8" name="Shape 568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9" name="Shape 569"/>
          <p:cNvSpPr txBox="1"/>
          <p:nvPr/>
        </p:nvSpPr>
        <p:spPr>
          <a:xfrm>
            <a:off y="1297375" x="935050"/>
            <a:ext cy="5081699" cx="7152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5: Do it again. Only better.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Tend to your garden.</a:t>
            </a:r>
          </a:p>
        </p:txBody>
      </p:sp>
      <p:pic>
        <p:nvPicPr>
          <p:cNvPr id="570" name="Shape 5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226812" x="5235550"/>
            <a:ext cy="2143125" cx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Shape 571"/>
          <p:cNvSpPr txBox="1"/>
          <p:nvPr/>
        </p:nvSpPr>
        <p:spPr>
          <a:xfrm>
            <a:off y="4369950" x="64769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000" lang="en-US">
                <a:latin typeface="Helvetica Neue"/>
                <a:ea typeface="Helvetica Neue"/>
                <a:cs typeface="Helvetica Neue"/>
                <a:sym typeface="Helvetica Neue"/>
              </a:rPr>
              <a:t>theonlineflowergarden.com</a:t>
            </a:r>
          </a:p>
        </p:txBody>
      </p:sp>
    </p:spTree>
  </p:cSld>
  <p:clrMapOvr>
    <a:masterClrMapping/>
  </p:clrMapOvr>
  <p:transition spd="slow">
    <p:cut/>
  </p:transition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5" name="Shape 5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6" name="Shape 576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7" name="Shape 577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8" name="Shape 578"/>
          <p:cNvSpPr txBox="1"/>
          <p:nvPr/>
        </p:nvSpPr>
        <p:spPr>
          <a:xfrm>
            <a:off y="1297375" x="935050"/>
            <a:ext cy="5081699" cx="7152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Praise with Courage!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Prepare Yourself</a:t>
            </a:r>
          </a:p>
          <a:p>
            <a:pPr rt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Prepare Others</a:t>
            </a:r>
          </a:p>
          <a:p>
            <a:pPr rt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 Have the conversation</a:t>
            </a:r>
          </a:p>
          <a:p>
            <a:pPr rt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4.  Debrief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5.  Do it Again Only Better</a:t>
            </a:r>
          </a:p>
        </p:txBody>
      </p:sp>
      <p:pic>
        <p:nvPicPr>
          <p:cNvPr id="579" name="Shape 5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826075" x="5178875"/>
            <a:ext cy="2705100" cx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3" name="Shape 5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4" name="Shape 584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5" name="Shape 585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6" name="Shape 586"/>
          <p:cNvSpPr txBox="1"/>
          <p:nvPr/>
        </p:nvSpPr>
        <p:spPr>
          <a:xfrm>
            <a:off y="1297375" x="935050"/>
            <a:ext cy="5081699" cx="7152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Listen.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every office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 hear the threads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 love and joy and fear and guilt,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cries for celebration and reassurance,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somehow you know that connecting those threads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what you are supposed to do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business takes care of itself.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</a:t>
            </a: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-by David Whyte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87" name="Shape 5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878772" x="3992316"/>
            <a:ext cy="1758512" cx="2344682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Shape 588"/>
          <p:cNvSpPr txBox="1"/>
          <p:nvPr/>
        </p:nvSpPr>
        <p:spPr>
          <a:xfrm>
            <a:off y="4931225" x="64225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000" lang="en-US">
                <a:latin typeface="Helvetica Neue"/>
                <a:ea typeface="Helvetica Neue"/>
                <a:cs typeface="Helvetica Neue"/>
                <a:sym typeface="Helvetica Neue"/>
              </a:rPr>
              <a:t>irishsymbolcourage.pininterst</a:t>
            </a:r>
          </a:p>
        </p:txBody>
      </p:sp>
    </p:spTree>
  </p:cSld>
  <p:clrMapOvr>
    <a:masterClrMapping/>
  </p:clrMapOvr>
  <p:transition spd="slow">
    <p:cut/>
  </p:transition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2" name="Shape 5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3" name="Shape 593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4" name="Shape 594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5" name="Shape 595"/>
          <p:cNvSpPr txBox="1"/>
          <p:nvPr/>
        </p:nvSpPr>
        <p:spPr>
          <a:xfrm>
            <a:off y="1297375" x="935050"/>
            <a:ext cy="5081699" cx="7152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Move to your District Tables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Take time to discuss one courageous conversation you plan to have back in your school next week.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is this part of your action plan?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REMINDER: Presentations are due 11/2014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6" name="Shape 596"/>
          <p:cNvSpPr txBox="1"/>
          <p:nvPr/>
        </p:nvSpPr>
        <p:spPr>
          <a:xfrm>
            <a:off y="4931225" x="64225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-US">
                <a:latin typeface="Helvetica Neue"/>
                <a:ea typeface="Helvetica Neue"/>
                <a:cs typeface="Helvetica Neue"/>
                <a:sym typeface="Helvetica Neue"/>
              </a:rPr>
              <a:t>irishsymbolcourage.pininterst</a:t>
            </a:r>
          </a:p>
        </p:txBody>
      </p:sp>
    </p:spTree>
  </p:cSld>
  <p:clrMapOvr>
    <a:masterClrMapping/>
  </p:clrMapOvr>
  <p:transition spd="slow">
    <p:cut/>
  </p:transition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0" name="Shape 6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1" name="Shape 601"/>
          <p:cNvSpPr txBox="1"/>
          <p:nvPr>
            <p:ph idx="1" type="body"/>
          </p:nvPr>
        </p:nvSpPr>
        <p:spPr>
          <a:xfrm>
            <a:off y="489850" x="0"/>
            <a:ext cy="989699" cx="9078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E85C1D"/>
              </a:buClr>
              <a:buSzPct val="25000"/>
              <a:buFont typeface="Helvetica Neue"/>
              <a:buNone/>
            </a:pPr>
            <a:r>
              <a:rPr b="1" sz="4800" lang="en-US">
                <a:solidFill>
                  <a:srgbClr val="E85C1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are you with your plan?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y="274637" x="457200"/>
            <a:ext cy="974700" cx="8105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y="1535112" x="457200"/>
            <a:ext cy="639900" cx="40400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US"/>
              <a:t> 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Violet</a:t>
            </a:r>
          </a:p>
        </p:txBody>
      </p:sp>
      <p:sp>
        <p:nvSpPr>
          <p:cNvPr id="131" name="Shape 131"/>
          <p:cNvSpPr txBox="1"/>
          <p:nvPr>
            <p:ph idx="2" type="body"/>
          </p:nvPr>
        </p:nvSpPr>
        <p:spPr>
          <a:xfrm>
            <a:off y="2174875" x="457200"/>
            <a:ext cy="3951300" cx="4040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Flirty and passionate</a:t>
            </a:r>
          </a:p>
          <a:p>
            <a:pPr rtl="0" lvl="0">
              <a:spcBef>
                <a:spcPts val="0"/>
              </a:spcBef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Highly creative and highly excitable</a:t>
            </a:r>
          </a:p>
          <a:p>
            <a:pPr rtl="0" lvl="0">
              <a:spcBef>
                <a:spcPts val="0"/>
              </a:spcBef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Have new ideas and are visionaries</a:t>
            </a:r>
          </a:p>
          <a:p>
            <a:pPr rtl="0" lvl="0">
              <a:spcBef>
                <a:spcPts val="0"/>
              </a:spcBef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Short attention spans- can’t stay put for long at a time</a:t>
            </a:r>
          </a:p>
          <a:p>
            <a:pPr rtl="0" lvl="0">
              <a:spcBef>
                <a:spcPts val="0"/>
              </a:spcBef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Disorganized, often choosing to close doors rather than deal with the organization</a:t>
            </a:r>
          </a:p>
          <a:p>
            <a:pPr rtl="0" lvl="0">
              <a:spcBef>
                <a:spcPts val="0"/>
              </a:spcBef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Procrastinators who thrive on chaos, enjoy the challenges of different problems</a:t>
            </a:r>
          </a:p>
          <a:p>
            <a:pPr rtl="0" lvl="0">
              <a:spcBef>
                <a:spcPts val="0"/>
              </a:spcBef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Have a problem dealing with highly structured time</a:t>
            </a:r>
          </a:p>
          <a:p>
            <a:pPr rtl="0" lvl="0">
              <a:spcBef>
                <a:spcPts val="0"/>
              </a:spcBef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Questioning-when given an assignment, asks why it must be done a certain way, want to do it differently </a:t>
            </a:r>
          </a:p>
          <a:p>
            <a:pPr rtl="0" lvl="0">
              <a:spcBef>
                <a:spcPts val="0"/>
              </a:spcBef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 high standards for themselves and those who work for them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132" name="Shape 132"/>
          <p:cNvSpPr txBox="1"/>
          <p:nvPr>
            <p:ph idx="3" type="body"/>
          </p:nvPr>
        </p:nvSpPr>
        <p:spPr>
          <a:xfrm>
            <a:off y="2174875" x="4645025"/>
            <a:ext cy="3951300" cx="4041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464825" x="5308325"/>
            <a:ext cy="2857500" cx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>
            <a:off y="5322325" x="72798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000" lang="en-US">
                <a:latin typeface="Helvetica Neue"/>
                <a:ea typeface="Helvetica Neue"/>
                <a:cs typeface="Helvetica Neue"/>
                <a:sym typeface="Helvetica Neue"/>
              </a:rPr>
              <a:t>Pinterst.com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y="274637" x="457200"/>
            <a:ext cy="974700" cx="8105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y="1535112" x="457200"/>
            <a:ext cy="639900" cx="40400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Red or Pink</a:t>
            </a:r>
          </a:p>
        </p:txBody>
      </p:sp>
      <p:sp>
        <p:nvSpPr>
          <p:cNvPr id="141" name="Shape 141"/>
          <p:cNvSpPr txBox="1"/>
          <p:nvPr>
            <p:ph idx="2" type="body"/>
          </p:nvPr>
        </p:nvSpPr>
        <p:spPr>
          <a:xfrm>
            <a:off y="2174875" x="457200"/>
            <a:ext cy="4326300" cx="4040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Are courageous and their energy seems boundless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Smile much of the time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they see someone not smiling, will ask what the problem is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Genuinely care about people and become involved in others’ problems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Highly influenced by others, share their sadness or grief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Make their decisions with feelings, act on impulses of the heart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Spend a great deal of time on the phone, usually listening to others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Sensitive, enthusiastic friends and lovers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20925" x="5001550"/>
            <a:ext cy="2857500" cx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y="4378425" x="692585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000" lang="en-US">
                <a:latin typeface="Helvetica Neue"/>
                <a:ea typeface="Helvetica Neue"/>
                <a:cs typeface="Helvetica Neue"/>
                <a:sym typeface="Helvetica Neue"/>
              </a:rPr>
              <a:t>amazon.com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y="274637" x="457200"/>
            <a:ext cy="974700" cx="8105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y="1535148" x="457200"/>
            <a:ext cy="1910099" cx="40400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Green….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Please stand up.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y="4897550" x="67606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-US">
                <a:latin typeface="Helvetica Neue"/>
                <a:ea typeface="Helvetica Neue"/>
                <a:cs typeface="Helvetica Neue"/>
                <a:sym typeface="Helvetica Neue"/>
              </a:rPr>
              <a:t>amazon.com</a:t>
            </a: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35125" x="4288650"/>
            <a:ext cy="3486150" cx="344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3">
      <a:dk1>
        <a:srgbClr val="000000"/>
      </a:dk1>
      <a:lt1>
        <a:srgbClr val="FFFFFF"/>
      </a:lt1>
      <a:dk2>
        <a:srgbClr val="2F2F26"/>
      </a:dk2>
      <a:lt2>
        <a:srgbClr val="9FA795"/>
      </a:lt2>
      <a:accent1>
        <a:srgbClr val="1A53AB"/>
      </a:accent1>
      <a:accent2>
        <a:srgbClr val="398832"/>
      </a:accent2>
      <a:accent3>
        <a:srgbClr val="F4521D"/>
      </a:accent3>
      <a:accent4>
        <a:srgbClr val="55C940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