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1" r:id="rId6"/>
    <p:sldId id="262" r:id="rId7"/>
    <p:sldId id="275" r:id="rId8"/>
    <p:sldId id="263" r:id="rId9"/>
    <p:sldId id="276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87645-448F-4E85-9A74-2E4C11B855D3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90C02A-BBF0-47EB-BA59-5FC9425C0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254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DDB12-D367-413B-8F1E-95A652C112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1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EES_PP_MasterP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008118"/>
            <a:ext cx="5357280" cy="867737"/>
          </a:xfrm>
        </p:spPr>
        <p:txBody>
          <a:bodyPr>
            <a:normAutofit/>
          </a:bodyPr>
          <a:lstStyle>
            <a:lvl1pPr algn="l">
              <a:defRPr sz="3500" baseline="0">
                <a:solidFill>
                  <a:srgbClr val="595959"/>
                </a:solidFill>
                <a:latin typeface="Helvetica Neue"/>
                <a:cs typeface="Helvetica Neue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875856"/>
            <a:ext cx="3811110" cy="661050"/>
          </a:xfrm>
        </p:spPr>
        <p:txBody>
          <a:bodyPr>
            <a:normAutofit/>
          </a:bodyPr>
          <a:lstStyle>
            <a:lvl1pPr marL="0" indent="0" algn="l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6207125" y="4649788"/>
            <a:ext cx="2682875" cy="2038350"/>
          </a:xfrm>
        </p:spPr>
        <p:txBody>
          <a:bodyPr>
            <a:normAutofit/>
          </a:bodyPr>
          <a:lstStyle>
            <a:lvl1pPr>
              <a:defRPr sz="2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7974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defRPr>
                <a:solidFill>
                  <a:srgbClr val="595959"/>
                </a:solidFill>
                <a:latin typeface="Helvetica Neue"/>
                <a:cs typeface="Helvetica Neue"/>
              </a:defRPr>
            </a:lvl2pPr>
            <a:lvl3pPr>
              <a:defRPr>
                <a:solidFill>
                  <a:srgbClr val="595959"/>
                </a:solidFill>
                <a:latin typeface="Helvetica Neue"/>
                <a:cs typeface="Helvetica Neue"/>
              </a:defRPr>
            </a:lvl3pPr>
            <a:lvl4pPr>
              <a:defRPr>
                <a:solidFill>
                  <a:srgbClr val="595959"/>
                </a:solidFill>
                <a:latin typeface="Helvetica Neue"/>
                <a:cs typeface="Helvetica Neue"/>
              </a:defRPr>
            </a:lvl4pPr>
            <a:lvl5pPr>
              <a:defRPr>
                <a:solidFill>
                  <a:srgbClr val="595959"/>
                </a:solidFill>
                <a:latin typeface="Helvetica Neue"/>
                <a:cs typeface="Helvetica Neue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428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EES_PP_TransitionP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5" descr="EES_ed_WebIcon_hir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19213"/>
            <a:ext cx="4570413" cy="441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4572000" y="3276600"/>
            <a:ext cx="42672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US" sz="2200" b="1">
                <a:solidFill>
                  <a:srgbClr val="666666"/>
                </a:solidFill>
                <a:latin typeface="75 Helvetica Bold" charset="0"/>
              </a:rPr>
              <a:t>STEVEN W. EDWARDS, PH.D</a:t>
            </a:r>
            <a:r>
              <a:rPr lang="en-US" sz="2400">
                <a:solidFill>
                  <a:srgbClr val="666666"/>
                </a:solidFill>
                <a:latin typeface="75 Helvetica Bold" charset="0"/>
              </a:rPr>
              <a:t>.</a:t>
            </a:r>
            <a:r>
              <a:rPr lang="en-US">
                <a:solidFill>
                  <a:srgbClr val="666666"/>
                </a:solidFill>
                <a:latin typeface="75 Helvetica Bold" charset="0"/>
              </a:rPr>
              <a:t/>
            </a:r>
            <a:br>
              <a:rPr lang="en-US">
                <a:solidFill>
                  <a:srgbClr val="666666"/>
                </a:solidFill>
                <a:latin typeface="75 Helvetica Bold" charset="0"/>
              </a:rPr>
            </a:br>
            <a:r>
              <a:rPr lang="en-US">
                <a:solidFill>
                  <a:srgbClr val="FF8000"/>
                </a:solidFill>
                <a:latin typeface="75 Helvetica Bold" charset="0"/>
              </a:rPr>
              <a:t>PRESIDENT &amp; CEO</a:t>
            </a:r>
            <a:r>
              <a:rPr lang="en-US" sz="1200">
                <a:solidFill>
                  <a:srgbClr val="FF8000"/>
                </a:solidFill>
                <a:latin typeface="75 Helvetica Bold" charset="0"/>
              </a:rPr>
              <a:t/>
            </a:r>
            <a:br>
              <a:rPr lang="en-US" sz="1200">
                <a:solidFill>
                  <a:srgbClr val="FF8000"/>
                </a:solidFill>
                <a:latin typeface="75 Helvetica Bold" charset="0"/>
              </a:rPr>
            </a:br>
            <a:r>
              <a:rPr lang="en-US" sz="1200">
                <a:solidFill>
                  <a:srgbClr val="FF8000"/>
                </a:solidFill>
                <a:latin typeface="75 Helvetica Bold" charset="0"/>
              </a:rPr>
              <a:t/>
            </a:r>
            <a:br>
              <a:rPr lang="en-US" sz="1200">
                <a:solidFill>
                  <a:srgbClr val="FF8000"/>
                </a:solidFill>
                <a:latin typeface="75 Helvetica Bold" charset="0"/>
              </a:rPr>
            </a:br>
            <a:r>
              <a:rPr lang="en-US">
                <a:solidFill>
                  <a:srgbClr val="666666"/>
                </a:solidFill>
                <a:latin typeface="65 Helvetica Medium" charset="0"/>
              </a:rPr>
              <a:t/>
            </a:r>
            <a:br>
              <a:rPr lang="en-US">
                <a:solidFill>
                  <a:srgbClr val="666666"/>
                </a:solidFill>
                <a:latin typeface="65 Helvetica Medium" charset="0"/>
              </a:rPr>
            </a:br>
            <a:r>
              <a:rPr lang="en-US">
                <a:solidFill>
                  <a:srgbClr val="666666"/>
                </a:solidFill>
                <a:latin typeface="65 Helvetica Medium" charset="0"/>
              </a:rPr>
              <a:t/>
            </a:r>
            <a:br>
              <a:rPr lang="en-US">
                <a:solidFill>
                  <a:srgbClr val="666666"/>
                </a:solidFill>
                <a:latin typeface="65 Helvetica Medium" charset="0"/>
              </a:rPr>
            </a:br>
            <a:r>
              <a:rPr lang="en-US">
                <a:solidFill>
                  <a:srgbClr val="FF8000"/>
                </a:solidFill>
                <a:latin typeface="65 Helvetica Medium" charset="0"/>
              </a:rPr>
              <a:t>P</a:t>
            </a:r>
            <a:r>
              <a:rPr lang="en-US">
                <a:solidFill>
                  <a:srgbClr val="666666"/>
                </a:solidFill>
                <a:latin typeface="65 Helvetica Medium" charset="0"/>
              </a:rPr>
              <a:t> 202.359.5124  </a:t>
            </a:r>
            <a:r>
              <a:rPr lang="en-US">
                <a:solidFill>
                  <a:srgbClr val="FF8000"/>
                </a:solidFill>
                <a:latin typeface="65 Helvetica Medium" charset="0"/>
              </a:rPr>
              <a:t>F</a:t>
            </a:r>
            <a:r>
              <a:rPr lang="en-US">
                <a:solidFill>
                  <a:srgbClr val="666666"/>
                </a:solidFill>
                <a:latin typeface="65 Helvetica Medium" charset="0"/>
              </a:rPr>
              <a:t> 703.837.0223</a:t>
            </a:r>
            <a:br>
              <a:rPr lang="en-US">
                <a:solidFill>
                  <a:srgbClr val="666666"/>
                </a:solidFill>
                <a:latin typeface="65 Helvetica Medium" charset="0"/>
              </a:rPr>
            </a:br>
            <a:r>
              <a:rPr lang="en-US">
                <a:solidFill>
                  <a:srgbClr val="0080FF"/>
                </a:solidFill>
                <a:latin typeface="65 Helvetica Medium" charset="0"/>
              </a:rPr>
              <a:t>E</a:t>
            </a:r>
            <a:r>
              <a:rPr lang="en-US">
                <a:solidFill>
                  <a:srgbClr val="666666"/>
                </a:solidFill>
                <a:latin typeface="65 Helvetica Medium" charset="0"/>
              </a:rPr>
              <a:t> steve@edwardsedservices.com</a:t>
            </a:r>
            <a:br>
              <a:rPr lang="en-US">
                <a:solidFill>
                  <a:srgbClr val="666666"/>
                </a:solidFill>
                <a:latin typeface="65 Helvetica Medium" charset="0"/>
              </a:rPr>
            </a:br>
            <a:r>
              <a:rPr lang="en-US">
                <a:solidFill>
                  <a:srgbClr val="FF8000"/>
                </a:solidFill>
                <a:latin typeface="65 Helvetica Medium" charset="0"/>
              </a:rPr>
              <a:t>W</a:t>
            </a:r>
            <a:r>
              <a:rPr lang="en-US">
                <a:solidFill>
                  <a:srgbClr val="666666"/>
                </a:solidFill>
                <a:latin typeface="65 Helvetica Medium" charset="0"/>
              </a:rPr>
              <a:t> edwards</a:t>
            </a:r>
            <a:r>
              <a:rPr lang="en-US">
                <a:solidFill>
                  <a:srgbClr val="0080FF"/>
                </a:solidFill>
                <a:latin typeface="65 Helvetica Medium" charset="0"/>
              </a:rPr>
              <a:t>ed</a:t>
            </a:r>
            <a:r>
              <a:rPr lang="en-US">
                <a:solidFill>
                  <a:srgbClr val="666666"/>
                </a:solidFill>
                <a:latin typeface="65 Helvetica Medium" charset="0"/>
              </a:rPr>
              <a:t>services.com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0" y="1741488"/>
            <a:ext cx="4267200" cy="107791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ja-JP" altLang="en-US" sz="3200" b="1">
                <a:solidFill>
                  <a:srgbClr val="0468A9"/>
                </a:solidFill>
                <a:latin typeface="Helvetica Neue Light" charset="0"/>
              </a:rPr>
              <a:t>“</a:t>
            </a:r>
            <a:r>
              <a:rPr lang="en-US" sz="3200" b="1">
                <a:solidFill>
                  <a:srgbClr val="0468A9"/>
                </a:solidFill>
                <a:latin typeface="Helvetica Neue Light" charset="0"/>
              </a:rPr>
              <a:t>LIKE</a:t>
            </a:r>
            <a:r>
              <a:rPr lang="ja-JP" altLang="en-US" sz="3200" b="1">
                <a:solidFill>
                  <a:srgbClr val="0468A9"/>
                </a:solidFill>
                <a:latin typeface="Helvetica Neue Light" charset="0"/>
              </a:rPr>
              <a:t>”</a:t>
            </a:r>
            <a:r>
              <a:rPr lang="en-US" sz="3200" b="1">
                <a:solidFill>
                  <a:srgbClr val="0468A9"/>
                </a:solidFill>
                <a:latin typeface="Helvetica Neue Light" charset="0"/>
              </a:rPr>
              <a:t> us on Facebook</a:t>
            </a:r>
          </a:p>
          <a:p>
            <a:pPr eaLnBrk="1" hangingPunct="1">
              <a:defRPr/>
            </a:pPr>
            <a:r>
              <a:rPr lang="en-US" sz="3200" b="1">
                <a:solidFill>
                  <a:srgbClr val="0468A9"/>
                </a:solidFill>
                <a:latin typeface="Helvetica Neue Light" charset="0"/>
              </a:rPr>
              <a:t>Follow us on Twitter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569693" y="306388"/>
            <a:ext cx="3683000" cy="1012825"/>
          </a:xfrm>
        </p:spPr>
        <p:txBody>
          <a:bodyPr>
            <a:noAutofit/>
          </a:bodyPr>
          <a:lstStyle>
            <a:lvl1pPr>
              <a:defRPr sz="4800" b="1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5686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EES_PP_TransitionP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EES_ed_WebIcon_hir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19213"/>
            <a:ext cx="4570413" cy="441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4572000" y="3748088"/>
            <a:ext cx="4267200" cy="250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US" sz="1200">
                <a:solidFill>
                  <a:srgbClr val="FF8000"/>
                </a:solidFill>
                <a:latin typeface="75 Helvetica Bold" charset="0"/>
              </a:rPr>
              <a:t/>
            </a:r>
            <a:br>
              <a:rPr lang="en-US" sz="1200">
                <a:solidFill>
                  <a:srgbClr val="FF8000"/>
                </a:solidFill>
                <a:latin typeface="75 Helvetica Bold" charset="0"/>
              </a:rPr>
            </a:br>
            <a:r>
              <a:rPr lang="en-US" sz="1200">
                <a:solidFill>
                  <a:srgbClr val="FF8000"/>
                </a:solidFill>
                <a:latin typeface="75 Helvetica Bold" charset="0"/>
              </a:rPr>
              <a:t/>
            </a:r>
            <a:br>
              <a:rPr lang="en-US" sz="1200">
                <a:solidFill>
                  <a:srgbClr val="FF8000"/>
                </a:solidFill>
                <a:latin typeface="75 Helvetica Bold" charset="0"/>
              </a:rPr>
            </a:br>
            <a:r>
              <a:rPr lang="en-US">
                <a:solidFill>
                  <a:srgbClr val="666666"/>
                </a:solidFill>
                <a:latin typeface="65 Helvetica Medium" charset="0"/>
              </a:rPr>
              <a:t/>
            </a:r>
            <a:br>
              <a:rPr lang="en-US">
                <a:solidFill>
                  <a:srgbClr val="666666"/>
                </a:solidFill>
                <a:latin typeface="65 Helvetica Medium" charset="0"/>
              </a:rPr>
            </a:br>
            <a:r>
              <a:rPr lang="en-US">
                <a:solidFill>
                  <a:srgbClr val="666666"/>
                </a:solidFill>
                <a:latin typeface="65 Helvetica Medium" charset="0"/>
              </a:rPr>
              <a:t/>
            </a:r>
            <a:br>
              <a:rPr lang="en-US">
                <a:solidFill>
                  <a:srgbClr val="666666"/>
                </a:solidFill>
                <a:latin typeface="65 Helvetica Medium" charset="0"/>
              </a:rPr>
            </a:br>
            <a:r>
              <a:rPr lang="en-US">
                <a:solidFill>
                  <a:srgbClr val="FF8000"/>
                </a:solidFill>
                <a:latin typeface="65 Helvetica Medium" charset="0"/>
              </a:rPr>
              <a:t>P</a:t>
            </a:r>
            <a:r>
              <a:rPr lang="en-US">
                <a:solidFill>
                  <a:srgbClr val="666666"/>
                </a:solidFill>
                <a:latin typeface="65 Helvetica Medium" charset="0"/>
              </a:rPr>
              <a:t>  703.837.0223  </a:t>
            </a:r>
            <a:r>
              <a:rPr lang="en-US">
                <a:solidFill>
                  <a:srgbClr val="FF8000"/>
                </a:solidFill>
                <a:latin typeface="65 Helvetica Medium" charset="0"/>
              </a:rPr>
              <a:t>F</a:t>
            </a:r>
            <a:r>
              <a:rPr lang="en-US">
                <a:solidFill>
                  <a:srgbClr val="666666"/>
                </a:solidFill>
                <a:latin typeface="65 Helvetica Medium" charset="0"/>
              </a:rPr>
              <a:t> 703.837.0223</a:t>
            </a:r>
            <a:br>
              <a:rPr lang="en-US">
                <a:solidFill>
                  <a:srgbClr val="666666"/>
                </a:solidFill>
                <a:latin typeface="65 Helvetica Medium" charset="0"/>
              </a:rPr>
            </a:br>
            <a:r>
              <a:rPr lang="en-US">
                <a:solidFill>
                  <a:srgbClr val="0080FF"/>
                </a:solidFill>
                <a:latin typeface="65 Helvetica Medium" charset="0"/>
              </a:rPr>
              <a:t>E</a:t>
            </a:r>
            <a:r>
              <a:rPr lang="en-US">
                <a:solidFill>
                  <a:srgbClr val="666666"/>
                </a:solidFill>
                <a:latin typeface="65 Helvetica Medium" charset="0"/>
              </a:rPr>
              <a:t>  info@edwardsedservices.com</a:t>
            </a:r>
            <a:br>
              <a:rPr lang="en-US">
                <a:solidFill>
                  <a:srgbClr val="666666"/>
                </a:solidFill>
                <a:latin typeface="65 Helvetica Medium" charset="0"/>
              </a:rPr>
            </a:br>
            <a:r>
              <a:rPr lang="en-US">
                <a:solidFill>
                  <a:srgbClr val="FF8000"/>
                </a:solidFill>
                <a:latin typeface="65 Helvetica Medium" charset="0"/>
              </a:rPr>
              <a:t>W</a:t>
            </a:r>
            <a:r>
              <a:rPr lang="en-US">
                <a:solidFill>
                  <a:srgbClr val="666666"/>
                </a:solidFill>
                <a:latin typeface="65 Helvetica Medium" charset="0"/>
              </a:rPr>
              <a:t> edwards</a:t>
            </a:r>
            <a:r>
              <a:rPr lang="en-US">
                <a:solidFill>
                  <a:srgbClr val="0080FF"/>
                </a:solidFill>
                <a:latin typeface="65 Helvetica Medium" charset="0"/>
              </a:rPr>
              <a:t>ed</a:t>
            </a:r>
            <a:r>
              <a:rPr lang="en-US">
                <a:solidFill>
                  <a:srgbClr val="666666"/>
                </a:solidFill>
                <a:latin typeface="65 Helvetica Medium" charset="0"/>
              </a:rPr>
              <a:t>services.com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572000" y="1319213"/>
            <a:ext cx="3683000" cy="1012825"/>
          </a:xfrm>
        </p:spPr>
        <p:txBody>
          <a:bodyPr>
            <a:noAutofit/>
          </a:bodyPr>
          <a:lstStyle>
            <a:lvl1pPr>
              <a:defRPr sz="4800" b="1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4572000" y="2693988"/>
            <a:ext cx="3683000" cy="1525587"/>
          </a:xfrm>
        </p:spPr>
        <p:txBody>
          <a:bodyPr>
            <a:noAutofit/>
          </a:bodyPr>
          <a:lstStyle>
            <a:lvl1pPr>
              <a:defRPr sz="2600" b="1" baseline="0">
                <a:solidFill>
                  <a:srgbClr val="256CBD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42363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C7B9EEB-3D6B-644C-9B33-CFDF86F04DCE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ＭＳ Ｐゴシック" pitchFamily="34" charset="-128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F9F0D002-2334-824A-B6CD-FB70F7A33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2725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EES_PP_MasterP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008118"/>
            <a:ext cx="5357280" cy="867737"/>
          </a:xfrm>
        </p:spPr>
        <p:txBody>
          <a:bodyPr>
            <a:normAutofit/>
          </a:bodyPr>
          <a:lstStyle>
            <a:lvl1pPr algn="l">
              <a:defRPr sz="3500" baseline="0">
                <a:solidFill>
                  <a:srgbClr val="595959"/>
                </a:solidFill>
                <a:latin typeface="Helvetica Neue"/>
                <a:cs typeface="Helvetica Neue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875856"/>
            <a:ext cx="3811110" cy="661050"/>
          </a:xfrm>
        </p:spPr>
        <p:txBody>
          <a:bodyPr>
            <a:normAutofit/>
          </a:bodyPr>
          <a:lstStyle>
            <a:lvl1pPr marL="0" indent="0" algn="l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6207125" y="4649788"/>
            <a:ext cx="2682875" cy="2038350"/>
          </a:xfrm>
        </p:spPr>
        <p:txBody>
          <a:bodyPr>
            <a:normAutofit/>
          </a:bodyPr>
          <a:lstStyle>
            <a:lvl1pPr>
              <a:defRPr sz="2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44339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7B9EEB-3D6B-644C-9B33-CFDF86F04DCE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9F0D002-2334-824A-B6CD-FB70F7A33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58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05538" cy="99531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/>
              <a:buChar char="•"/>
              <a:defRPr sz="36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Helvetica Neue"/>
                <a:cs typeface="Helvetica Neue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Helvetica Neue"/>
                <a:cs typeface="Helvetica Neue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Helvetica Neue"/>
                <a:cs typeface="Helvetica Neue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Helvetica Neue"/>
                <a:cs typeface="Helvetica Neue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546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05538" cy="99531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Font typeface="Arial"/>
              <a:buChar char="•"/>
              <a:defRPr sz="2800" baseline="0"/>
            </a:lvl1pPr>
            <a:lvl2pPr>
              <a:defRPr sz="2400">
                <a:solidFill>
                  <a:srgbClr val="595959"/>
                </a:solidFill>
                <a:latin typeface="Helvetica Neue"/>
                <a:cs typeface="Helvetica Neue"/>
              </a:defRPr>
            </a:lvl2pPr>
            <a:lvl3pPr>
              <a:defRPr sz="2000">
                <a:solidFill>
                  <a:srgbClr val="595959"/>
                </a:solidFill>
                <a:latin typeface="Helvetica Neue"/>
                <a:cs typeface="Helvetica Neue"/>
              </a:defRPr>
            </a:lvl3pPr>
            <a:lvl4pPr>
              <a:defRPr sz="1800">
                <a:solidFill>
                  <a:srgbClr val="595959"/>
                </a:solidFill>
                <a:latin typeface="Helvetica Neue"/>
                <a:cs typeface="Helvetica Neue"/>
              </a:defRPr>
            </a:lvl4pPr>
            <a:lvl5pPr>
              <a:defRPr sz="1800">
                <a:solidFill>
                  <a:srgbClr val="595959"/>
                </a:solidFill>
                <a:latin typeface="Helvetica Neue"/>
                <a:cs typeface="Helvetica Neue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buFont typeface="Arial"/>
              <a:buChar char="•"/>
              <a:defRPr sz="2800"/>
            </a:lvl1pPr>
            <a:lvl2pPr>
              <a:defRPr sz="2400">
                <a:solidFill>
                  <a:srgbClr val="595959"/>
                </a:solidFill>
                <a:latin typeface="Helvetica Neue"/>
                <a:cs typeface="Helvetica Neue"/>
              </a:defRPr>
            </a:lvl2pPr>
            <a:lvl3pPr>
              <a:defRPr sz="2000">
                <a:solidFill>
                  <a:srgbClr val="595959"/>
                </a:solidFill>
                <a:latin typeface="Helvetica Neue"/>
                <a:cs typeface="Helvetica Neue"/>
              </a:defRPr>
            </a:lvl3pPr>
            <a:lvl4pPr>
              <a:defRPr sz="1800">
                <a:solidFill>
                  <a:srgbClr val="595959"/>
                </a:solidFill>
                <a:latin typeface="Helvetica Neue"/>
                <a:cs typeface="Helvetica Neue"/>
              </a:defRPr>
            </a:lvl4pPr>
            <a:lvl5pPr>
              <a:defRPr sz="1800">
                <a:solidFill>
                  <a:srgbClr val="595959"/>
                </a:solidFill>
                <a:latin typeface="Helvetica Neue"/>
                <a:cs typeface="Helvetica Neue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165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05538" cy="9748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256CB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Helvetica Neue"/>
                <a:cs typeface="Helvetica Neue"/>
              </a:defRPr>
            </a:lvl2pPr>
            <a:lvl3pPr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Helvetica Neue"/>
                <a:cs typeface="Helvetica Neue"/>
              </a:defRPr>
            </a:lvl3pPr>
            <a:lvl4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Helvetica Neue"/>
                <a:cs typeface="Helvetica Neue"/>
              </a:defRPr>
            </a:lvl4pPr>
            <a:lvl5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Helvetica Neue"/>
                <a:cs typeface="Helvetica Neue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256CB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>
                <a:solidFill>
                  <a:srgbClr val="595959"/>
                </a:solidFill>
                <a:latin typeface="Helvetica Neue"/>
                <a:cs typeface="Helvetica Neue"/>
              </a:defRPr>
            </a:lvl2pPr>
            <a:lvl3pPr>
              <a:defRPr sz="1800">
                <a:solidFill>
                  <a:srgbClr val="595959"/>
                </a:solidFill>
                <a:latin typeface="Helvetica Neue"/>
                <a:cs typeface="Helvetica Neue"/>
              </a:defRPr>
            </a:lvl3pPr>
            <a:lvl4pPr>
              <a:defRPr sz="1600">
                <a:solidFill>
                  <a:srgbClr val="595959"/>
                </a:solidFill>
                <a:latin typeface="Helvetica Neue"/>
                <a:cs typeface="Helvetica Neue"/>
              </a:defRPr>
            </a:lvl4pPr>
            <a:lvl5pPr>
              <a:defRPr sz="1600">
                <a:solidFill>
                  <a:srgbClr val="595959"/>
                </a:solidFill>
                <a:latin typeface="Helvetica Neue"/>
                <a:cs typeface="Helvetica Neue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05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57200" y="1417638"/>
            <a:ext cx="8229600" cy="4511675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5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0389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2563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EES_PP_TransitionP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5046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buFont typeface="Arial"/>
              <a:buChar char="•"/>
              <a:defRPr sz="2900"/>
            </a:lvl1pPr>
            <a:lvl2pPr>
              <a:defRPr sz="2800">
                <a:solidFill>
                  <a:srgbClr val="595959"/>
                </a:solidFill>
                <a:latin typeface="Helvetica Neue"/>
                <a:cs typeface="Helvetica Neue"/>
              </a:defRPr>
            </a:lvl2pPr>
            <a:lvl3pPr>
              <a:defRPr sz="2400">
                <a:solidFill>
                  <a:srgbClr val="595959"/>
                </a:solidFill>
                <a:latin typeface="Helvetica Neue"/>
                <a:cs typeface="Helvetica Neue"/>
              </a:defRPr>
            </a:lvl3pPr>
            <a:lvl4pPr>
              <a:defRPr sz="2000">
                <a:solidFill>
                  <a:srgbClr val="595959"/>
                </a:solidFill>
                <a:latin typeface="Helvetica Neue"/>
                <a:cs typeface="Helvetica Neue"/>
              </a:defRPr>
            </a:lvl4pPr>
            <a:lvl5pPr>
              <a:defRPr sz="2000">
                <a:solidFill>
                  <a:srgbClr val="595959"/>
                </a:solidFill>
                <a:latin typeface="Helvetica Neue"/>
                <a:cs typeface="Helvetica Neue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6008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870"/>
            <a:ext cx="5486400" cy="426670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666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EES_PP_Text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 Here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	Use this slide when you don</a:t>
            </a:r>
            <a:r>
              <a:rPr lang="ja-JP" altLang="en-US"/>
              <a:t>’</a:t>
            </a:r>
            <a:r>
              <a:rPr lang="en-US" altLang="ja-JP"/>
              <a:t>t have bullets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</p:sldLayoutIdLst>
  <p:txStyles>
    <p:titleStyle>
      <a:lvl1pPr algn="r" defTabSz="457200" rtl="0" eaLnBrk="1" fontAlgn="base" hangingPunct="1">
        <a:spcBef>
          <a:spcPct val="0"/>
        </a:spcBef>
        <a:spcAft>
          <a:spcPct val="0"/>
        </a:spcAft>
        <a:defRPr sz="3200" kern="1200">
          <a:solidFill>
            <a:srgbClr val="7F7F7F"/>
          </a:solidFill>
          <a:latin typeface="Helvetica Neue"/>
          <a:ea typeface="ＭＳ Ｐゴシック" pitchFamily="-100" charset="-128"/>
          <a:cs typeface="Helvetica Neue"/>
        </a:defRPr>
      </a:lvl1pPr>
      <a:lvl2pPr algn="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7F7F7F"/>
          </a:solidFill>
          <a:latin typeface="Helvetica Neue" pitchFamily="-100" charset="0"/>
          <a:ea typeface="ＭＳ Ｐゴシック" pitchFamily="-100" charset="-128"/>
          <a:cs typeface="Helvetica Neue" charset="0"/>
        </a:defRPr>
      </a:lvl2pPr>
      <a:lvl3pPr algn="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7F7F7F"/>
          </a:solidFill>
          <a:latin typeface="Helvetica Neue" pitchFamily="-100" charset="0"/>
          <a:ea typeface="ＭＳ Ｐゴシック" pitchFamily="-100" charset="-128"/>
          <a:cs typeface="Helvetica Neue" charset="0"/>
        </a:defRPr>
      </a:lvl3pPr>
      <a:lvl4pPr algn="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7F7F7F"/>
          </a:solidFill>
          <a:latin typeface="Helvetica Neue" pitchFamily="-100" charset="0"/>
          <a:ea typeface="ＭＳ Ｐゴシック" pitchFamily="-100" charset="-128"/>
          <a:cs typeface="Helvetica Neue" charset="0"/>
        </a:defRPr>
      </a:lvl4pPr>
      <a:lvl5pPr algn="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7F7F7F"/>
          </a:solidFill>
          <a:latin typeface="Helvetica Neue" pitchFamily="-100" charset="0"/>
          <a:ea typeface="ＭＳ Ｐゴシック" pitchFamily="-100" charset="-128"/>
          <a:cs typeface="Helvetica Neue" charset="0"/>
        </a:defRPr>
      </a:lvl5pPr>
      <a:lvl6pPr marL="457200" algn="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7F7F7F"/>
          </a:solidFill>
          <a:latin typeface="Helvetica Neue" pitchFamily="-100" charset="0"/>
          <a:ea typeface="ＭＳ Ｐゴシック" pitchFamily="-100" charset="-128"/>
        </a:defRPr>
      </a:lvl6pPr>
      <a:lvl7pPr marL="914400" algn="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7F7F7F"/>
          </a:solidFill>
          <a:latin typeface="Helvetica Neue" pitchFamily="-100" charset="0"/>
          <a:ea typeface="ＭＳ Ｐゴシック" pitchFamily="-100" charset="-128"/>
        </a:defRPr>
      </a:lvl7pPr>
      <a:lvl8pPr marL="1371600" algn="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7F7F7F"/>
          </a:solidFill>
          <a:latin typeface="Helvetica Neue" pitchFamily="-100" charset="0"/>
          <a:ea typeface="ＭＳ Ｐゴシック" pitchFamily="-100" charset="-128"/>
        </a:defRPr>
      </a:lvl8pPr>
      <a:lvl9pPr marL="1828800" algn="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7F7F7F"/>
          </a:solidFill>
          <a:latin typeface="Helvetica Neue" pitchFamily="-100" charset="0"/>
          <a:ea typeface="ＭＳ Ｐゴシック" pitchFamily="-100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800" kern="1200">
          <a:solidFill>
            <a:srgbClr val="E85C1D"/>
          </a:solidFill>
          <a:latin typeface="Helvetica Neue Light"/>
          <a:ea typeface="ＭＳ Ｐゴシック" pitchFamily="-100" charset="-128"/>
          <a:cs typeface="Helvetica Neue Light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00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00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00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00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/>
          <a:lstStyle/>
          <a:p>
            <a:pPr algn="r"/>
            <a:r>
              <a:rPr lang="en-US" b="1" i="1" dirty="0"/>
              <a:t>Teaching With Poverty in Mind</a:t>
            </a:r>
            <a:br>
              <a:rPr lang="en-US" b="1" i="1" dirty="0"/>
            </a:br>
            <a:r>
              <a:rPr lang="en-US" sz="1800" b="1" i="1" dirty="0"/>
              <a:t>by Eric Jensen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58412"/>
            <a:ext cx="6400800" cy="1752600"/>
          </a:xfrm>
        </p:spPr>
        <p:txBody>
          <a:bodyPr/>
          <a:lstStyle/>
          <a:p>
            <a:r>
              <a:rPr lang="en-US" dirty="0"/>
              <a:t>West Virginia Cohort June Institute</a:t>
            </a:r>
          </a:p>
          <a:p>
            <a:pPr algn="ctr"/>
            <a:r>
              <a:rPr lang="en-US" dirty="0"/>
              <a:t>June, 2017</a:t>
            </a:r>
          </a:p>
        </p:txBody>
      </p:sp>
    </p:spTree>
    <p:extLst>
      <p:ext uri="{BB962C8B-B14F-4D97-AF65-F5344CB8AC3E}">
        <p14:creationId xmlns:p14="http://schemas.microsoft.com/office/powerpoint/2010/main" val="2630295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37F73299-619E-4713-9E6F-BD81F8A2F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Acting out</a:t>
            </a:r>
          </a:p>
          <a:p>
            <a:pPr lvl="0"/>
            <a:r>
              <a:rPr lang="en-US" dirty="0"/>
              <a:t>Impatience and impulsivity</a:t>
            </a:r>
          </a:p>
          <a:p>
            <a:pPr lvl="0"/>
            <a:r>
              <a:rPr lang="en-US" dirty="0"/>
              <a:t>Gaps in politeness and social graces</a:t>
            </a:r>
          </a:p>
          <a:p>
            <a:pPr lvl="0"/>
            <a:r>
              <a:rPr lang="en-US" dirty="0"/>
              <a:t>Limited range of behavioral responses</a:t>
            </a:r>
          </a:p>
          <a:p>
            <a:pPr lvl="0"/>
            <a:r>
              <a:rPr lang="en-US" dirty="0"/>
              <a:t>Inappropriate emotional responses</a:t>
            </a:r>
          </a:p>
          <a:p>
            <a:pPr lvl="0"/>
            <a:r>
              <a:rPr lang="en-US" dirty="0"/>
              <a:t>Less empathy for others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41CB6A86-C1D8-46BF-953E-3B981D602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More likely to display: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173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lnSpc>
                <a:spcPct val="200000"/>
              </a:lnSpc>
              <a:buNone/>
            </a:pPr>
            <a:r>
              <a:rPr lang="en-US" sz="3600" dirty="0"/>
              <a:t>“The good news is that being raised in poverty is not a sentence for a substandard life.” </a:t>
            </a:r>
            <a:r>
              <a:rPr lang="en-US" sz="2000" dirty="0"/>
              <a:t>P. 46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This is the most powerful idea:</a:t>
            </a:r>
          </a:p>
        </p:txBody>
      </p:sp>
    </p:spTree>
    <p:extLst>
      <p:ext uri="{BB962C8B-B14F-4D97-AF65-F5344CB8AC3E}">
        <p14:creationId xmlns:p14="http://schemas.microsoft.com/office/powerpoint/2010/main" val="31072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69954"/>
            <a:ext cx="8229600" cy="485621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“</a:t>
            </a:r>
            <a:r>
              <a:rPr lang="en-US" sz="3200" dirty="0"/>
              <a:t>However, research (Hill, </a:t>
            </a:r>
            <a:r>
              <a:rPr lang="en-US" sz="3200" dirty="0" err="1"/>
              <a:t>Bromell</a:t>
            </a:r>
            <a:r>
              <a:rPr lang="en-US" sz="3200" dirty="0"/>
              <a:t>, Tyson, &amp; Flint, 2007) suggests that although the first five years of a child’s life are very important, there is tremendous opportunity during the school years for significant transformation.  Low-SES children’s behavior is an adaptive response to a chronic condition of poverty, but a brain that is susceptible to adverse environmental effects is equally susceptible to positive, enriching effects.”  P. 45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259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BFD0D269-619C-49B8-A5FB-4ABB96C8D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Acute and Chronic</a:t>
            </a:r>
          </a:p>
          <a:p>
            <a:r>
              <a:rPr lang="en-US" dirty="0"/>
              <a:t>Homeostasis—Stress causes over or under responsiveness, inhibits neurogenesis—growth of new brain cells. </a:t>
            </a:r>
          </a:p>
          <a:p>
            <a:r>
              <a:rPr lang="en-US" dirty="0"/>
              <a:t>Anxiety, detachment, learned helplessness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8B96D168-1479-4704-8662-92C6251F0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Stress</a:t>
            </a:r>
          </a:p>
        </p:txBody>
      </p:sp>
    </p:spTree>
    <p:extLst>
      <p:ext uri="{BB962C8B-B14F-4D97-AF65-F5344CB8AC3E}">
        <p14:creationId xmlns:p14="http://schemas.microsoft.com/office/powerpoint/2010/main" val="2262312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7B4DCFAE-C771-463B-A56E-6FED488AD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9200"/>
            <a:ext cx="8229600" cy="5401153"/>
          </a:xfrm>
        </p:spPr>
        <p:txBody>
          <a:bodyPr/>
          <a:lstStyle/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EE6652DD-DF6C-4C0C-9D59-25B9CE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Stress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617B926-4143-4D9E-9E57-C387FC175461}"/>
              </a:ext>
            </a:extLst>
          </p:cNvPr>
          <p:cNvSpPr/>
          <p:nvPr/>
        </p:nvSpPr>
        <p:spPr>
          <a:xfrm>
            <a:off x="877078" y="1604865"/>
            <a:ext cx="8114522" cy="4668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***recognize the signs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***ID why it’s important not to criticize impulsivity and “selfish” behavior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***make school less prison-like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***look at homework policies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***give kids some control over their learning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***stress relievers—movement, celebrations, creativity</a:t>
            </a:r>
          </a:p>
        </p:txBody>
      </p:sp>
    </p:spTree>
    <p:extLst>
      <p:ext uri="{BB962C8B-B14F-4D97-AF65-F5344CB8AC3E}">
        <p14:creationId xmlns:p14="http://schemas.microsoft.com/office/powerpoint/2010/main" val="1589546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D5DCF733-8792-4E02-BC4C-B07B9B9A9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9954"/>
            <a:ext cx="8229600" cy="4856210"/>
          </a:xfrm>
        </p:spPr>
        <p:txBody>
          <a:bodyPr/>
          <a:lstStyle/>
          <a:p>
            <a:r>
              <a:rPr lang="en-US" sz="3200" dirty="0"/>
              <a:t>Focusing on the basics (drill and kill)</a:t>
            </a:r>
          </a:p>
          <a:p>
            <a:r>
              <a:rPr lang="en-US" sz="3200" dirty="0"/>
              <a:t>Maintaining order through a show of force</a:t>
            </a:r>
          </a:p>
          <a:p>
            <a:r>
              <a:rPr lang="en-US" sz="3200" dirty="0"/>
              <a:t>Eliminating or reducing time for arts, sports, and PE</a:t>
            </a:r>
          </a:p>
          <a:p>
            <a:r>
              <a:rPr lang="en-US" sz="3200" dirty="0"/>
              <a:t>Increasing and intensifying classroom discipline</a:t>
            </a:r>
          </a:p>
          <a:p>
            <a:r>
              <a:rPr lang="en-US" sz="3200" dirty="0"/>
              <a:t>Installing metal detectors</a:t>
            </a:r>
          </a:p>
          <a:p>
            <a:r>
              <a:rPr lang="en-US" sz="3200" dirty="0"/>
              <a:t>Delivering more heavy-handed top-down lectures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DFEECF5E-44BB-4231-8DAC-241DCFAEC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doesn’t work</a:t>
            </a:r>
          </a:p>
        </p:txBody>
      </p:sp>
    </p:spTree>
    <p:extLst>
      <p:ext uri="{BB962C8B-B14F-4D97-AF65-F5344CB8AC3E}">
        <p14:creationId xmlns:p14="http://schemas.microsoft.com/office/powerpoint/2010/main" val="17814414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/>
              <a:t>Four possible topics:</a:t>
            </a:r>
          </a:p>
          <a:p>
            <a:pPr marL="624078" indent="-514350">
              <a:buAutoNum type="arabicPeriod"/>
            </a:pPr>
            <a:r>
              <a:rPr lang="en-US" dirty="0"/>
              <a:t>Movement and working with students of poverty</a:t>
            </a:r>
          </a:p>
          <a:p>
            <a:pPr marL="624078" indent="-514350">
              <a:buAutoNum type="arabicPeriod"/>
            </a:pPr>
            <a:r>
              <a:rPr lang="en-US" dirty="0"/>
              <a:t>The role of stress in student behavior</a:t>
            </a:r>
          </a:p>
          <a:p>
            <a:pPr marL="624078" indent="-514350">
              <a:buAutoNum type="arabicPeriod"/>
            </a:pPr>
            <a:r>
              <a:rPr lang="en-US" dirty="0"/>
              <a:t>High expectations for low performing students</a:t>
            </a:r>
          </a:p>
          <a:p>
            <a:pPr marL="624078" indent="-514350">
              <a:buAutoNum type="arabicPeriod"/>
            </a:pPr>
            <a:r>
              <a:rPr lang="en-US"/>
              <a:t>Arts education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Reading</a:t>
            </a:r>
          </a:p>
        </p:txBody>
      </p:sp>
    </p:spTree>
    <p:extLst>
      <p:ext uri="{BB962C8B-B14F-4D97-AF65-F5344CB8AC3E}">
        <p14:creationId xmlns:p14="http://schemas.microsoft.com/office/powerpoint/2010/main" val="22526101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/>
              <a:t>You will have an article on the topic and 15 minutes to jigsaw the article and decide what to share with the large group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Jigsaw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4C2DBDB-3BD8-4ACC-99E7-5D7633E14B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3810000"/>
            <a:ext cx="16764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1632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Read through the scenario assigned to your group.  Decide what you could do specifically for that student in your school.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Scenarios</a:t>
            </a:r>
          </a:p>
        </p:txBody>
      </p:sp>
    </p:spTree>
    <p:extLst>
      <p:ext uri="{BB962C8B-B14F-4D97-AF65-F5344CB8AC3E}">
        <p14:creationId xmlns:p14="http://schemas.microsoft.com/office/powerpoint/2010/main" val="24958461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4000" dirty="0"/>
              <a:t>Work with your partner to generate a list of important solutions to helping students of poverty.</a:t>
            </a:r>
          </a:p>
          <a:p>
            <a:pPr marL="109728" indent="0">
              <a:buNone/>
            </a:pPr>
            <a:r>
              <a:rPr lang="en-US" sz="4000" dirty="0"/>
              <a:t>Are these things doable in your school? Why or why not?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033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lnSpc>
                <a:spcPct val="200000"/>
              </a:lnSpc>
              <a:buNone/>
            </a:pPr>
            <a:r>
              <a:rPr lang="en-US" dirty="0"/>
              <a:t>Chronic and debilitating condition that results from multiple adverse synergistic risk factors and affects the mind, body, and soul.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poverty?</a:t>
            </a:r>
          </a:p>
        </p:txBody>
      </p:sp>
    </p:spTree>
    <p:extLst>
      <p:ext uri="{BB962C8B-B14F-4D97-AF65-F5344CB8AC3E}">
        <p14:creationId xmlns:p14="http://schemas.microsoft.com/office/powerpoint/2010/main" val="9041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sz="3600" dirty="0"/>
              <a:t>Situational</a:t>
            </a:r>
          </a:p>
          <a:p>
            <a:pPr lvl="1"/>
            <a:r>
              <a:rPr lang="en-US" sz="3600" dirty="0"/>
              <a:t>Generational (2 or more)</a:t>
            </a:r>
          </a:p>
          <a:p>
            <a:pPr lvl="1"/>
            <a:r>
              <a:rPr lang="en-US" sz="3600" dirty="0"/>
              <a:t>Absolute</a:t>
            </a:r>
          </a:p>
          <a:p>
            <a:pPr lvl="1"/>
            <a:r>
              <a:rPr lang="en-US" sz="3600" dirty="0"/>
              <a:t>Relative</a:t>
            </a:r>
          </a:p>
          <a:p>
            <a:pPr lvl="1"/>
            <a:r>
              <a:rPr lang="en-US" sz="3600" dirty="0"/>
              <a:t>Urban (+50,000)</a:t>
            </a:r>
          </a:p>
          <a:p>
            <a:pPr lvl="1"/>
            <a:r>
              <a:rPr lang="en-US" sz="3600" dirty="0"/>
              <a:t>Rural </a:t>
            </a:r>
          </a:p>
          <a:p>
            <a:pPr marL="393192" lvl="1" indent="0">
              <a:buNone/>
            </a:pPr>
            <a:r>
              <a:rPr lang="en-US" sz="3600" dirty="0"/>
              <a:t>What types of poverty are we dealing with in Southern West Virginia?</a:t>
            </a:r>
          </a:p>
          <a:p>
            <a:pPr marL="457200" lvl="1" indent="0">
              <a:buNone/>
            </a:pPr>
            <a:r>
              <a:rPr lang="en-US" sz="1900" dirty="0"/>
              <a:t>                                         </a:t>
            </a:r>
            <a:r>
              <a:rPr lang="en-US" sz="1900" i="1" dirty="0"/>
              <a:t>Teaching with Poverty in Mind</a:t>
            </a:r>
            <a:r>
              <a:rPr lang="en-US" sz="1900" dirty="0"/>
              <a:t> by Eric Jensen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poverty </a:t>
            </a:r>
            <a:r>
              <a:rPr lang="en-US" sz="2000" dirty="0"/>
              <a:t>p.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647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dirty="0"/>
              <a:t>Work with a partner to make a list of the negative effects poverty has on children.</a:t>
            </a:r>
          </a:p>
          <a:p>
            <a:pPr marL="109728" indent="0">
              <a:buNone/>
            </a:pPr>
            <a:endParaRPr lang="en-US" sz="3200" dirty="0"/>
          </a:p>
          <a:p>
            <a:pPr marL="109728" indent="0">
              <a:buNone/>
            </a:pPr>
            <a:r>
              <a:rPr lang="en-US" sz="3200" dirty="0"/>
              <a:t>What is the most challenging one for your school?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031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DB842C9D-B625-424E-85D8-F4AE9A06E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Social and Emotional Challenges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Acute and Chronic Stressors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Cognitive Lags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Health and Safety Issues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4B91D8F1-B73E-401F-A04C-ABA1B302A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factors of Poverty</a:t>
            </a:r>
          </a:p>
        </p:txBody>
      </p:sp>
    </p:spTree>
    <p:extLst>
      <p:ext uri="{BB962C8B-B14F-4D97-AF65-F5344CB8AC3E}">
        <p14:creationId xmlns:p14="http://schemas.microsoft.com/office/powerpoint/2010/main" val="2657018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/>
              <a:t>DNA accounts for 30-50% of our behavior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Environment accounts for 50-70% 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We can influence a child’s behavior through positive relationships in school.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Factors of Poverty</a:t>
            </a:r>
          </a:p>
        </p:txBody>
      </p:sp>
    </p:spTree>
    <p:extLst>
      <p:ext uri="{BB962C8B-B14F-4D97-AF65-F5344CB8AC3E}">
        <p14:creationId xmlns:p14="http://schemas.microsoft.com/office/powerpoint/2010/main" val="3350873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1FEAFD-0428-4ECA-83B5-12873D097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EBA1932-DB29-4E97-B679-A1030D31A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“Quality teaching can completely offset the devastating effects poverty has on students’ academic performance.”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dirty="0" err="1"/>
              <a:t>Hanushek</a:t>
            </a:r>
            <a:r>
              <a:rPr lang="en-US" sz="1800" dirty="0"/>
              <a:t>, 2005 in </a:t>
            </a:r>
            <a:r>
              <a:rPr lang="en-US" sz="1800" i="1" dirty="0"/>
              <a:t>Engaging Students with Poverty in Mind </a:t>
            </a:r>
            <a:r>
              <a:rPr lang="en-US" sz="1800" dirty="0"/>
              <a:t> by Eric Jensen</a:t>
            </a:r>
          </a:p>
        </p:txBody>
      </p:sp>
    </p:spTree>
    <p:extLst>
      <p:ext uri="{BB962C8B-B14F-4D97-AF65-F5344CB8AC3E}">
        <p14:creationId xmlns:p14="http://schemas.microsoft.com/office/powerpoint/2010/main" val="119303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E92F686C-8526-4D6A-B93D-5F5B9BCC4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5595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Only joy, anger, surprise, disgust, sadness, and fear and hard-wired emotions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4EFA957D-B8A9-43E1-9019-1D94F81EF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and Emotional Factors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248FF3F1-12A7-4D2A-B1AF-30B43C4C79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850202"/>
              </p:ext>
            </p:extLst>
          </p:nvPr>
        </p:nvGraphicFramePr>
        <p:xfrm>
          <a:off x="1066800" y="3030894"/>
          <a:ext cx="6545580" cy="22025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81860">
                  <a:extLst>
                    <a:ext uri="{9D8B030D-6E8A-4147-A177-3AD203B41FA5}">
                      <a16:colId xmlns:a16="http://schemas.microsoft.com/office/drawing/2014/main" xmlns="" val="2108942386"/>
                    </a:ext>
                  </a:extLst>
                </a:gridCol>
                <a:gridCol w="2181860">
                  <a:extLst>
                    <a:ext uri="{9D8B030D-6E8A-4147-A177-3AD203B41FA5}">
                      <a16:colId xmlns:a16="http://schemas.microsoft.com/office/drawing/2014/main" xmlns="" val="3676216524"/>
                    </a:ext>
                  </a:extLst>
                </a:gridCol>
                <a:gridCol w="2181860">
                  <a:extLst>
                    <a:ext uri="{9D8B030D-6E8A-4147-A177-3AD203B41FA5}">
                      <a16:colId xmlns:a16="http://schemas.microsoft.com/office/drawing/2014/main" xmlns="" val="631856613"/>
                    </a:ext>
                  </a:extLst>
                </a:gridCol>
              </a:tblGrid>
              <a:tr h="2814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Taught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Hard-wired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Taught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69600477"/>
                  </a:ext>
                </a:extLst>
              </a:tr>
              <a:tr h="3201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Humility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Sadness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Sympathy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08506495"/>
                  </a:ext>
                </a:extLst>
              </a:tr>
              <a:tr h="3201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Forgiveness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Joy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Patience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5110581"/>
                  </a:ext>
                </a:extLst>
              </a:tr>
              <a:tr h="3201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Empathy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Disgust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Shame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48469674"/>
                  </a:ext>
                </a:extLst>
              </a:tr>
              <a:tr h="3201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Optimism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Anger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Cooperation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94052937"/>
                  </a:ext>
                </a:extLst>
              </a:tr>
              <a:tr h="3201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Compassion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Surprise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Gratitude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72638148"/>
                  </a:ext>
                </a:extLst>
              </a:tr>
              <a:tr h="3201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Fear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18403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1362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C29E82-2700-445D-B571-D741EA327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Seven Engagement Factors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31BDB6-B587-4C45-9FE7-CE372BE92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Health and nutrition</a:t>
            </a:r>
          </a:p>
          <a:p>
            <a:pPr marL="0" indent="0">
              <a:buNone/>
            </a:pPr>
            <a:r>
              <a:rPr lang="en-US" dirty="0"/>
              <a:t>Vocabulary</a:t>
            </a:r>
          </a:p>
          <a:p>
            <a:pPr marL="0" indent="0">
              <a:buNone/>
            </a:pPr>
            <a:r>
              <a:rPr lang="en-US" dirty="0"/>
              <a:t>Effort and energy</a:t>
            </a:r>
          </a:p>
          <a:p>
            <a:pPr marL="0" indent="0">
              <a:buNone/>
            </a:pPr>
            <a:r>
              <a:rPr lang="en-US" dirty="0"/>
              <a:t>Mind-set</a:t>
            </a:r>
          </a:p>
          <a:p>
            <a:pPr marL="0" indent="0">
              <a:buNone/>
            </a:pPr>
            <a:r>
              <a:rPr lang="en-US" dirty="0"/>
              <a:t>Cognitive capacity</a:t>
            </a:r>
          </a:p>
          <a:p>
            <a:pPr marL="0" indent="0">
              <a:buNone/>
            </a:pPr>
            <a:r>
              <a:rPr lang="en-US" dirty="0"/>
              <a:t>Relationships</a:t>
            </a:r>
          </a:p>
          <a:p>
            <a:pPr marL="0" indent="0">
              <a:buNone/>
            </a:pPr>
            <a:r>
              <a:rPr lang="en-US" dirty="0"/>
              <a:t>Stress level</a:t>
            </a:r>
          </a:p>
        </p:txBody>
      </p:sp>
    </p:spTree>
    <p:extLst>
      <p:ext uri="{BB962C8B-B14F-4D97-AF65-F5344CB8AC3E}">
        <p14:creationId xmlns:p14="http://schemas.microsoft.com/office/powerpoint/2010/main" val="2601584313"/>
      </p:ext>
    </p:extLst>
  </p:cSld>
  <p:clrMapOvr>
    <a:masterClrMapping/>
  </p:clrMapOvr>
</p:sld>
</file>

<file path=ppt/theme/theme1.xml><?xml version="1.0" encoding="utf-8"?>
<a:theme xmlns:a="http://schemas.openxmlformats.org/drawingml/2006/main" name="RESA Dropout Prevention">
  <a:themeElements>
    <a:clrScheme name="Custom 3">
      <a:dk1>
        <a:sysClr val="windowText" lastClr="000000"/>
      </a:dk1>
      <a:lt1>
        <a:sysClr val="window" lastClr="FFFFFF"/>
      </a:lt1>
      <a:dk2>
        <a:srgbClr val="2F2F26"/>
      </a:dk2>
      <a:lt2>
        <a:srgbClr val="9FA795"/>
      </a:lt2>
      <a:accent1>
        <a:srgbClr val="1A53AB"/>
      </a:accent1>
      <a:accent2>
        <a:srgbClr val="398832"/>
      </a:accent2>
      <a:accent3>
        <a:srgbClr val="F4521D"/>
      </a:accent3>
      <a:accent4>
        <a:srgbClr val="55C940"/>
      </a:accent4>
      <a:accent5>
        <a:srgbClr val="5039C6"/>
      </a:accent5>
      <a:accent6>
        <a:srgbClr val="7411D0"/>
      </a:accent6>
      <a:hlink>
        <a:srgbClr val="FFC000"/>
      </a:hlink>
      <a:folHlink>
        <a:srgbClr val="C0C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RESA Dropout Prevention.thmx</Template>
  <TotalTime>466</TotalTime>
  <Words>594</Words>
  <Application>Microsoft Office PowerPoint</Application>
  <PresentationFormat>On-screen Show (4:3)</PresentationFormat>
  <Paragraphs>111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ＭＳ Ｐゴシック</vt:lpstr>
      <vt:lpstr>65 Helvetica Medium</vt:lpstr>
      <vt:lpstr>75 Helvetica Bold</vt:lpstr>
      <vt:lpstr>Arial</vt:lpstr>
      <vt:lpstr>Calibri</vt:lpstr>
      <vt:lpstr>Helvetica Neue</vt:lpstr>
      <vt:lpstr>Helvetica Neue Light</vt:lpstr>
      <vt:lpstr>Times New Roman</vt:lpstr>
      <vt:lpstr>RESA Dropout Prevention</vt:lpstr>
      <vt:lpstr>Teaching With Poverty in Mind by Eric Jensen</vt:lpstr>
      <vt:lpstr>What is poverty?</vt:lpstr>
      <vt:lpstr>Types of poverty p. 6</vt:lpstr>
      <vt:lpstr>PowerPoint Presentation</vt:lpstr>
      <vt:lpstr>Risk factors of Poverty</vt:lpstr>
      <vt:lpstr>Risk Factors of Poverty</vt:lpstr>
      <vt:lpstr>PowerPoint Presentation</vt:lpstr>
      <vt:lpstr>Social and Emotional Factors</vt:lpstr>
      <vt:lpstr>Seven Engagement Factors </vt:lpstr>
      <vt:lpstr>More likely to display: </vt:lpstr>
      <vt:lpstr>This is the most powerful idea:</vt:lpstr>
      <vt:lpstr>PowerPoint Presentation</vt:lpstr>
      <vt:lpstr>Stress</vt:lpstr>
      <vt:lpstr>Stress</vt:lpstr>
      <vt:lpstr>What doesn’t work</vt:lpstr>
      <vt:lpstr>Group Reading</vt:lpstr>
      <vt:lpstr>Jigsaw</vt:lpstr>
      <vt:lpstr>Scenarios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Evans Sr.</dc:creator>
  <cp:lastModifiedBy>Ellie</cp:lastModifiedBy>
  <cp:revision>8</cp:revision>
  <dcterms:created xsi:type="dcterms:W3CDTF">2016-09-20T12:45:32Z</dcterms:created>
  <dcterms:modified xsi:type="dcterms:W3CDTF">2017-06-09T14:17:51Z</dcterms:modified>
</cp:coreProperties>
</file>