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1.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Lst>
  <p:sldSz cx="9144000" cy="6858000"/>
  <p:notesSz cx="6858000" cy="9144000"/>
  <p:defaultTextStyle>
    <a:lvl1pPr defTabSz="457200">
      <a:defRPr sz="2400">
        <a:latin typeface="Calibri"/>
        <a:ea typeface="Calibri"/>
        <a:cs typeface="Calibri"/>
        <a:sym typeface="Calibri"/>
      </a:defRPr>
    </a:lvl1pPr>
    <a:lvl2pPr indent="457200" defTabSz="457200">
      <a:defRPr sz="2400">
        <a:latin typeface="Calibri"/>
        <a:ea typeface="Calibri"/>
        <a:cs typeface="Calibri"/>
        <a:sym typeface="Calibri"/>
      </a:defRPr>
    </a:lvl2pPr>
    <a:lvl3pPr indent="914400" defTabSz="457200">
      <a:defRPr sz="2400">
        <a:latin typeface="Calibri"/>
        <a:ea typeface="Calibri"/>
        <a:cs typeface="Calibri"/>
        <a:sym typeface="Calibri"/>
      </a:defRPr>
    </a:lvl3pPr>
    <a:lvl4pPr indent="1371600" defTabSz="457200">
      <a:defRPr sz="2400">
        <a:latin typeface="Calibri"/>
        <a:ea typeface="Calibri"/>
        <a:cs typeface="Calibri"/>
        <a:sym typeface="Calibri"/>
      </a:defRPr>
    </a:lvl4pPr>
    <a:lvl5pPr indent="1828800" defTabSz="457200">
      <a:defRPr sz="2400">
        <a:latin typeface="Calibri"/>
        <a:ea typeface="Calibri"/>
        <a:cs typeface="Calibri"/>
        <a:sym typeface="Calibri"/>
      </a:defRPr>
    </a:lvl5pPr>
    <a:lvl6pPr defTabSz="457200">
      <a:defRPr sz="2400">
        <a:latin typeface="Calibri"/>
        <a:ea typeface="Calibri"/>
        <a:cs typeface="Calibri"/>
        <a:sym typeface="Calibri"/>
      </a:defRPr>
    </a:lvl6pPr>
    <a:lvl7pPr defTabSz="457200">
      <a:defRPr sz="2400">
        <a:latin typeface="Calibri"/>
        <a:ea typeface="Calibri"/>
        <a:cs typeface="Calibri"/>
        <a:sym typeface="Calibri"/>
      </a:defRPr>
    </a:lvl7pPr>
    <a:lvl8pPr defTabSz="457200">
      <a:defRPr sz="2400">
        <a:latin typeface="Calibri"/>
        <a:ea typeface="Calibri"/>
        <a:cs typeface="Calibri"/>
        <a:sym typeface="Calibri"/>
      </a:defRPr>
    </a:lvl8pPr>
    <a:lvl9pPr defTabSz="457200">
      <a:defRPr sz="2400">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CFE2"/>
          </a:solidFill>
        </a:fill>
      </a:tcStyle>
    </a:wholeTbl>
    <a:band2H>
      <a:tcTxStyle b="def" i="def"/>
      <a:tcStyle>
        <a:tcBdr/>
        <a:fill>
          <a:solidFill>
            <a:srgbClr val="E7E9F1"/>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53AB"/>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53AB"/>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A53AB"/>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D6CC"/>
          </a:solidFill>
        </a:fill>
      </a:tcStyle>
    </a:wholeTbl>
    <a:band2H>
      <a:tcTxStyle b="def" i="def"/>
      <a:tcStyle>
        <a:tcBdr/>
        <a:fill>
          <a:solidFill>
            <a:srgbClr val="E7ECE7"/>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347B2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347B2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347B2D"/>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A53AB"/>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1A53AB"/>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p:nvPr>
            <p:ph type="sldImg"/>
          </p:nvPr>
        </p:nvSpPr>
        <p:spPr>
          <a:xfrm>
            <a:off x="1143000" y="685800"/>
            <a:ext cx="4572000" cy="3429000"/>
          </a:xfrm>
          <a:prstGeom prst="rect">
            <a:avLst/>
          </a:prstGeom>
        </p:spPr>
        <p:txBody>
          <a:bodyPr/>
          <a:lstStyle/>
          <a:p>
            <a:pPr lvl="0"/>
          </a:p>
        </p:txBody>
      </p:sp>
      <p:sp>
        <p:nvSpPr>
          <p:cNvPr id="54" name="Shape 5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sldImg"/>
          </p:nvPr>
        </p:nvSpPr>
        <p:spPr>
          <a:prstGeom prst="rect">
            <a:avLst/>
          </a:prstGeom>
        </p:spPr>
        <p:txBody>
          <a:bodyPr/>
          <a:lstStyle/>
          <a:p>
            <a:pPr lvl="0"/>
          </a:p>
        </p:txBody>
      </p:sp>
      <p:sp>
        <p:nvSpPr>
          <p:cNvPr id="77" name="Shape 77"/>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We start EVERY session with a GITZ (Getting In The Zone activity)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sldImg"/>
          </p:nvPr>
        </p:nvSpPr>
        <p:spPr>
          <a:prstGeom prst="rect">
            <a:avLst/>
          </a:prstGeom>
        </p:spPr>
        <p:txBody>
          <a:bodyPr/>
          <a:lstStyle/>
          <a:p>
            <a:pPr lvl="0"/>
          </a:p>
        </p:txBody>
      </p:sp>
      <p:sp>
        <p:nvSpPr>
          <p:cNvPr id="90" name="Shape 90"/>
          <p:cNvSpPr/>
          <p:nvPr>
            <p:ph type="body" sz="quarter" idx="1"/>
          </p:nvPr>
        </p:nvSpPr>
        <p:spPr>
          <a:prstGeom prst="rect">
            <a:avLst/>
          </a:prstGeom>
        </p:spPr>
        <p:txBody>
          <a:bodyPr/>
          <a:lstStyle/>
          <a:p>
            <a:pPr lvl="0">
              <a:lnSpc>
                <a:spcPct val="100000"/>
              </a:lnSpc>
              <a:spcBef>
                <a:spcPts val="400"/>
              </a:spcBef>
              <a:defRPr sz="1800"/>
            </a:pPr>
            <a:r>
              <a:rPr sz="1200">
                <a:latin typeface="Calibri"/>
                <a:ea typeface="Calibri"/>
                <a:cs typeface="Calibri"/>
                <a:sym typeface="Calibri"/>
              </a:rPr>
              <a:t>Might want to ask them </a:t>
            </a:r>
            <a:r>
              <a:rPr sz="1200">
                <a:latin typeface="Calibri"/>
                <a:ea typeface="Calibri"/>
                <a:cs typeface="Calibri"/>
                <a:sym typeface="Calibri"/>
              </a:rPr>
              <a:t>“</a:t>
            </a:r>
            <a:r>
              <a:rPr sz="1200">
                <a:latin typeface="Calibri"/>
                <a:ea typeface="Calibri"/>
                <a:cs typeface="Calibri"/>
                <a:sym typeface="Calibri"/>
              </a:rPr>
              <a:t>why do we start with outcomes?</a:t>
            </a:r>
            <a:r>
              <a:rPr sz="1200">
                <a:latin typeface="Calibri"/>
                <a:ea typeface="Calibri"/>
                <a:cs typeface="Calibri"/>
                <a:sym typeface="Calibri"/>
              </a:rPr>
              <a:t>”</a:t>
            </a:r>
            <a:r>
              <a:rPr sz="1200">
                <a:latin typeface="Calibri"/>
                <a:ea typeface="Calibri"/>
                <a:cs typeface="Calibri"/>
                <a:sym typeface="Calibri"/>
              </a:rPr>
              <a:t>  I want to model for them what I think they should do when they start a meeting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Shape 93"/>
          <p:cNvSpPr/>
          <p:nvPr>
            <p:ph type="sldImg"/>
          </p:nvPr>
        </p:nvSpPr>
        <p:spPr>
          <a:prstGeom prst="rect">
            <a:avLst/>
          </a:prstGeom>
        </p:spPr>
        <p:txBody>
          <a:bodyPr/>
          <a:lstStyle/>
          <a:p>
            <a:pPr lvl="0"/>
          </a:p>
        </p:txBody>
      </p:sp>
      <p:sp>
        <p:nvSpPr>
          <p:cNvPr id="94" name="Shape 94"/>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The goal of this activity is to link session 1 to session 2. We want them to focus on how they make these attributes come alive in their setting based on their actions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sldImg"/>
          </p:nvPr>
        </p:nvSpPr>
        <p:spPr>
          <a:prstGeom prst="rect">
            <a:avLst/>
          </a:prstGeom>
        </p:spPr>
        <p:txBody>
          <a:bodyPr/>
          <a:lstStyle/>
          <a:p>
            <a:pPr lvl="0"/>
          </a:p>
        </p:txBody>
      </p:sp>
      <p:sp>
        <p:nvSpPr>
          <p:cNvPr id="103" name="Shape 103"/>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These are the lists they generated last time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sldImg"/>
          </p:nvPr>
        </p:nvSpPr>
        <p:spPr>
          <a:prstGeom prst="rect">
            <a:avLst/>
          </a:prstGeom>
        </p:spPr>
        <p:txBody>
          <a:bodyPr/>
          <a:lstStyle/>
          <a:p>
            <a:pPr lvl="0"/>
          </a:p>
        </p:txBody>
      </p:sp>
      <p:sp>
        <p:nvSpPr>
          <p:cNvPr id="135" name="Shape 135"/>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We as school leaders (if effective) are social entrepreneurs-consider your willingness to live by the 10 characteristics of a social entrepreneur noted on the next two slides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sldImg"/>
          </p:nvPr>
        </p:nvSpPr>
        <p:spPr>
          <a:prstGeom prst="rect">
            <a:avLst/>
          </a:prstGeom>
        </p:spPr>
        <p:txBody>
          <a:bodyPr/>
          <a:lstStyle/>
          <a:p>
            <a:pPr lvl="0"/>
          </a:p>
        </p:txBody>
      </p:sp>
      <p:sp>
        <p:nvSpPr>
          <p:cNvPr id="165" name="Shape 165"/>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Evidence is critical-they need to ALWAYS share evidence and as we go forward I want them to bring products that support what they are saying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sldImg"/>
          </p:nvPr>
        </p:nvSpPr>
        <p:spPr>
          <a:prstGeom prst="rect">
            <a:avLst/>
          </a:prstGeom>
        </p:spPr>
        <p:txBody>
          <a:bodyPr/>
          <a:lstStyle/>
          <a:p>
            <a:pPr lvl="0"/>
          </a:p>
        </p:txBody>
      </p:sp>
      <p:sp>
        <p:nvSpPr>
          <p:cNvPr id="194" name="Shape 194"/>
          <p:cNvSpPr/>
          <p:nvPr>
            <p:ph type="body" sz="quarter" idx="1"/>
          </p:nvPr>
        </p:nvSpPr>
        <p:spPr>
          <a:prstGeom prst="rect">
            <a:avLst/>
          </a:prstGeom>
        </p:spPr>
        <p:txBody>
          <a:bodyPr/>
          <a:lstStyle>
            <a:lvl1pPr>
              <a:lnSpc>
                <a:spcPct val="100000"/>
              </a:lnSpc>
              <a:spcBef>
                <a:spcPts val="400"/>
              </a:spcBef>
              <a:defRPr sz="1200">
                <a:latin typeface="Calibri"/>
                <a:ea typeface="Calibri"/>
                <a:cs typeface="Calibri"/>
                <a:sym typeface="Calibri"/>
              </a:defRPr>
            </a:lvl1pPr>
          </a:lstStyle>
          <a:p>
            <a:pPr lvl="0">
              <a:defRPr sz="1800"/>
            </a:pPr>
            <a:r>
              <a:rPr sz="1200"/>
              <a:t>Mike-have Anthony go over the website with the group-he can give them the link, show them the different features, let them know how we will be using it and he should ask them if they have any suggestions on what could be added to the site to make it more helpful to them</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1.jpe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1.jpe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8" name="EES_PP_Text.png" descr="EES_PP_Text"/>
          <p:cNvPicPr/>
          <p:nvPr/>
        </p:nvPicPr>
        <p:blipFill>
          <a:blip r:embed="rId2">
            <a:extLst/>
          </a:blip>
          <a:stretch>
            <a:fillRect/>
          </a:stretch>
        </p:blipFill>
        <p:spPr>
          <a:xfrm>
            <a:off x="0" y="0"/>
            <a:ext cx="9145588" cy="6859588"/>
          </a:xfrm>
          <a:prstGeom prst="rect">
            <a:avLst/>
          </a:prstGeom>
          <a:ln w="12700">
            <a:miter lim="400000"/>
          </a:ln>
        </p:spPr>
      </p:pic>
      <p:sp>
        <p:nvSpPr>
          <p:cNvPr id="9" name="Shape 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47" name="EES_PP_Text.png" descr="EES_PP_Text"/>
          <p:cNvPicPr/>
          <p:nvPr/>
        </p:nvPicPr>
        <p:blipFill>
          <a:blip r:embed="rId2">
            <a:extLst/>
          </a:blip>
          <a:stretch>
            <a:fillRect/>
          </a:stretch>
        </p:blipFill>
        <p:spPr>
          <a:xfrm>
            <a:off x="0" y="0"/>
            <a:ext cx="9145588" cy="6859588"/>
          </a:xfrm>
          <a:prstGeom prst="rect">
            <a:avLst/>
          </a:prstGeom>
          <a:ln w="12700">
            <a:miter lim="400000"/>
          </a:ln>
        </p:spPr>
      </p:pic>
      <p:sp>
        <p:nvSpPr>
          <p:cNvPr id="48" name="Shape 48"/>
          <p:cNvSpPr/>
          <p:nvPr>
            <p:ph type="sldNum" sz="quarter" idx="2"/>
          </p:nvPr>
        </p:nvSpPr>
        <p:spPr>
          <a:xfrm>
            <a:off x="8348662" y="6111875"/>
            <a:ext cx="457201" cy="358140"/>
          </a:xfrm>
          <a:prstGeom prst="rect">
            <a:avLst/>
          </a:prstGeom>
        </p:spPr>
        <p:txBody>
          <a:bodyPr anchor="t"/>
          <a:lstStyle>
            <a:lvl1pPr algn="l">
              <a:defRPr sz="1800">
                <a:latin typeface="Calibri"/>
                <a:ea typeface="Calibri"/>
                <a:cs typeface="Calibri"/>
                <a:sym typeface="Calibri"/>
              </a:defRPr>
            </a:lvl1p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50" name="EES_PP_Text.png" descr="EES_PP_Text"/>
          <p:cNvPicPr/>
          <p:nvPr/>
        </p:nvPicPr>
        <p:blipFill>
          <a:blip r:embed="rId2">
            <a:extLst/>
          </a:blip>
          <a:stretch>
            <a:fillRect/>
          </a:stretch>
        </p:blipFill>
        <p:spPr>
          <a:xfrm>
            <a:off x="0" y="0"/>
            <a:ext cx="9145588" cy="6859588"/>
          </a:xfrm>
          <a:prstGeom prst="rect">
            <a:avLst/>
          </a:prstGeom>
          <a:ln w="12700">
            <a:miter lim="400000"/>
          </a:ln>
        </p:spPr>
      </p:pic>
      <p:pic>
        <p:nvPicPr>
          <p:cNvPr id="51" name="EES_PP_TransitionPage.png" descr="EES_PP_TransitionPage"/>
          <p:cNvPicPr/>
          <p:nvPr/>
        </p:nvPicPr>
        <p:blipFill>
          <a:blip r:embed="rId3">
            <a:extLst/>
          </a:blip>
          <a:stretch>
            <a:fillRect/>
          </a:stretch>
        </p:blipFill>
        <p:spPr>
          <a:xfrm>
            <a:off x="0" y="0"/>
            <a:ext cx="9145588" cy="6858000"/>
          </a:xfrm>
          <a:prstGeom prst="rect">
            <a:avLst/>
          </a:prstGeom>
          <a:ln w="12700">
            <a:miter lim="400000"/>
          </a:ln>
        </p:spPr>
      </p:pic>
      <p:sp>
        <p:nvSpPr>
          <p:cNvPr id="52" name="Shape 5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11" name="EES_PP_Text.png" descr="EES_PP_Text"/>
          <p:cNvPicPr/>
          <p:nvPr/>
        </p:nvPicPr>
        <p:blipFill>
          <a:blip r:embed="rId2">
            <a:extLst/>
          </a:blip>
          <a:stretch>
            <a:fillRect/>
          </a:stretch>
        </p:blipFill>
        <p:spPr>
          <a:xfrm>
            <a:off x="0" y="0"/>
            <a:ext cx="9145588" cy="6859588"/>
          </a:xfrm>
          <a:prstGeom prst="rect">
            <a:avLst/>
          </a:prstGeom>
          <a:ln w="12700">
            <a:miter lim="400000"/>
          </a:ln>
        </p:spPr>
      </p:pic>
      <p:sp>
        <p:nvSpPr>
          <p:cNvPr id="12" name="Shape 12"/>
          <p:cNvSpPr/>
          <p:nvPr>
            <p:ph type="title"/>
          </p:nvPr>
        </p:nvSpPr>
        <p:spPr>
          <a:prstGeom prst="rect">
            <a:avLst/>
          </a:prstGeom>
        </p:spPr>
        <p:txBody>
          <a:bodyPr/>
          <a:lstStyle/>
          <a:p>
            <a:pPr lvl="0">
              <a:defRPr sz="1800">
                <a:solidFill>
                  <a:srgbClr val="000000"/>
                </a:solidFill>
              </a:defRPr>
            </a:pPr>
            <a:r>
              <a:rPr sz="3200">
                <a:solidFill>
                  <a:srgbClr val="7F7F7F"/>
                </a:solidFill>
              </a:rPr>
              <a:t>Title Text</a:t>
            </a:r>
          </a:p>
        </p:txBody>
      </p:sp>
      <p:sp>
        <p:nvSpPr>
          <p:cNvPr id="13" name="Shape 13"/>
          <p:cNvSpPr/>
          <p:nvPr>
            <p:ph type="body" idx="1"/>
          </p:nvPr>
        </p:nvSpPr>
        <p:spPr>
          <a:xfrm>
            <a:off x="457200" y="1600200"/>
            <a:ext cx="8229600" cy="5257800"/>
          </a:xfrm>
          <a:prstGeom prst="rect">
            <a:avLst/>
          </a:prstGeom>
        </p:spPr>
        <p:txBody>
          <a:bodyPr/>
          <a:lstStyle/>
          <a:p>
            <a:pPr lvl="0">
              <a:defRPr sz="1800">
                <a:solidFill>
                  <a:srgbClr val="000000"/>
                </a:solidFill>
              </a:defRPr>
            </a:pPr>
            <a:r>
              <a:rPr sz="4800">
                <a:solidFill>
                  <a:srgbClr val="E85C1D"/>
                </a:solidFill>
              </a:rPr>
              <a:t>Body Level One</a:t>
            </a:r>
            <a:endParaRPr sz="4800">
              <a:solidFill>
                <a:srgbClr val="E85C1D"/>
              </a:solidFill>
            </a:endParaRPr>
          </a:p>
          <a:p>
            <a:pPr lvl="1">
              <a:defRPr sz="1800">
                <a:solidFill>
                  <a:srgbClr val="000000"/>
                </a:solidFill>
              </a:defRPr>
            </a:pPr>
            <a:r>
              <a:rPr sz="4800">
                <a:solidFill>
                  <a:srgbClr val="E85C1D"/>
                </a:solidFill>
              </a:rPr>
              <a:t>Body Level Two</a:t>
            </a:r>
            <a:endParaRPr sz="4800">
              <a:solidFill>
                <a:srgbClr val="E85C1D"/>
              </a:solidFill>
            </a:endParaRPr>
          </a:p>
          <a:p>
            <a:pPr lvl="2">
              <a:defRPr sz="1800">
                <a:solidFill>
                  <a:srgbClr val="000000"/>
                </a:solidFill>
              </a:defRPr>
            </a:pPr>
            <a:r>
              <a:rPr sz="4800">
                <a:solidFill>
                  <a:srgbClr val="E85C1D"/>
                </a:solidFill>
              </a:rPr>
              <a:t>Body Level Three</a:t>
            </a:r>
            <a:endParaRPr sz="4800">
              <a:solidFill>
                <a:srgbClr val="E85C1D"/>
              </a:solidFill>
            </a:endParaRPr>
          </a:p>
          <a:p>
            <a:pPr lvl="3">
              <a:defRPr sz="1800">
                <a:solidFill>
                  <a:srgbClr val="000000"/>
                </a:solidFill>
              </a:defRPr>
            </a:pPr>
            <a:r>
              <a:rPr sz="4800">
                <a:solidFill>
                  <a:srgbClr val="E85C1D"/>
                </a:solidFill>
              </a:rPr>
              <a:t>Body Level Four</a:t>
            </a:r>
            <a:endParaRPr sz="4800">
              <a:solidFill>
                <a:srgbClr val="E85C1D"/>
              </a:solidFill>
            </a:endParaRPr>
          </a:p>
          <a:p>
            <a:pPr lvl="4">
              <a:defRPr sz="1800">
                <a:solidFill>
                  <a:srgbClr val="000000"/>
                </a:solidFill>
              </a:defRPr>
            </a:pPr>
            <a:r>
              <a:rPr sz="4800">
                <a:solidFill>
                  <a:srgbClr val="E85C1D"/>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15" name="EES_PP_Text.png" descr="EES_PP_Text"/>
          <p:cNvPicPr/>
          <p:nvPr/>
        </p:nvPicPr>
        <p:blipFill>
          <a:blip r:embed="rId2">
            <a:extLst/>
          </a:blip>
          <a:stretch>
            <a:fillRect/>
          </a:stretch>
        </p:blipFill>
        <p:spPr>
          <a:xfrm>
            <a:off x="0" y="0"/>
            <a:ext cx="9145588" cy="6859588"/>
          </a:xfrm>
          <a:prstGeom prst="rect">
            <a:avLst/>
          </a:prstGeom>
          <a:ln w="12700">
            <a:miter lim="400000"/>
          </a:ln>
        </p:spPr>
      </p:pic>
      <p:sp>
        <p:nvSpPr>
          <p:cNvPr id="16" name="Shape 16"/>
          <p:cNvSpPr/>
          <p:nvPr/>
        </p:nvSpPr>
        <p:spPr>
          <a:xfrm>
            <a:off x="4357533" y="3332479"/>
            <a:ext cx="3822612" cy="447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Welcome and Introductions</a:t>
            </a:r>
          </a:p>
        </p:txBody>
      </p:sp>
      <p:sp>
        <p:nvSpPr>
          <p:cNvPr id="17" name="Shape 1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9" name="Shape 19"/>
          <p:cNvSpPr/>
          <p:nvPr>
            <p:ph type="title"/>
          </p:nvPr>
        </p:nvSpPr>
        <p:spPr>
          <a:prstGeom prst="rect">
            <a:avLst/>
          </a:prstGeom>
        </p:spPr>
        <p:txBody>
          <a:bodyPr/>
          <a:lstStyle/>
          <a:p>
            <a:pPr lvl="0">
              <a:defRPr sz="1800">
                <a:solidFill>
                  <a:srgbClr val="000000"/>
                </a:solidFill>
              </a:defRPr>
            </a:pPr>
            <a:r>
              <a:rPr sz="3200">
                <a:solidFill>
                  <a:srgbClr val="7F7F7F"/>
                </a:solidFill>
              </a:rPr>
              <a:t>Title Text</a:t>
            </a:r>
          </a:p>
        </p:txBody>
      </p:sp>
      <p:sp>
        <p:nvSpPr>
          <p:cNvPr id="20" name="Shape 20"/>
          <p:cNvSpPr/>
          <p:nvPr>
            <p:ph type="body" idx="1"/>
          </p:nvPr>
        </p:nvSpPr>
        <p:spPr>
          <a:prstGeom prst="rect">
            <a:avLst/>
          </a:prstGeom>
        </p:spPr>
        <p:txBody>
          <a:bodyPr/>
          <a:lstStyle/>
          <a:p>
            <a:pPr lvl="0">
              <a:defRPr sz="1800">
                <a:solidFill>
                  <a:srgbClr val="000000"/>
                </a:solidFill>
              </a:defRPr>
            </a:pPr>
            <a:r>
              <a:rPr sz="4800">
                <a:solidFill>
                  <a:srgbClr val="E85C1D"/>
                </a:solidFill>
              </a:rPr>
              <a:t>Body Level One</a:t>
            </a:r>
            <a:endParaRPr sz="4800">
              <a:solidFill>
                <a:srgbClr val="E85C1D"/>
              </a:solidFill>
            </a:endParaRPr>
          </a:p>
          <a:p>
            <a:pPr lvl="1">
              <a:defRPr sz="1800">
                <a:solidFill>
                  <a:srgbClr val="000000"/>
                </a:solidFill>
              </a:defRPr>
            </a:pPr>
            <a:r>
              <a:rPr sz="4800">
                <a:solidFill>
                  <a:srgbClr val="E85C1D"/>
                </a:solidFill>
              </a:rPr>
              <a:t>Body Level Two</a:t>
            </a:r>
            <a:endParaRPr sz="4800">
              <a:solidFill>
                <a:srgbClr val="E85C1D"/>
              </a:solidFill>
            </a:endParaRPr>
          </a:p>
          <a:p>
            <a:pPr lvl="2">
              <a:defRPr sz="1800">
                <a:solidFill>
                  <a:srgbClr val="000000"/>
                </a:solidFill>
              </a:defRPr>
            </a:pPr>
            <a:r>
              <a:rPr sz="4800">
                <a:solidFill>
                  <a:srgbClr val="E85C1D"/>
                </a:solidFill>
              </a:rPr>
              <a:t>Body Level Three</a:t>
            </a:r>
            <a:endParaRPr sz="4800">
              <a:solidFill>
                <a:srgbClr val="E85C1D"/>
              </a:solidFill>
            </a:endParaRPr>
          </a:p>
          <a:p>
            <a:pPr lvl="3">
              <a:defRPr sz="1800">
                <a:solidFill>
                  <a:srgbClr val="000000"/>
                </a:solidFill>
              </a:defRPr>
            </a:pPr>
            <a:r>
              <a:rPr sz="4800">
                <a:solidFill>
                  <a:srgbClr val="E85C1D"/>
                </a:solidFill>
              </a:rPr>
              <a:t>Body Level Four</a:t>
            </a:r>
            <a:endParaRPr sz="4800">
              <a:solidFill>
                <a:srgbClr val="E85C1D"/>
              </a:solidFill>
            </a:endParaRPr>
          </a:p>
          <a:p>
            <a:pPr lvl="4">
              <a:defRPr sz="1800">
                <a:solidFill>
                  <a:srgbClr val="000000"/>
                </a:solidFill>
              </a:defRPr>
            </a:pPr>
            <a:r>
              <a:rPr sz="4800">
                <a:solidFill>
                  <a:srgbClr val="E85C1D"/>
                </a:solidFill>
              </a:rPr>
              <a:t>Body Level Five</a:t>
            </a:r>
          </a:p>
        </p:txBody>
      </p:sp>
      <p:sp>
        <p:nvSpPr>
          <p:cNvPr id="21" name="Shape 2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23" name="EES_PP_Text.png" descr="EES_PP_Text"/>
          <p:cNvPicPr/>
          <p:nvPr/>
        </p:nvPicPr>
        <p:blipFill>
          <a:blip r:embed="rId2">
            <a:extLst/>
          </a:blip>
          <a:stretch>
            <a:fillRect/>
          </a:stretch>
        </p:blipFill>
        <p:spPr>
          <a:xfrm>
            <a:off x="0" y="0"/>
            <a:ext cx="9145588" cy="6859588"/>
          </a:xfrm>
          <a:prstGeom prst="rect">
            <a:avLst/>
          </a:prstGeom>
          <a:ln w="12700">
            <a:miter lim="400000"/>
          </a:ln>
        </p:spPr>
      </p:pic>
      <p:pic>
        <p:nvPicPr>
          <p:cNvPr id="24" name="EES_PP_TransitionPage.png" descr="EES_PP_TransitionPage"/>
          <p:cNvPicPr/>
          <p:nvPr/>
        </p:nvPicPr>
        <p:blipFill>
          <a:blip r:embed="rId3">
            <a:extLst/>
          </a:blip>
          <a:stretch>
            <a:fillRect/>
          </a:stretch>
        </p:blipFill>
        <p:spPr>
          <a:xfrm>
            <a:off x="0" y="-25400"/>
            <a:ext cx="9145588" cy="6858000"/>
          </a:xfrm>
          <a:prstGeom prst="rect">
            <a:avLst/>
          </a:prstGeom>
          <a:ln w="12700">
            <a:miter lim="400000"/>
          </a:ln>
        </p:spPr>
      </p:pic>
      <p:sp>
        <p:nvSpPr>
          <p:cNvPr id="25" name="Shape 2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27" name="EES_PP_Text.png" descr="EES_PP_Text"/>
          <p:cNvPicPr/>
          <p:nvPr/>
        </p:nvPicPr>
        <p:blipFill>
          <a:blip r:embed="rId2">
            <a:extLst/>
          </a:blip>
          <a:stretch>
            <a:fillRect/>
          </a:stretch>
        </p:blipFill>
        <p:spPr>
          <a:xfrm>
            <a:off x="0" y="0"/>
            <a:ext cx="9145588" cy="6859588"/>
          </a:xfrm>
          <a:prstGeom prst="rect">
            <a:avLst/>
          </a:prstGeom>
          <a:ln w="12700">
            <a:miter lim="400000"/>
          </a:ln>
        </p:spPr>
      </p:pic>
      <p:pic>
        <p:nvPicPr>
          <p:cNvPr id="28" name="EES_PP_TransitionPage.png" descr="EES_PP_TransitionPage"/>
          <p:cNvPicPr/>
          <p:nvPr/>
        </p:nvPicPr>
        <p:blipFill>
          <a:blip r:embed="rId3">
            <a:extLst/>
          </a:blip>
          <a:stretch>
            <a:fillRect/>
          </a:stretch>
        </p:blipFill>
        <p:spPr>
          <a:xfrm>
            <a:off x="0" y="0"/>
            <a:ext cx="9145588" cy="6858000"/>
          </a:xfrm>
          <a:prstGeom prst="rect">
            <a:avLst/>
          </a:prstGeom>
          <a:ln w="12700">
            <a:miter lim="400000"/>
          </a:ln>
        </p:spPr>
      </p:pic>
      <p:pic>
        <p:nvPicPr>
          <p:cNvPr id="29" name="EES_ed_WebIcon_hires.jpg" descr="EES_ed_WebIcon_hires.jpg"/>
          <p:cNvPicPr/>
          <p:nvPr/>
        </p:nvPicPr>
        <p:blipFill>
          <a:blip r:embed="rId4">
            <a:extLst/>
          </a:blip>
          <a:stretch>
            <a:fillRect/>
          </a:stretch>
        </p:blipFill>
        <p:spPr>
          <a:xfrm>
            <a:off x="0" y="1319212"/>
            <a:ext cx="4570413" cy="4416426"/>
          </a:xfrm>
          <a:prstGeom prst="rect">
            <a:avLst/>
          </a:prstGeom>
          <a:ln w="12700">
            <a:miter lim="400000"/>
          </a:ln>
        </p:spPr>
      </p:pic>
      <p:sp>
        <p:nvSpPr>
          <p:cNvPr id="30" name="Shape 30"/>
          <p:cNvSpPr/>
          <p:nvPr/>
        </p:nvSpPr>
        <p:spPr>
          <a:xfrm>
            <a:off x="4572000" y="3276600"/>
            <a:ext cx="4267200" cy="2377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1800"/>
              </a:spcBef>
              <a:defRPr sz="1800"/>
            </a:pPr>
            <a:r>
              <a:rPr b="1" sz="2200">
                <a:solidFill>
                  <a:srgbClr val="666666"/>
                </a:solidFill>
                <a:latin typeface="75 Helvetica Bold"/>
                <a:ea typeface="75 Helvetica Bold"/>
                <a:cs typeface="75 Helvetica Bold"/>
                <a:sym typeface="75 Helvetica Bold"/>
              </a:rPr>
              <a:t>STEVEN W. EDWARDS, PH.D</a:t>
            </a:r>
            <a:r>
              <a:rPr>
                <a:solidFill>
                  <a:srgbClr val="666666"/>
                </a:solidFill>
                <a:latin typeface="75 Helvetica Bold"/>
                <a:ea typeface="75 Helvetica Bold"/>
                <a:cs typeface="75 Helvetica Bold"/>
                <a:sym typeface="75 Helvetica Bold"/>
              </a:rPr>
              <a:t>.</a:t>
            </a:r>
            <a:br>
              <a:rPr>
                <a:solidFill>
                  <a:srgbClr val="666666"/>
                </a:solidFill>
                <a:latin typeface="75 Helvetica Bold"/>
                <a:ea typeface="75 Helvetica Bold"/>
                <a:cs typeface="75 Helvetica Bold"/>
                <a:sym typeface="75 Helvetica Bold"/>
              </a:rPr>
            </a:br>
            <a:r>
              <a:rPr>
                <a:solidFill>
                  <a:srgbClr val="FF8000"/>
                </a:solidFill>
                <a:latin typeface="75 Helvetica Bold"/>
                <a:ea typeface="75 Helvetica Bold"/>
                <a:cs typeface="75 Helvetica Bold"/>
                <a:sym typeface="75 Helvetica Bold"/>
              </a:rPr>
              <a:t>PRESIDENT &amp; CEO</a:t>
            </a:r>
            <a:br>
              <a:rPr>
                <a:solidFill>
                  <a:srgbClr val="FF8000"/>
                </a:solidFill>
                <a:latin typeface="75 Helvetica Bold"/>
                <a:ea typeface="75 Helvetica Bold"/>
                <a:cs typeface="75 Helvetica Bold"/>
                <a:sym typeface="75 Helvetica Bold"/>
              </a:rPr>
            </a:br>
            <a:br>
              <a:rPr>
                <a:solidFill>
                  <a:srgbClr val="FF8000"/>
                </a:solidFill>
                <a:latin typeface="75 Helvetica Bold"/>
                <a:ea typeface="75 Helvetica Bold"/>
                <a:cs typeface="75 Helvetica Bold"/>
                <a:sym typeface="75 Helvetica Bold"/>
              </a:rPr>
            </a:br>
            <a:br>
              <a:rPr>
                <a:solidFill>
                  <a:srgbClr val="FF8000"/>
                </a:solidFill>
                <a:latin typeface="75 Helvetica Bold"/>
                <a:ea typeface="75 Helvetica Bold"/>
                <a:cs typeface="75 Helvetica Bold"/>
                <a:sym typeface="75 Helvetica Bold"/>
              </a:rPr>
            </a:br>
            <a:br>
              <a:rPr>
                <a:solidFill>
                  <a:srgbClr val="FF8000"/>
                </a:solidFill>
                <a:latin typeface="75 Helvetica Bold"/>
                <a:ea typeface="75 Helvetica Bold"/>
                <a:cs typeface="75 Helvetica Bold"/>
                <a:sym typeface="75 Helvetica Bold"/>
              </a:rPr>
            </a:br>
            <a:r>
              <a:rPr>
                <a:solidFill>
                  <a:srgbClr val="FF8000"/>
                </a:solidFill>
                <a:latin typeface="65 Helvetica Medium"/>
                <a:ea typeface="65 Helvetica Medium"/>
                <a:cs typeface="65 Helvetica Medium"/>
                <a:sym typeface="65 Helvetica Medium"/>
              </a:rPr>
              <a:t>P</a:t>
            </a:r>
            <a:r>
              <a:rPr>
                <a:solidFill>
                  <a:srgbClr val="666666"/>
                </a:solidFill>
                <a:latin typeface="65 Helvetica Medium"/>
                <a:ea typeface="65 Helvetica Medium"/>
                <a:cs typeface="65 Helvetica Medium"/>
                <a:sym typeface="65 Helvetica Medium"/>
              </a:rPr>
              <a:t> 202.359.5124  </a:t>
            </a:r>
            <a:r>
              <a:rPr>
                <a:solidFill>
                  <a:srgbClr val="FF8000"/>
                </a:solidFill>
                <a:latin typeface="65 Helvetica Medium"/>
                <a:ea typeface="65 Helvetica Medium"/>
                <a:cs typeface="65 Helvetica Medium"/>
                <a:sym typeface="65 Helvetica Medium"/>
              </a:rPr>
              <a:t>F</a:t>
            </a:r>
            <a:r>
              <a:rPr>
                <a:solidFill>
                  <a:srgbClr val="666666"/>
                </a:solidFill>
                <a:latin typeface="65 Helvetica Medium"/>
                <a:ea typeface="65 Helvetica Medium"/>
                <a:cs typeface="65 Helvetica Medium"/>
                <a:sym typeface="65 Helvetica Medium"/>
              </a:rPr>
              <a:t> 703.837.0223</a:t>
            </a:r>
            <a:br>
              <a:rPr>
                <a:solidFill>
                  <a:srgbClr val="666666"/>
                </a:solidFill>
                <a:latin typeface="65 Helvetica Medium"/>
                <a:ea typeface="65 Helvetica Medium"/>
                <a:cs typeface="65 Helvetica Medium"/>
                <a:sym typeface="65 Helvetica Medium"/>
              </a:rPr>
            </a:br>
            <a:r>
              <a:rPr>
                <a:solidFill>
                  <a:srgbClr val="0080FF"/>
                </a:solidFill>
                <a:latin typeface="65 Helvetica Medium"/>
                <a:ea typeface="65 Helvetica Medium"/>
                <a:cs typeface="65 Helvetica Medium"/>
                <a:sym typeface="65 Helvetica Medium"/>
              </a:rPr>
              <a:t>E</a:t>
            </a:r>
            <a:r>
              <a:rPr>
                <a:solidFill>
                  <a:srgbClr val="666666"/>
                </a:solidFill>
                <a:latin typeface="65 Helvetica Medium"/>
                <a:ea typeface="65 Helvetica Medium"/>
                <a:cs typeface="65 Helvetica Medium"/>
                <a:sym typeface="65 Helvetica Medium"/>
              </a:rPr>
              <a:t> steve@edwardsedservices.com</a:t>
            </a:r>
            <a:br>
              <a:rPr>
                <a:solidFill>
                  <a:srgbClr val="666666"/>
                </a:solidFill>
                <a:latin typeface="65 Helvetica Medium"/>
                <a:ea typeface="65 Helvetica Medium"/>
                <a:cs typeface="65 Helvetica Medium"/>
                <a:sym typeface="65 Helvetica Medium"/>
              </a:rPr>
            </a:br>
            <a:r>
              <a:rPr>
                <a:solidFill>
                  <a:srgbClr val="FF8000"/>
                </a:solidFill>
                <a:latin typeface="65 Helvetica Medium"/>
                <a:ea typeface="65 Helvetica Medium"/>
                <a:cs typeface="65 Helvetica Medium"/>
                <a:sym typeface="65 Helvetica Medium"/>
              </a:rPr>
              <a:t>W</a:t>
            </a:r>
            <a:r>
              <a:rPr>
                <a:solidFill>
                  <a:srgbClr val="666666"/>
                </a:solidFill>
                <a:latin typeface="65 Helvetica Medium"/>
                <a:ea typeface="65 Helvetica Medium"/>
                <a:cs typeface="65 Helvetica Medium"/>
                <a:sym typeface="65 Helvetica Medium"/>
              </a:rPr>
              <a:t> edwards</a:t>
            </a:r>
            <a:r>
              <a:rPr>
                <a:solidFill>
                  <a:srgbClr val="0080FF"/>
                </a:solidFill>
                <a:latin typeface="65 Helvetica Medium"/>
                <a:ea typeface="65 Helvetica Medium"/>
                <a:cs typeface="65 Helvetica Medium"/>
                <a:sym typeface="65 Helvetica Medium"/>
              </a:rPr>
              <a:t>ed</a:t>
            </a:r>
            <a:r>
              <a:rPr>
                <a:solidFill>
                  <a:srgbClr val="666666"/>
                </a:solidFill>
                <a:latin typeface="65 Helvetica Medium"/>
                <a:ea typeface="65 Helvetica Medium"/>
                <a:cs typeface="65 Helvetica Medium"/>
                <a:sym typeface="65 Helvetica Medium"/>
              </a:rPr>
              <a:t>services.com</a:t>
            </a:r>
          </a:p>
        </p:txBody>
      </p:sp>
      <p:sp>
        <p:nvSpPr>
          <p:cNvPr id="31" name="Shape 31"/>
          <p:cNvSpPr/>
          <p:nvPr/>
        </p:nvSpPr>
        <p:spPr>
          <a:xfrm>
            <a:off x="4572000" y="1741487"/>
            <a:ext cx="4267200" cy="107025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sz="3200">
                <a:solidFill>
                  <a:srgbClr val="0468A9"/>
                </a:solidFill>
                <a:latin typeface="Helvetica Neue Light"/>
                <a:ea typeface="Helvetica Neue Light"/>
                <a:cs typeface="Helvetica Neue Light"/>
                <a:sym typeface="Helvetica Neue Light"/>
              </a:rPr>
              <a:t>“</a:t>
            </a:r>
            <a:r>
              <a:rPr sz="3200">
                <a:solidFill>
                  <a:srgbClr val="0468A9"/>
                </a:solidFill>
                <a:latin typeface="Helvetica Neue Light"/>
                <a:ea typeface="Helvetica Neue Light"/>
                <a:cs typeface="Helvetica Neue Light"/>
                <a:sym typeface="Helvetica Neue Light"/>
              </a:rPr>
              <a:t>LIKE</a:t>
            </a:r>
            <a:r>
              <a:rPr sz="3200">
                <a:solidFill>
                  <a:srgbClr val="0468A9"/>
                </a:solidFill>
                <a:latin typeface="Helvetica Neue Light"/>
                <a:ea typeface="Helvetica Neue Light"/>
                <a:cs typeface="Helvetica Neue Light"/>
                <a:sym typeface="Helvetica Neue Light"/>
              </a:rPr>
              <a:t>”</a:t>
            </a:r>
            <a:r>
              <a:rPr sz="3200">
                <a:solidFill>
                  <a:srgbClr val="0468A9"/>
                </a:solidFill>
                <a:latin typeface="Helvetica Neue Light"/>
                <a:ea typeface="Helvetica Neue Light"/>
                <a:cs typeface="Helvetica Neue Light"/>
                <a:sym typeface="Helvetica Neue Light"/>
              </a:rPr>
              <a:t> us on Facebook</a:t>
            </a:r>
            <a:endParaRPr sz="3200">
              <a:solidFill>
                <a:srgbClr val="0468A9"/>
              </a:solidFill>
              <a:latin typeface="Helvetica Neue Light"/>
              <a:ea typeface="Helvetica Neue Light"/>
              <a:cs typeface="Helvetica Neue Light"/>
              <a:sym typeface="Helvetica Neue Light"/>
            </a:endParaRPr>
          </a:p>
          <a:p>
            <a:pPr lvl="0">
              <a:defRPr sz="1800"/>
            </a:pPr>
            <a:r>
              <a:rPr sz="3200">
                <a:solidFill>
                  <a:srgbClr val="0468A9"/>
                </a:solidFill>
                <a:latin typeface="Helvetica Neue Light"/>
                <a:ea typeface="Helvetica Neue Light"/>
                <a:cs typeface="Helvetica Neue Light"/>
                <a:sym typeface="Helvetica Neue Light"/>
              </a:rPr>
              <a:t>Follow us on Twitter</a:t>
            </a:r>
          </a:p>
        </p:txBody>
      </p:sp>
      <p:sp>
        <p:nvSpPr>
          <p:cNvPr id="32" name="Shape 3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34" name="EES_PP_Text.png" descr="EES_PP_Text"/>
          <p:cNvPicPr/>
          <p:nvPr/>
        </p:nvPicPr>
        <p:blipFill>
          <a:blip r:embed="rId2">
            <a:extLst/>
          </a:blip>
          <a:stretch>
            <a:fillRect/>
          </a:stretch>
        </p:blipFill>
        <p:spPr>
          <a:xfrm>
            <a:off x="0" y="0"/>
            <a:ext cx="9145588" cy="6859588"/>
          </a:xfrm>
          <a:prstGeom prst="rect">
            <a:avLst/>
          </a:prstGeom>
          <a:ln w="12700">
            <a:miter lim="400000"/>
          </a:ln>
        </p:spPr>
      </p:pic>
      <p:pic>
        <p:nvPicPr>
          <p:cNvPr id="35" name="EES_PP_TransitionPage.png" descr="EES_PP_TransitionPage"/>
          <p:cNvPicPr/>
          <p:nvPr/>
        </p:nvPicPr>
        <p:blipFill>
          <a:blip r:embed="rId3">
            <a:extLst/>
          </a:blip>
          <a:stretch>
            <a:fillRect/>
          </a:stretch>
        </p:blipFill>
        <p:spPr>
          <a:xfrm>
            <a:off x="0" y="0"/>
            <a:ext cx="9145588" cy="6858000"/>
          </a:xfrm>
          <a:prstGeom prst="rect">
            <a:avLst/>
          </a:prstGeom>
          <a:ln w="12700">
            <a:miter lim="400000"/>
          </a:ln>
        </p:spPr>
      </p:pic>
      <p:pic>
        <p:nvPicPr>
          <p:cNvPr id="36" name="EES_ed_WebIcon_hires.jpg" descr="EES_ed_WebIcon_hires.jpg"/>
          <p:cNvPicPr/>
          <p:nvPr/>
        </p:nvPicPr>
        <p:blipFill>
          <a:blip r:embed="rId4">
            <a:extLst/>
          </a:blip>
          <a:stretch>
            <a:fillRect/>
          </a:stretch>
        </p:blipFill>
        <p:spPr>
          <a:xfrm>
            <a:off x="0" y="1319212"/>
            <a:ext cx="4570413" cy="4416426"/>
          </a:xfrm>
          <a:prstGeom prst="rect">
            <a:avLst/>
          </a:prstGeom>
          <a:ln w="12700">
            <a:miter lim="400000"/>
          </a:ln>
        </p:spPr>
      </p:pic>
      <p:sp>
        <p:nvSpPr>
          <p:cNvPr id="37" name="Shape 37"/>
          <p:cNvSpPr/>
          <p:nvPr/>
        </p:nvSpPr>
        <p:spPr>
          <a:xfrm>
            <a:off x="4572000" y="3748087"/>
            <a:ext cx="4267200" cy="1996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1800"/>
              </a:spcBef>
              <a:defRPr sz="1800"/>
            </a:pPr>
            <a:br/>
            <a:br/>
            <a:br/>
            <a:br/>
            <a:r>
              <a:rPr>
                <a:solidFill>
                  <a:srgbClr val="FF8000"/>
                </a:solidFill>
                <a:latin typeface="65 Helvetica Medium"/>
                <a:ea typeface="65 Helvetica Medium"/>
                <a:cs typeface="65 Helvetica Medium"/>
                <a:sym typeface="65 Helvetica Medium"/>
              </a:rPr>
              <a:t>P</a:t>
            </a:r>
            <a:r>
              <a:rPr>
                <a:solidFill>
                  <a:srgbClr val="666666"/>
                </a:solidFill>
                <a:latin typeface="65 Helvetica Medium"/>
                <a:ea typeface="65 Helvetica Medium"/>
                <a:cs typeface="65 Helvetica Medium"/>
                <a:sym typeface="65 Helvetica Medium"/>
              </a:rPr>
              <a:t>  703.837.0223  </a:t>
            </a:r>
            <a:r>
              <a:rPr>
                <a:solidFill>
                  <a:srgbClr val="FF8000"/>
                </a:solidFill>
                <a:latin typeface="65 Helvetica Medium"/>
                <a:ea typeface="65 Helvetica Medium"/>
                <a:cs typeface="65 Helvetica Medium"/>
                <a:sym typeface="65 Helvetica Medium"/>
              </a:rPr>
              <a:t>F</a:t>
            </a:r>
            <a:r>
              <a:rPr>
                <a:solidFill>
                  <a:srgbClr val="666666"/>
                </a:solidFill>
                <a:latin typeface="65 Helvetica Medium"/>
                <a:ea typeface="65 Helvetica Medium"/>
                <a:cs typeface="65 Helvetica Medium"/>
                <a:sym typeface="65 Helvetica Medium"/>
              </a:rPr>
              <a:t> 703.837.0223</a:t>
            </a:r>
            <a:br>
              <a:rPr>
                <a:solidFill>
                  <a:srgbClr val="666666"/>
                </a:solidFill>
                <a:latin typeface="65 Helvetica Medium"/>
                <a:ea typeface="65 Helvetica Medium"/>
                <a:cs typeface="65 Helvetica Medium"/>
                <a:sym typeface="65 Helvetica Medium"/>
              </a:rPr>
            </a:br>
            <a:r>
              <a:rPr>
                <a:solidFill>
                  <a:srgbClr val="0080FF"/>
                </a:solidFill>
                <a:latin typeface="65 Helvetica Medium"/>
                <a:ea typeface="65 Helvetica Medium"/>
                <a:cs typeface="65 Helvetica Medium"/>
                <a:sym typeface="65 Helvetica Medium"/>
              </a:rPr>
              <a:t>E</a:t>
            </a:r>
            <a:r>
              <a:rPr>
                <a:solidFill>
                  <a:srgbClr val="666666"/>
                </a:solidFill>
                <a:latin typeface="65 Helvetica Medium"/>
                <a:ea typeface="65 Helvetica Medium"/>
                <a:cs typeface="65 Helvetica Medium"/>
                <a:sym typeface="65 Helvetica Medium"/>
              </a:rPr>
              <a:t>  info@edwardsedservices.com</a:t>
            </a:r>
            <a:br>
              <a:rPr>
                <a:solidFill>
                  <a:srgbClr val="666666"/>
                </a:solidFill>
                <a:latin typeface="65 Helvetica Medium"/>
                <a:ea typeface="65 Helvetica Medium"/>
                <a:cs typeface="65 Helvetica Medium"/>
                <a:sym typeface="65 Helvetica Medium"/>
              </a:rPr>
            </a:br>
            <a:r>
              <a:rPr>
                <a:solidFill>
                  <a:srgbClr val="FF8000"/>
                </a:solidFill>
                <a:latin typeface="65 Helvetica Medium"/>
                <a:ea typeface="65 Helvetica Medium"/>
                <a:cs typeface="65 Helvetica Medium"/>
                <a:sym typeface="65 Helvetica Medium"/>
              </a:rPr>
              <a:t>W</a:t>
            </a:r>
            <a:r>
              <a:rPr>
                <a:solidFill>
                  <a:srgbClr val="666666"/>
                </a:solidFill>
                <a:latin typeface="65 Helvetica Medium"/>
                <a:ea typeface="65 Helvetica Medium"/>
                <a:cs typeface="65 Helvetica Medium"/>
                <a:sym typeface="65 Helvetica Medium"/>
              </a:rPr>
              <a:t> edwards</a:t>
            </a:r>
            <a:r>
              <a:rPr>
                <a:solidFill>
                  <a:srgbClr val="0080FF"/>
                </a:solidFill>
                <a:latin typeface="65 Helvetica Medium"/>
                <a:ea typeface="65 Helvetica Medium"/>
                <a:cs typeface="65 Helvetica Medium"/>
                <a:sym typeface="65 Helvetica Medium"/>
              </a:rPr>
              <a:t>ed</a:t>
            </a:r>
            <a:r>
              <a:rPr>
                <a:solidFill>
                  <a:srgbClr val="666666"/>
                </a:solidFill>
                <a:latin typeface="65 Helvetica Medium"/>
                <a:ea typeface="65 Helvetica Medium"/>
                <a:cs typeface="65 Helvetica Medium"/>
                <a:sym typeface="65 Helvetica Medium"/>
              </a:rPr>
              <a:t>services.com</a:t>
            </a:r>
          </a:p>
        </p:txBody>
      </p:sp>
      <p:sp>
        <p:nvSpPr>
          <p:cNvPr id="38" name="Shape 38"/>
          <p:cNvSpPr/>
          <p:nvPr>
            <p:ph type="title"/>
          </p:nvPr>
        </p:nvSpPr>
        <p:spPr>
          <a:prstGeom prst="rect">
            <a:avLst/>
          </a:prstGeom>
        </p:spPr>
        <p:txBody>
          <a:bodyPr/>
          <a:lstStyle/>
          <a:p>
            <a:pPr lvl="0">
              <a:defRPr sz="1800">
                <a:solidFill>
                  <a:srgbClr val="000000"/>
                </a:solidFill>
              </a:defRPr>
            </a:pPr>
            <a:r>
              <a:rPr sz="3200">
                <a:solidFill>
                  <a:srgbClr val="7F7F7F"/>
                </a:solidFill>
              </a:rPr>
              <a:t>Title Text</a:t>
            </a:r>
          </a:p>
        </p:txBody>
      </p:sp>
      <p:sp>
        <p:nvSpPr>
          <p:cNvPr id="39" name="Shape 39"/>
          <p:cNvSpPr/>
          <p:nvPr>
            <p:ph type="body" idx="1"/>
          </p:nvPr>
        </p:nvSpPr>
        <p:spPr>
          <a:xfrm>
            <a:off x="457200" y="1600200"/>
            <a:ext cx="8229600" cy="5257800"/>
          </a:xfrm>
          <a:prstGeom prst="rect">
            <a:avLst/>
          </a:prstGeom>
        </p:spPr>
        <p:txBody>
          <a:bodyPr/>
          <a:lstStyle/>
          <a:p>
            <a:pPr lvl="0">
              <a:defRPr sz="1800">
                <a:solidFill>
                  <a:srgbClr val="000000"/>
                </a:solidFill>
              </a:defRPr>
            </a:pPr>
            <a:r>
              <a:rPr sz="4800">
                <a:solidFill>
                  <a:srgbClr val="E85C1D"/>
                </a:solidFill>
              </a:rPr>
              <a:t>Body Level One</a:t>
            </a:r>
            <a:endParaRPr sz="4800">
              <a:solidFill>
                <a:srgbClr val="E85C1D"/>
              </a:solidFill>
            </a:endParaRPr>
          </a:p>
          <a:p>
            <a:pPr lvl="1">
              <a:defRPr sz="1800">
                <a:solidFill>
                  <a:srgbClr val="000000"/>
                </a:solidFill>
              </a:defRPr>
            </a:pPr>
            <a:r>
              <a:rPr sz="4800">
                <a:solidFill>
                  <a:srgbClr val="E85C1D"/>
                </a:solidFill>
              </a:rPr>
              <a:t>Body Level Two</a:t>
            </a:r>
            <a:endParaRPr sz="4800">
              <a:solidFill>
                <a:srgbClr val="E85C1D"/>
              </a:solidFill>
            </a:endParaRPr>
          </a:p>
          <a:p>
            <a:pPr lvl="2">
              <a:defRPr sz="1800">
                <a:solidFill>
                  <a:srgbClr val="000000"/>
                </a:solidFill>
              </a:defRPr>
            </a:pPr>
            <a:r>
              <a:rPr sz="4800">
                <a:solidFill>
                  <a:srgbClr val="E85C1D"/>
                </a:solidFill>
              </a:rPr>
              <a:t>Body Level Three</a:t>
            </a:r>
            <a:endParaRPr sz="4800">
              <a:solidFill>
                <a:srgbClr val="E85C1D"/>
              </a:solidFill>
            </a:endParaRPr>
          </a:p>
          <a:p>
            <a:pPr lvl="3">
              <a:defRPr sz="1800">
                <a:solidFill>
                  <a:srgbClr val="000000"/>
                </a:solidFill>
              </a:defRPr>
            </a:pPr>
            <a:r>
              <a:rPr sz="4800">
                <a:solidFill>
                  <a:srgbClr val="E85C1D"/>
                </a:solidFill>
              </a:rPr>
              <a:t>Body Level Four</a:t>
            </a:r>
            <a:endParaRPr sz="4800">
              <a:solidFill>
                <a:srgbClr val="E85C1D"/>
              </a:solidFill>
            </a:endParaRPr>
          </a:p>
          <a:p>
            <a:pPr lvl="4">
              <a:defRPr sz="1800">
                <a:solidFill>
                  <a:srgbClr val="000000"/>
                </a:solidFill>
              </a:defRPr>
            </a:pPr>
            <a:r>
              <a:rPr sz="4800">
                <a:solidFill>
                  <a:srgbClr val="E85C1D"/>
                </a:solidFill>
              </a:rPr>
              <a:t>Body Level Five</a:t>
            </a:r>
          </a:p>
        </p:txBody>
      </p:sp>
      <p:sp>
        <p:nvSpPr>
          <p:cNvPr id="40" name="Shape 4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pic>
        <p:nvPicPr>
          <p:cNvPr id="42" name="EES_PP_Text.png" descr="EES_PP_Text"/>
          <p:cNvPicPr/>
          <p:nvPr/>
        </p:nvPicPr>
        <p:blipFill>
          <a:blip r:embed="rId2">
            <a:extLst/>
          </a:blip>
          <a:stretch>
            <a:fillRect/>
          </a:stretch>
        </p:blipFill>
        <p:spPr>
          <a:xfrm>
            <a:off x="0" y="0"/>
            <a:ext cx="9145588" cy="6859588"/>
          </a:xfrm>
          <a:prstGeom prst="rect">
            <a:avLst/>
          </a:prstGeom>
          <a:ln w="12700">
            <a:miter lim="400000"/>
          </a:ln>
        </p:spPr>
      </p:pic>
      <p:sp>
        <p:nvSpPr>
          <p:cNvPr id="43" name="Shape 43"/>
          <p:cNvSpPr/>
          <p:nvPr>
            <p:ph type="sldNum" sz="quarter" idx="2"/>
          </p:nvPr>
        </p:nvSpPr>
        <p:spPr>
          <a:xfrm>
            <a:off x="8348662" y="6111875"/>
            <a:ext cx="457201" cy="358140"/>
          </a:xfrm>
          <a:prstGeom prst="rect">
            <a:avLst/>
          </a:prstGeom>
        </p:spPr>
        <p:txBody>
          <a:bodyPr anchor="t"/>
          <a:lstStyle>
            <a:lvl1pPr algn="l">
              <a:defRPr sz="1800">
                <a:latin typeface="Calibri"/>
                <a:ea typeface="Calibri"/>
                <a:cs typeface="Calibri"/>
                <a:sym typeface="Calibri"/>
              </a:defRPr>
            </a:lvl1p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EES_PP_Text.png" descr="EES_PP_Text"/>
          <p:cNvPicPr/>
          <p:nvPr/>
        </p:nvPicPr>
        <p:blipFill>
          <a:blip r:embed="rId2">
            <a:extLst/>
          </a:blip>
          <a:stretch>
            <a:fillRect/>
          </a:stretch>
        </p:blipFill>
        <p:spPr>
          <a:xfrm>
            <a:off x="0" y="0"/>
            <a:ext cx="9145588" cy="6859588"/>
          </a:xfrm>
          <a:prstGeom prst="rect">
            <a:avLst/>
          </a:prstGeom>
          <a:ln w="12700">
            <a:miter lim="400000"/>
          </a:ln>
        </p:spPr>
      </p:pic>
      <p:pic>
        <p:nvPicPr>
          <p:cNvPr id="3" name="EES_PP_MasterPage.png" descr="EES_PP_MasterPage"/>
          <p:cNvPicPr/>
          <p:nvPr/>
        </p:nvPicPr>
        <p:blipFill>
          <a:blip r:embed="rId3">
            <a:extLst/>
          </a:blip>
          <a:stretch>
            <a:fillRect/>
          </a:stretch>
        </p:blipFill>
        <p:spPr>
          <a:xfrm>
            <a:off x="0" y="0"/>
            <a:ext cx="9145588" cy="6859588"/>
          </a:xfrm>
          <a:prstGeom prst="rect">
            <a:avLst/>
          </a:prstGeom>
          <a:ln w="12700">
            <a:miter lim="400000"/>
          </a:ln>
        </p:spPr>
      </p:pic>
      <p:sp>
        <p:nvSpPr>
          <p:cNvPr id="4" name="Shape 4"/>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solidFill>
                  <a:srgbClr val="000000"/>
                </a:solidFill>
              </a:defRPr>
            </a:pPr>
            <a:r>
              <a:rPr sz="3200">
                <a:solidFill>
                  <a:srgbClr val="7F7F7F"/>
                </a:solidFill>
              </a:rPr>
              <a:t>Title Text</a:t>
            </a:r>
          </a:p>
        </p:txBody>
      </p:sp>
      <p:sp>
        <p:nvSpPr>
          <p:cNvPr id="5" name="Shape 5"/>
          <p:cNvSpPr/>
          <p:nvPr>
            <p:ph type="body" idx="1"/>
          </p:nvPr>
        </p:nvSpPr>
        <p:spPr>
          <a:xfrm>
            <a:off x="457200" y="15748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solidFill>
                  <a:srgbClr val="000000"/>
                </a:solidFill>
              </a:defRPr>
            </a:pPr>
            <a:r>
              <a:rPr sz="4800">
                <a:solidFill>
                  <a:srgbClr val="E85C1D"/>
                </a:solidFill>
              </a:rPr>
              <a:t>Body Level One</a:t>
            </a:r>
            <a:endParaRPr sz="4800">
              <a:solidFill>
                <a:srgbClr val="E85C1D"/>
              </a:solidFill>
            </a:endParaRPr>
          </a:p>
          <a:p>
            <a:pPr lvl="1">
              <a:defRPr sz="1800">
                <a:solidFill>
                  <a:srgbClr val="000000"/>
                </a:solidFill>
              </a:defRPr>
            </a:pPr>
            <a:r>
              <a:rPr sz="4800">
                <a:solidFill>
                  <a:srgbClr val="E85C1D"/>
                </a:solidFill>
              </a:rPr>
              <a:t>Body Level Two</a:t>
            </a:r>
            <a:endParaRPr sz="4800">
              <a:solidFill>
                <a:srgbClr val="E85C1D"/>
              </a:solidFill>
            </a:endParaRPr>
          </a:p>
          <a:p>
            <a:pPr lvl="2">
              <a:defRPr sz="1800">
                <a:solidFill>
                  <a:srgbClr val="000000"/>
                </a:solidFill>
              </a:defRPr>
            </a:pPr>
            <a:r>
              <a:rPr sz="4800">
                <a:solidFill>
                  <a:srgbClr val="E85C1D"/>
                </a:solidFill>
              </a:rPr>
              <a:t>Body Level Three</a:t>
            </a:r>
            <a:endParaRPr sz="4800">
              <a:solidFill>
                <a:srgbClr val="E85C1D"/>
              </a:solidFill>
            </a:endParaRPr>
          </a:p>
          <a:p>
            <a:pPr lvl="3">
              <a:defRPr sz="1800">
                <a:solidFill>
                  <a:srgbClr val="000000"/>
                </a:solidFill>
              </a:defRPr>
            </a:pPr>
            <a:r>
              <a:rPr sz="4800">
                <a:solidFill>
                  <a:srgbClr val="E85C1D"/>
                </a:solidFill>
              </a:rPr>
              <a:t>Body Level Four</a:t>
            </a:r>
            <a:endParaRPr sz="4800">
              <a:solidFill>
                <a:srgbClr val="E85C1D"/>
              </a:solidFill>
            </a:endParaRPr>
          </a:p>
          <a:p>
            <a:pPr lvl="4">
              <a:defRPr sz="1800">
                <a:solidFill>
                  <a:srgbClr val="000000"/>
                </a:solidFill>
              </a:defRPr>
            </a:pPr>
            <a:r>
              <a:rPr sz="4800">
                <a:solidFill>
                  <a:srgbClr val="E85C1D"/>
                </a:solidFill>
              </a:rPr>
              <a:t>Body Level Five</a:t>
            </a:r>
          </a:p>
        </p:txBody>
      </p:sp>
      <p:sp>
        <p:nvSpPr>
          <p:cNvPr id="6" name="Shape 6"/>
          <p:cNvSpPr/>
          <p:nvPr>
            <p:ph type="sldNum" sz="quarter" idx="2"/>
          </p:nvPr>
        </p:nvSpPr>
        <p:spPr>
          <a:xfrm>
            <a:off x="6553200" y="6172200"/>
            <a:ext cx="2133600" cy="368301"/>
          </a:xfrm>
          <a:prstGeom prst="rect">
            <a:avLst/>
          </a:prstGeom>
          <a:ln w="12700">
            <a:miter lim="400000"/>
          </a:ln>
        </p:spPr>
        <p:txBody>
          <a:bodyPr lIns="45719" rIns="45719" anchor="ctr">
            <a:spAutoFit/>
          </a:bodyPr>
          <a:lstStyle>
            <a:lvl1pPr algn="r">
              <a:defRPr sz="1200">
                <a:latin typeface="Arial"/>
                <a:ea typeface="Arial"/>
                <a:cs typeface="Arial"/>
                <a:sym typeface="Aria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ransition spd="med" advClick="1"/>
  <p:txStyles>
    <p:titleStyle>
      <a:lvl1pPr algn="r" defTabSz="457200">
        <a:defRPr sz="3200">
          <a:solidFill>
            <a:srgbClr val="7F7F7F"/>
          </a:solidFill>
          <a:latin typeface="+mn-lt"/>
          <a:ea typeface="+mn-ea"/>
          <a:cs typeface="+mn-cs"/>
          <a:sym typeface="Helvetica Neue"/>
        </a:defRPr>
      </a:lvl1pPr>
      <a:lvl2pPr algn="r" defTabSz="457200">
        <a:defRPr sz="3200">
          <a:solidFill>
            <a:srgbClr val="7F7F7F"/>
          </a:solidFill>
          <a:latin typeface="+mn-lt"/>
          <a:ea typeface="+mn-ea"/>
          <a:cs typeface="+mn-cs"/>
          <a:sym typeface="Helvetica Neue"/>
        </a:defRPr>
      </a:lvl2pPr>
      <a:lvl3pPr algn="r" defTabSz="457200">
        <a:defRPr sz="3200">
          <a:solidFill>
            <a:srgbClr val="7F7F7F"/>
          </a:solidFill>
          <a:latin typeface="+mn-lt"/>
          <a:ea typeface="+mn-ea"/>
          <a:cs typeface="+mn-cs"/>
          <a:sym typeface="Helvetica Neue"/>
        </a:defRPr>
      </a:lvl3pPr>
      <a:lvl4pPr algn="r" defTabSz="457200">
        <a:defRPr sz="3200">
          <a:solidFill>
            <a:srgbClr val="7F7F7F"/>
          </a:solidFill>
          <a:latin typeface="+mn-lt"/>
          <a:ea typeface="+mn-ea"/>
          <a:cs typeface="+mn-cs"/>
          <a:sym typeface="Helvetica Neue"/>
        </a:defRPr>
      </a:lvl4pPr>
      <a:lvl5pPr algn="r" defTabSz="457200">
        <a:defRPr sz="3200">
          <a:solidFill>
            <a:srgbClr val="7F7F7F"/>
          </a:solidFill>
          <a:latin typeface="+mn-lt"/>
          <a:ea typeface="+mn-ea"/>
          <a:cs typeface="+mn-cs"/>
          <a:sym typeface="Helvetica Neue"/>
        </a:defRPr>
      </a:lvl5pPr>
      <a:lvl6pPr indent="457200" algn="r" defTabSz="457200">
        <a:defRPr sz="3200">
          <a:solidFill>
            <a:srgbClr val="7F7F7F"/>
          </a:solidFill>
          <a:latin typeface="+mn-lt"/>
          <a:ea typeface="+mn-ea"/>
          <a:cs typeface="+mn-cs"/>
          <a:sym typeface="Helvetica Neue"/>
        </a:defRPr>
      </a:lvl6pPr>
      <a:lvl7pPr indent="914400" algn="r" defTabSz="457200">
        <a:defRPr sz="3200">
          <a:solidFill>
            <a:srgbClr val="7F7F7F"/>
          </a:solidFill>
          <a:latin typeface="+mn-lt"/>
          <a:ea typeface="+mn-ea"/>
          <a:cs typeface="+mn-cs"/>
          <a:sym typeface="Helvetica Neue"/>
        </a:defRPr>
      </a:lvl7pPr>
      <a:lvl8pPr indent="1371600" algn="r" defTabSz="457200">
        <a:defRPr sz="3200">
          <a:solidFill>
            <a:srgbClr val="7F7F7F"/>
          </a:solidFill>
          <a:latin typeface="+mn-lt"/>
          <a:ea typeface="+mn-ea"/>
          <a:cs typeface="+mn-cs"/>
          <a:sym typeface="Helvetica Neue"/>
        </a:defRPr>
      </a:lvl8pPr>
      <a:lvl9pPr indent="1828800" algn="r" defTabSz="457200">
        <a:defRPr sz="3200">
          <a:solidFill>
            <a:srgbClr val="7F7F7F"/>
          </a:solidFill>
          <a:latin typeface="+mn-lt"/>
          <a:ea typeface="+mn-ea"/>
          <a:cs typeface="+mn-cs"/>
          <a:sym typeface="Helvetica Neue"/>
        </a:defRPr>
      </a:lvl9pPr>
    </p:titleStyle>
    <p:bodyStyle>
      <a:lvl1pPr marL="342900" indent="-342900" algn="ctr" defTabSz="457200">
        <a:spcBef>
          <a:spcPts val="1100"/>
        </a:spcBef>
        <a:defRPr sz="4800">
          <a:solidFill>
            <a:srgbClr val="E85C1D"/>
          </a:solidFill>
          <a:latin typeface="Helvetica Neue Light"/>
          <a:ea typeface="Helvetica Neue Light"/>
          <a:cs typeface="Helvetica Neue Light"/>
          <a:sym typeface="Helvetica Neue Light"/>
        </a:defRPr>
      </a:lvl1pPr>
      <a:lvl2pPr marL="947057" indent="-489857"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2pPr>
      <a:lvl3pPr marL="1371600" indent="-4572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3pPr>
      <a:lvl4pPr marL="1920239" indent="-548639"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4pPr>
      <a:lvl5pPr marL="2438400" indent="-6096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5pPr>
      <a:lvl6pPr marL="2895600" indent="-6096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6pPr>
      <a:lvl7pPr marL="3352800" indent="-6096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7pPr>
      <a:lvl8pPr marL="3810000" indent="-6096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8pPr>
      <a:lvl9pPr marL="4267200" indent="-609600" algn="ctr" defTabSz="457200">
        <a:spcBef>
          <a:spcPts val="1100"/>
        </a:spcBef>
        <a:buSzPct val="100000"/>
        <a:buChar char="•"/>
        <a:defRPr sz="4800">
          <a:solidFill>
            <a:srgbClr val="E85C1D"/>
          </a:solidFill>
          <a:latin typeface="Helvetica Neue Light"/>
          <a:ea typeface="Helvetica Neue Light"/>
          <a:cs typeface="Helvetica Neue Light"/>
          <a:sym typeface="Helvetica Neue Light"/>
        </a:defRPr>
      </a:lvl9pPr>
    </p:bodyStyle>
    <p:otherStyle>
      <a:lvl1pPr algn="r" defTabSz="457200">
        <a:defRPr sz="1200">
          <a:solidFill>
            <a:schemeClr val="tx1"/>
          </a:solidFill>
          <a:latin typeface="+mn-lt"/>
          <a:ea typeface="+mn-ea"/>
          <a:cs typeface="+mn-cs"/>
          <a:sym typeface="Arial"/>
        </a:defRPr>
      </a:lvl1pPr>
      <a:lvl2pPr indent="457200" algn="r" defTabSz="457200">
        <a:defRPr sz="1200">
          <a:solidFill>
            <a:schemeClr val="tx1"/>
          </a:solidFill>
          <a:latin typeface="+mn-lt"/>
          <a:ea typeface="+mn-ea"/>
          <a:cs typeface="+mn-cs"/>
          <a:sym typeface="Arial"/>
        </a:defRPr>
      </a:lvl2pPr>
      <a:lvl3pPr indent="914400" algn="r" defTabSz="457200">
        <a:defRPr sz="1200">
          <a:solidFill>
            <a:schemeClr val="tx1"/>
          </a:solidFill>
          <a:latin typeface="+mn-lt"/>
          <a:ea typeface="+mn-ea"/>
          <a:cs typeface="+mn-cs"/>
          <a:sym typeface="Arial"/>
        </a:defRPr>
      </a:lvl3pPr>
      <a:lvl4pPr indent="1371600" algn="r" defTabSz="457200">
        <a:defRPr sz="1200">
          <a:solidFill>
            <a:schemeClr val="tx1"/>
          </a:solidFill>
          <a:latin typeface="+mn-lt"/>
          <a:ea typeface="+mn-ea"/>
          <a:cs typeface="+mn-cs"/>
          <a:sym typeface="Arial"/>
        </a:defRPr>
      </a:lvl4pPr>
      <a:lvl5pPr indent="1828800" algn="r" defTabSz="457200">
        <a:defRPr sz="1200">
          <a:solidFill>
            <a:schemeClr val="tx1"/>
          </a:solidFill>
          <a:latin typeface="+mn-lt"/>
          <a:ea typeface="+mn-ea"/>
          <a:cs typeface="+mn-cs"/>
          <a:sym typeface="Arial"/>
        </a:defRPr>
      </a:lvl5pPr>
      <a:lvl6pPr algn="r" defTabSz="457200">
        <a:defRPr sz="1200">
          <a:solidFill>
            <a:schemeClr val="tx1"/>
          </a:solidFill>
          <a:latin typeface="+mn-lt"/>
          <a:ea typeface="+mn-ea"/>
          <a:cs typeface="+mn-cs"/>
          <a:sym typeface="Arial"/>
        </a:defRPr>
      </a:lvl6pPr>
      <a:lvl7pPr algn="r" defTabSz="457200">
        <a:defRPr sz="1200">
          <a:solidFill>
            <a:schemeClr val="tx1"/>
          </a:solidFill>
          <a:latin typeface="+mn-lt"/>
          <a:ea typeface="+mn-ea"/>
          <a:cs typeface="+mn-cs"/>
          <a:sym typeface="Arial"/>
        </a:defRPr>
      </a:lvl7pPr>
      <a:lvl8pPr algn="r" defTabSz="457200">
        <a:defRPr sz="1200">
          <a:solidFill>
            <a:schemeClr val="tx1"/>
          </a:solidFill>
          <a:latin typeface="+mn-lt"/>
          <a:ea typeface="+mn-ea"/>
          <a:cs typeface="+mn-cs"/>
          <a:sym typeface="Arial"/>
        </a:defRPr>
      </a:lvl8pPr>
      <a:lvl9pPr algn="r" defTabSz="457200">
        <a:defRPr sz="12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gadoe.georgiastandards.org/mathframework.aspx?PageReq=MathStretch#video16" TargetMode="Externa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nancy@edwardsedservices.com" TargetMode="Externa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s://vimeo.com/89014990" TargetMode="Externa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on.fb.me/160fwvl" TargetMode="Externa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youtu.be/l-gQLqv9f4o"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idx="4294967295"/>
          </p:nvPr>
        </p:nvSpPr>
        <p:spPr>
          <a:xfrm>
            <a:off x="685800" y="5008562"/>
            <a:ext cx="5357813" cy="866776"/>
          </a:xfrm>
          <a:prstGeom prst="rect">
            <a:avLst/>
          </a:prstGeom>
        </p:spPr>
        <p:txBody>
          <a:bodyPr lIns="0" tIns="0" rIns="0" bIns="0">
            <a:normAutofit fontScale="100000" lnSpcReduction="0"/>
          </a:bodyPr>
          <a:lstStyle>
            <a:lvl1pPr algn="l">
              <a:defRPr sz="2900">
                <a:solidFill>
                  <a:srgbClr val="595959"/>
                </a:solidFill>
              </a:defRPr>
            </a:lvl1pPr>
          </a:lstStyle>
          <a:p>
            <a:pPr lvl="0">
              <a:defRPr sz="1800">
                <a:solidFill>
                  <a:srgbClr val="000000"/>
                </a:solidFill>
              </a:defRPr>
            </a:pPr>
            <a:r>
              <a:rPr sz="2900">
                <a:solidFill>
                  <a:srgbClr val="595959"/>
                </a:solidFill>
              </a:rPr>
              <a:t>Academic Walkthroughs</a:t>
            </a:r>
          </a:p>
        </p:txBody>
      </p:sp>
      <p:sp>
        <p:nvSpPr>
          <p:cNvPr id="57" name="Shape 57"/>
          <p:cNvSpPr/>
          <p:nvPr>
            <p:ph type="body" idx="4294967295"/>
          </p:nvPr>
        </p:nvSpPr>
        <p:spPr>
          <a:xfrm>
            <a:off x="685800" y="5875337"/>
            <a:ext cx="5357813" cy="661988"/>
          </a:xfrm>
          <a:prstGeom prst="rect">
            <a:avLst/>
          </a:prstGeom>
        </p:spPr>
        <p:txBody>
          <a:bodyPr lIns="0" tIns="0" rIns="0" bIns="0">
            <a:normAutofit fontScale="100000" lnSpcReduction="0"/>
          </a:bodyPr>
          <a:lstStyle>
            <a:lvl1pPr marL="0" indent="0">
              <a:spcBef>
                <a:spcPts val="400"/>
              </a:spcBef>
              <a:defRPr sz="1900">
                <a:solidFill>
                  <a:srgbClr val="595959"/>
                </a:solidFill>
              </a:defRPr>
            </a:lvl1pPr>
          </a:lstStyle>
          <a:p>
            <a:pPr lvl="0">
              <a:defRPr sz="1800">
                <a:solidFill>
                  <a:srgbClr val="000000"/>
                </a:solidFill>
              </a:defRPr>
            </a:pPr>
            <a:r>
              <a:rPr sz="1900">
                <a:solidFill>
                  <a:srgbClr val="595959"/>
                </a:solidFill>
              </a:rPr>
              <a:t>Session-1: Instructional Leadership</a:t>
            </a:r>
          </a:p>
        </p:txBody>
      </p:sp>
      <p:sp>
        <p:nvSpPr>
          <p:cNvPr id="58" name="Shape 58"/>
          <p:cNvSpPr/>
          <p:nvPr/>
        </p:nvSpPr>
        <p:spPr>
          <a:xfrm>
            <a:off x="5849937" y="5008562"/>
            <a:ext cx="3294063" cy="90505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600"/>
              </a:spcBef>
              <a:defRPr sz="1800"/>
            </a:pPr>
            <a:r>
              <a:rPr sz="2500">
                <a:solidFill>
                  <a:srgbClr val="7F7F7F"/>
                </a:solidFill>
                <a:latin typeface="Helvetica Neue Light"/>
                <a:ea typeface="Helvetica Neue Light"/>
                <a:cs typeface="Helvetica Neue Light"/>
                <a:sym typeface="Helvetica Neue Light"/>
              </a:rPr>
              <a:t>	Beckley, WV</a:t>
            </a:r>
            <a:endParaRPr sz="2500">
              <a:solidFill>
                <a:srgbClr val="7F7F7F"/>
              </a:solidFill>
              <a:latin typeface="Helvetica Neue Light"/>
              <a:ea typeface="Helvetica Neue Light"/>
              <a:cs typeface="Helvetica Neue Light"/>
              <a:sym typeface="Helvetica Neue Light"/>
            </a:endParaRPr>
          </a:p>
          <a:p>
            <a:pPr lvl="0">
              <a:spcBef>
                <a:spcPts val="500"/>
              </a:spcBef>
              <a:defRPr sz="1800"/>
            </a:pPr>
            <a:r>
              <a:rPr sz="2400">
                <a:solidFill>
                  <a:srgbClr val="7F7F7F"/>
                </a:solidFill>
                <a:latin typeface="Helvetica Neue Light"/>
                <a:ea typeface="Helvetica Neue Light"/>
                <a:cs typeface="Helvetica Neue Light"/>
                <a:sym typeface="Helvetica Neue Light"/>
              </a:rPr>
              <a:t>	May 4, 2015</a:t>
            </a:r>
          </a:p>
        </p:txBody>
      </p:sp>
      <p:sp>
        <p:nvSpPr>
          <p:cNvPr id="59" name="Shape 5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ph type="title" idx="4294967295"/>
          </p:nvPr>
        </p:nvSpPr>
        <p:spPr>
          <a:xfrm>
            <a:off x="457200" y="274637"/>
            <a:ext cx="8105775" cy="974726"/>
          </a:xfrm>
          <a:prstGeom prst="rect">
            <a:avLst/>
          </a:prstGeom>
        </p:spPr>
        <p:txBody>
          <a:bodyPr lIns="0" tIns="0" rIns="0" bIns="0">
            <a:normAutofit fontScale="100000" lnSpcReduction="0"/>
          </a:bodyPr>
          <a:lstStyle>
            <a:lvl1pPr>
              <a:defRPr>
                <a:solidFill>
                  <a:srgbClr val="595959"/>
                </a:solidFill>
              </a:defRPr>
            </a:lvl1pPr>
          </a:lstStyle>
          <a:p>
            <a:pPr lvl="0">
              <a:defRPr sz="1800">
                <a:solidFill>
                  <a:srgbClr val="000000"/>
                </a:solidFill>
              </a:defRPr>
            </a:pPr>
            <a:r>
              <a:rPr sz="3200">
                <a:solidFill>
                  <a:srgbClr val="595959"/>
                </a:solidFill>
              </a:rPr>
              <a:t>Your Lists Of Leadership Attributes (March) </a:t>
            </a:r>
          </a:p>
        </p:txBody>
      </p:sp>
      <p:sp>
        <p:nvSpPr>
          <p:cNvPr id="97" name="Shape 97"/>
          <p:cNvSpPr/>
          <p:nvPr>
            <p:ph type="body" idx="4294967295"/>
          </p:nvPr>
        </p:nvSpPr>
        <p:spPr>
          <a:xfrm>
            <a:off x="301426" y="1282651"/>
            <a:ext cx="1616622" cy="450899"/>
          </a:xfrm>
          <a:prstGeom prst="rect">
            <a:avLst/>
          </a:prstGeom>
        </p:spPr>
        <p:txBody>
          <a:bodyPr lIns="0" tIns="0" rIns="0" bIns="0" anchor="b">
            <a:normAutofit fontScale="100000" lnSpcReduction="0"/>
          </a:bodyPr>
          <a:lstStyle>
            <a:lvl1pPr marL="0" indent="0" defTabSz="182880">
              <a:spcBef>
                <a:spcPts val="200"/>
              </a:spcBef>
              <a:defRPr sz="2520">
                <a:solidFill>
                  <a:srgbClr val="256CBD"/>
                </a:solidFill>
              </a:defRPr>
            </a:lvl1pPr>
          </a:lstStyle>
          <a:p>
            <a:pPr lvl="0">
              <a:defRPr sz="1800">
                <a:solidFill>
                  <a:srgbClr val="000000"/>
                </a:solidFill>
              </a:defRPr>
            </a:pPr>
            <a:r>
              <a:rPr sz="2520">
                <a:solidFill>
                  <a:srgbClr val="256CBD"/>
                </a:solidFill>
              </a:rPr>
              <a:t>VISION</a:t>
            </a:r>
            <a:endParaRPr sz="2520">
              <a:solidFill>
                <a:srgbClr val="256CBD"/>
              </a:solidFill>
            </a:endParaRPr>
          </a:p>
        </p:txBody>
      </p:sp>
      <p:sp>
        <p:nvSpPr>
          <p:cNvPr id="98" name="Shape 98"/>
          <p:cNvSpPr/>
          <p:nvPr/>
        </p:nvSpPr>
        <p:spPr>
          <a:xfrm>
            <a:off x="558800" y="1812874"/>
            <a:ext cx="4040188" cy="419729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DATA DRIVEN</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ADAPTIVE/FLEXIBLE</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SHARED REALITY/CHANGE AGENT</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BE PROACTIVE</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CIRCLE OF INFLUENCE</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AWARENESS OF CULTURE</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COMMUNITY OUTREACH</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NETWORKING</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COMMUNICATION</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EMPATHY</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BELIEFS/ATTITUDES</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MODEL BEHAVIOR</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POSITIVE CLIMATE</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SELF-AWARENESS</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OPEN TO CHANGE </a:t>
            </a:r>
          </a:p>
        </p:txBody>
      </p:sp>
      <p:sp>
        <p:nvSpPr>
          <p:cNvPr id="99" name="Shape 99"/>
          <p:cNvSpPr/>
          <p:nvPr/>
        </p:nvSpPr>
        <p:spPr>
          <a:xfrm>
            <a:off x="4645025" y="1282651"/>
            <a:ext cx="4498976" cy="45090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lvl1pPr>
              <a:spcBef>
                <a:spcPts val="500"/>
              </a:spcBef>
              <a:defRPr>
                <a:solidFill>
                  <a:srgbClr val="256CBD"/>
                </a:solidFill>
                <a:latin typeface="Helvetica Neue Light"/>
                <a:ea typeface="Helvetica Neue Light"/>
                <a:cs typeface="Helvetica Neue Light"/>
                <a:sym typeface="Helvetica Neue Light"/>
              </a:defRPr>
            </a:lvl1pPr>
          </a:lstStyle>
          <a:p>
            <a:pPr lvl="0">
              <a:defRPr sz="1800">
                <a:solidFill>
                  <a:srgbClr val="000000"/>
                </a:solidFill>
              </a:defRPr>
            </a:pPr>
            <a:r>
              <a:rPr sz="2400">
                <a:solidFill>
                  <a:srgbClr val="256CBD"/>
                </a:solidFill>
              </a:rPr>
              <a:t>INSTRUCTIONAL LEADERSHIP </a:t>
            </a:r>
          </a:p>
        </p:txBody>
      </p:sp>
      <p:sp>
        <p:nvSpPr>
          <p:cNvPr id="100" name="Shape 100"/>
          <p:cNvSpPr/>
          <p:nvPr/>
        </p:nvSpPr>
        <p:spPr>
          <a:xfrm>
            <a:off x="4645025" y="1766838"/>
            <a:ext cx="4041775" cy="19783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RESULTS DRIVEN</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GUIDE FOR INSTRUCTION</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BEST PRACTICES</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MONITORING/REVISING</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MANAGEMENT SKILLS</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PROFESSIONAL DEVELOPMENT</a:t>
            </a:r>
            <a:endParaRPr sz="16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600">
                <a:solidFill>
                  <a:srgbClr val="595959"/>
                </a:solidFill>
                <a:latin typeface="Helvetica Neue Light"/>
                <a:ea typeface="Helvetica Neue Light"/>
                <a:cs typeface="Helvetica Neue Light"/>
                <a:sym typeface="Helvetica Neue Light"/>
              </a:rPr>
              <a:t>ALLOCATE AND MANAGE RESOURCES </a:t>
            </a:r>
          </a:p>
        </p:txBody>
      </p:sp>
      <p:sp>
        <p:nvSpPr>
          <p:cNvPr id="101" name="Shape 10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title" idx="4294967295"/>
          </p:nvPr>
        </p:nvSpPr>
        <p:spPr>
          <a:xfrm>
            <a:off x="457200" y="274637"/>
            <a:ext cx="8105775" cy="974726"/>
          </a:xfrm>
          <a:prstGeom prst="rect">
            <a:avLst/>
          </a:prstGeom>
        </p:spPr>
        <p:txBody>
          <a:bodyPr lIns="0" tIns="0" rIns="0" bIns="0">
            <a:normAutofit fontScale="100000" lnSpcReduction="0"/>
          </a:bodyPr>
          <a:lstStyle>
            <a:lvl1pPr>
              <a:defRPr>
                <a:solidFill>
                  <a:srgbClr val="595959"/>
                </a:solidFill>
              </a:defRPr>
            </a:lvl1pPr>
          </a:lstStyle>
          <a:p>
            <a:pPr lvl="0">
              <a:defRPr sz="1800">
                <a:solidFill>
                  <a:srgbClr val="000000"/>
                </a:solidFill>
              </a:defRPr>
            </a:pPr>
            <a:r>
              <a:rPr sz="3200">
                <a:solidFill>
                  <a:srgbClr val="595959"/>
                </a:solidFill>
              </a:rPr>
              <a:t>Your  Lists Of Leadership Attributes (March) </a:t>
            </a:r>
          </a:p>
        </p:txBody>
      </p:sp>
      <p:sp>
        <p:nvSpPr>
          <p:cNvPr id="106" name="Shape 106"/>
          <p:cNvSpPr/>
          <p:nvPr>
            <p:ph type="body" idx="4294967295"/>
          </p:nvPr>
        </p:nvSpPr>
        <p:spPr>
          <a:xfrm>
            <a:off x="-317500" y="1307455"/>
            <a:ext cx="4040188" cy="501353"/>
          </a:xfrm>
          <a:prstGeom prst="rect">
            <a:avLst/>
          </a:prstGeom>
        </p:spPr>
        <p:txBody>
          <a:bodyPr lIns="0" tIns="0" rIns="0" bIns="0" anchor="b">
            <a:normAutofit fontScale="100000" lnSpcReduction="0"/>
          </a:bodyPr>
          <a:lstStyle>
            <a:lvl1pPr marL="0" indent="0" defTabSz="182880">
              <a:spcBef>
                <a:spcPts val="200"/>
              </a:spcBef>
              <a:defRPr sz="2600">
                <a:solidFill>
                  <a:srgbClr val="256CBD"/>
                </a:solidFill>
              </a:defRPr>
            </a:lvl1pPr>
          </a:lstStyle>
          <a:p>
            <a:pPr lvl="0">
              <a:defRPr sz="1800">
                <a:solidFill>
                  <a:srgbClr val="000000"/>
                </a:solidFill>
              </a:defRPr>
            </a:pPr>
            <a:r>
              <a:rPr sz="2600">
                <a:solidFill>
                  <a:srgbClr val="256CBD"/>
                </a:solidFill>
              </a:rPr>
              <a:t>FIRE MANAGER</a:t>
            </a:r>
            <a:endParaRPr sz="2600">
              <a:solidFill>
                <a:srgbClr val="256CBD"/>
              </a:solidFill>
            </a:endParaRPr>
          </a:p>
        </p:txBody>
      </p:sp>
      <p:sp>
        <p:nvSpPr>
          <p:cNvPr id="107" name="Shape 107"/>
          <p:cNvSpPr/>
          <p:nvPr/>
        </p:nvSpPr>
        <p:spPr>
          <a:xfrm>
            <a:off x="457200" y="1905000"/>
            <a:ext cx="4040188" cy="346791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MANAGE THE STUFF</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FINANCE</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COUNTY MANDATES</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I NEED…I NEED…I NEED</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PARENTS</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WVEIS</a:t>
            </a:r>
            <a:endParaRPr sz="44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PROGRAMS/PROGRAMS/            PROGRAMS </a:t>
            </a:r>
          </a:p>
        </p:txBody>
      </p:sp>
      <p:sp>
        <p:nvSpPr>
          <p:cNvPr id="108" name="Shape 108"/>
          <p:cNvSpPr/>
          <p:nvPr/>
        </p:nvSpPr>
        <p:spPr>
          <a:xfrm>
            <a:off x="4645025" y="1307455"/>
            <a:ext cx="4041775" cy="1189225"/>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lvl1pPr>
              <a:spcBef>
                <a:spcPts val="500"/>
              </a:spcBef>
              <a:defRPr>
                <a:solidFill>
                  <a:srgbClr val="256CBD"/>
                </a:solidFill>
                <a:latin typeface="Helvetica Neue Light"/>
                <a:ea typeface="Helvetica Neue Light"/>
                <a:cs typeface="Helvetica Neue Light"/>
                <a:sym typeface="Helvetica Neue Light"/>
              </a:defRPr>
            </a:lvl1pPr>
          </a:lstStyle>
          <a:p>
            <a:pPr lvl="0">
              <a:defRPr sz="1800">
                <a:solidFill>
                  <a:srgbClr val="000000"/>
                </a:solidFill>
              </a:defRPr>
            </a:pPr>
            <a:r>
              <a:rPr sz="2400">
                <a:solidFill>
                  <a:srgbClr val="256CBD"/>
                </a:solidFill>
              </a:rPr>
              <a:t>ORGANIZATION</a:t>
            </a:r>
            <a:endParaRPr sz="4000">
              <a:solidFill>
                <a:srgbClr val="256CBD"/>
              </a:solidFill>
            </a:endParaRPr>
          </a:p>
        </p:txBody>
      </p:sp>
      <p:sp>
        <p:nvSpPr>
          <p:cNvPr id="109" name="Shape 109"/>
          <p:cNvSpPr/>
          <p:nvPr/>
        </p:nvSpPr>
        <p:spPr>
          <a:xfrm>
            <a:off x="4645025" y="1866900"/>
            <a:ext cx="4041775" cy="21435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MULT-TASKING</a:t>
            </a:r>
            <a:endParaRPr sz="40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PRIORTIZE</a:t>
            </a:r>
            <a:endParaRPr sz="40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FLEXIBLE</a:t>
            </a:r>
            <a:endParaRPr sz="40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400">
                <a:solidFill>
                  <a:srgbClr val="595959"/>
                </a:solidFill>
                <a:latin typeface="Helvetica Neue Light"/>
                <a:ea typeface="Helvetica Neue Light"/>
                <a:cs typeface="Helvetica Neue Light"/>
                <a:sym typeface="Helvetica Neue Light"/>
              </a:rPr>
              <a:t>PREVENTATIVE PLANNING TIED DIRECTLY TO CLIMATE </a:t>
            </a:r>
          </a:p>
        </p:txBody>
      </p:sp>
      <p:sp>
        <p:nvSpPr>
          <p:cNvPr id="110" name="Shape 11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idx="4294967295"/>
          </p:nvPr>
        </p:nvSpPr>
        <p:spPr>
          <a:xfrm>
            <a:off x="457200" y="274637"/>
            <a:ext cx="8105775" cy="974726"/>
          </a:xfrm>
          <a:prstGeom prst="rect">
            <a:avLst/>
          </a:prstGeom>
        </p:spPr>
        <p:txBody>
          <a:bodyPr lIns="0" tIns="0" rIns="0" bIns="0">
            <a:normAutofit fontScale="100000" lnSpcReduction="0"/>
          </a:bodyPr>
          <a:lstStyle>
            <a:lvl1pPr>
              <a:defRPr>
                <a:solidFill>
                  <a:srgbClr val="595959"/>
                </a:solidFill>
              </a:defRPr>
            </a:lvl1pPr>
          </a:lstStyle>
          <a:p>
            <a:pPr lvl="0">
              <a:defRPr sz="1800">
                <a:solidFill>
                  <a:srgbClr val="000000"/>
                </a:solidFill>
              </a:defRPr>
            </a:pPr>
            <a:r>
              <a:rPr sz="3200">
                <a:solidFill>
                  <a:srgbClr val="595959"/>
                </a:solidFill>
              </a:rPr>
              <a:t>Your  Lists Of Leadership Attributes </a:t>
            </a:r>
          </a:p>
        </p:txBody>
      </p:sp>
      <p:sp>
        <p:nvSpPr>
          <p:cNvPr id="113" name="Shape 113"/>
          <p:cNvSpPr/>
          <p:nvPr>
            <p:ph type="body" idx="4294967295"/>
          </p:nvPr>
        </p:nvSpPr>
        <p:spPr>
          <a:xfrm>
            <a:off x="457200" y="1535112"/>
            <a:ext cx="4040188" cy="639763"/>
          </a:xfrm>
          <a:prstGeom prst="rect">
            <a:avLst/>
          </a:prstGeom>
        </p:spPr>
        <p:txBody>
          <a:bodyPr lIns="0" tIns="0" rIns="0" bIns="0" anchor="b">
            <a:normAutofit fontScale="100000" lnSpcReduction="0"/>
          </a:bodyPr>
          <a:lstStyle>
            <a:lvl1pPr marL="0" indent="0" defTabSz="283463">
              <a:spcBef>
                <a:spcPts val="300"/>
              </a:spcBef>
              <a:defRPr sz="1488">
                <a:solidFill>
                  <a:srgbClr val="256CBD"/>
                </a:solidFill>
              </a:defRPr>
            </a:lvl1pPr>
          </a:lstStyle>
          <a:p>
            <a:pPr lvl="0">
              <a:defRPr sz="1800">
                <a:solidFill>
                  <a:srgbClr val="000000"/>
                </a:solidFill>
              </a:defRPr>
            </a:pPr>
            <a:r>
              <a:rPr sz="1488">
                <a:solidFill>
                  <a:srgbClr val="256CBD"/>
                </a:solidFill>
              </a:rPr>
              <a:t>INSTRUCTIONAL LEADER</a:t>
            </a:r>
            <a:endParaRPr sz="1488">
              <a:solidFill>
                <a:srgbClr val="256CBD"/>
              </a:solidFill>
            </a:endParaRPr>
          </a:p>
        </p:txBody>
      </p:sp>
      <p:sp>
        <p:nvSpPr>
          <p:cNvPr id="114" name="Shape 114"/>
          <p:cNvSpPr/>
          <p:nvPr/>
        </p:nvSpPr>
        <p:spPr>
          <a:xfrm>
            <a:off x="457200" y="1046162"/>
            <a:ext cx="4040188" cy="53248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500"/>
              </a:spcBef>
              <a:defRPr sz="1800"/>
            </a:pPr>
            <a:endParaRPr sz="2100">
              <a:solidFill>
                <a:srgbClr val="0433FF"/>
              </a:solidFill>
              <a:latin typeface="Helvetica Neue Light"/>
              <a:ea typeface="Helvetica Neue Light"/>
              <a:cs typeface="Helvetica Neue Light"/>
              <a:sym typeface="Helvetica Neue Light"/>
            </a:endParaRPr>
          </a:p>
          <a:p>
            <a:pPr lvl="0">
              <a:spcBef>
                <a:spcPts val="500"/>
              </a:spcBef>
              <a:defRPr sz="1800"/>
            </a:pP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SHUFFLE THINGS UP</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ALWAYS STAYS CURRENT</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CHALLENGES TEACHERS TO CHALLENGE STUDENTS</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HOLD PEOPLE ACCOUNTABLE</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BE INFORMATIVE</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CURRICULUM</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SHARED LEADERSHIP </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HIGH EXPECTATION </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COMMUNICATION</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EXPECTATIONS ARE CONSISTENT</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FF9300"/>
                </a:solidFill>
                <a:latin typeface="Helvetica Neue Light"/>
                <a:ea typeface="Helvetica Neue Light"/>
                <a:cs typeface="Helvetica Neue Light"/>
                <a:sym typeface="Helvetica Neue Light"/>
              </a:rPr>
              <a:t>FACILITATOR</a:t>
            </a:r>
            <a:r>
              <a:rPr>
                <a:solidFill>
                  <a:srgbClr val="595959"/>
                </a:solidFill>
                <a:latin typeface="Helvetica Neue Light"/>
                <a:ea typeface="Helvetica Neue Light"/>
                <a:cs typeface="Helvetica Neue Light"/>
                <a:sym typeface="Helvetica Neue Light"/>
              </a:rPr>
              <a:t> </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LIASON BETWEEN SCHOOL, COUNTY, AND STATE </a:t>
            </a:r>
          </a:p>
        </p:txBody>
      </p:sp>
      <p:sp>
        <p:nvSpPr>
          <p:cNvPr id="115" name="Shape 115"/>
          <p:cNvSpPr/>
          <p:nvPr/>
        </p:nvSpPr>
        <p:spPr>
          <a:xfrm>
            <a:off x="4645025" y="1282651"/>
            <a:ext cx="4041775" cy="45090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lvl1pPr>
              <a:spcBef>
                <a:spcPts val="500"/>
              </a:spcBef>
              <a:defRPr>
                <a:solidFill>
                  <a:srgbClr val="256CBD"/>
                </a:solidFill>
                <a:latin typeface="Helvetica Neue Light"/>
                <a:ea typeface="Helvetica Neue Light"/>
                <a:cs typeface="Helvetica Neue Light"/>
                <a:sym typeface="Helvetica Neue Light"/>
              </a:defRPr>
            </a:lvl1pPr>
          </a:lstStyle>
          <a:p>
            <a:pPr lvl="0">
              <a:defRPr sz="1800">
                <a:solidFill>
                  <a:srgbClr val="000000"/>
                </a:solidFill>
              </a:defRPr>
            </a:pPr>
            <a:r>
              <a:rPr sz="2400">
                <a:solidFill>
                  <a:srgbClr val="256CBD"/>
                </a:solidFill>
              </a:rPr>
              <a:t>CLIMATE CONTROL</a:t>
            </a:r>
          </a:p>
        </p:txBody>
      </p:sp>
      <p:sp>
        <p:nvSpPr>
          <p:cNvPr id="116" name="Shape 116"/>
          <p:cNvSpPr/>
          <p:nvPr/>
        </p:nvSpPr>
        <p:spPr>
          <a:xfrm>
            <a:off x="4645025" y="1249362"/>
            <a:ext cx="4041775" cy="394002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900"/>
              </a:spcBef>
              <a:defRPr sz="1800"/>
            </a:pPr>
            <a:endParaRPr sz="4000">
              <a:solidFill>
                <a:srgbClr val="E85C1D"/>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POSITIVE BEHAVIOR W/STAFF AND STUDENTS</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STUDENT RECOGNITION</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FACULTY RECOGNITION</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COUNSELING TO DEFINE     SITUATIONS</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MODELING</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SUPPORTIVE</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MOTIVATIONAL</a:t>
            </a:r>
            <a:endParaRPr>
              <a:solidFill>
                <a:srgbClr val="595959"/>
              </a:solidFill>
              <a:latin typeface="Helvetica Neue Light"/>
              <a:ea typeface="Helvetica Neue Light"/>
              <a:cs typeface="Helvetica Neue Light"/>
              <a:sym typeface="Helvetica Neue Light"/>
            </a:endParaRPr>
          </a:p>
          <a:p>
            <a:pPr lvl="0">
              <a:spcBef>
                <a:spcPts val="400"/>
              </a:spcBef>
              <a:buClr>
                <a:srgbClr val="595959"/>
              </a:buClr>
              <a:buSzPct val="100000"/>
              <a:buFont typeface="Arial"/>
              <a:buChar char="•"/>
              <a:defRPr sz="1800"/>
            </a:pPr>
            <a:r>
              <a:rPr>
                <a:solidFill>
                  <a:srgbClr val="595959"/>
                </a:solidFill>
                <a:latin typeface="Helvetica Neue Light"/>
                <a:ea typeface="Helvetica Neue Light"/>
                <a:cs typeface="Helvetica Neue Light"/>
                <a:sym typeface="Helvetica Neue Light"/>
              </a:rPr>
              <a:t>SUPERVISION </a:t>
            </a:r>
          </a:p>
        </p:txBody>
      </p:sp>
      <p:sp>
        <p:nvSpPr>
          <p:cNvPr id="117" name="Shape 11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title" idx="4294967295"/>
          </p:nvPr>
        </p:nvSpPr>
        <p:spPr>
          <a:xfrm>
            <a:off x="457200" y="274637"/>
            <a:ext cx="8105775" cy="974726"/>
          </a:xfrm>
          <a:prstGeom prst="rect">
            <a:avLst/>
          </a:prstGeom>
        </p:spPr>
        <p:txBody>
          <a:bodyPr lIns="0" tIns="0" rIns="0" bIns="0">
            <a:normAutofit fontScale="100000" lnSpcReduction="0"/>
          </a:bodyPr>
          <a:lstStyle>
            <a:lvl1pPr>
              <a:defRPr>
                <a:solidFill>
                  <a:srgbClr val="595959"/>
                </a:solidFill>
              </a:defRPr>
            </a:lvl1pPr>
          </a:lstStyle>
          <a:p>
            <a:pPr lvl="0">
              <a:defRPr sz="1800">
                <a:solidFill>
                  <a:srgbClr val="000000"/>
                </a:solidFill>
              </a:defRPr>
            </a:pPr>
            <a:r>
              <a:rPr sz="3200">
                <a:solidFill>
                  <a:srgbClr val="595959"/>
                </a:solidFill>
              </a:rPr>
              <a:t>Your  Lists Of Leadership Attributes </a:t>
            </a:r>
          </a:p>
        </p:txBody>
      </p:sp>
      <p:sp>
        <p:nvSpPr>
          <p:cNvPr id="120" name="Shape 120"/>
          <p:cNvSpPr/>
          <p:nvPr>
            <p:ph type="body" idx="4294967295"/>
          </p:nvPr>
        </p:nvSpPr>
        <p:spPr>
          <a:xfrm>
            <a:off x="368300" y="1258738"/>
            <a:ext cx="3868738" cy="805161"/>
          </a:xfrm>
          <a:prstGeom prst="rect">
            <a:avLst/>
          </a:prstGeom>
        </p:spPr>
        <p:txBody>
          <a:bodyPr lIns="0" tIns="0" rIns="0" bIns="0" anchor="b">
            <a:normAutofit fontScale="100000" lnSpcReduction="0"/>
          </a:bodyPr>
          <a:lstStyle>
            <a:lvl1pPr marL="0" indent="0" defTabSz="192023">
              <a:spcBef>
                <a:spcPts val="200"/>
              </a:spcBef>
              <a:defRPr sz="1806">
                <a:solidFill>
                  <a:srgbClr val="256CBD"/>
                </a:solidFill>
              </a:defRPr>
            </a:lvl1pPr>
          </a:lstStyle>
          <a:p>
            <a:pPr lvl="0">
              <a:defRPr sz="1800">
                <a:solidFill>
                  <a:srgbClr val="000000"/>
                </a:solidFill>
              </a:defRPr>
            </a:pPr>
            <a:r>
              <a:rPr sz="1806">
                <a:solidFill>
                  <a:srgbClr val="256CBD"/>
                </a:solidFill>
              </a:rPr>
              <a:t>ATTITUDES OF EFFECTIVE LEADERS</a:t>
            </a:r>
            <a:endParaRPr sz="1806">
              <a:solidFill>
                <a:srgbClr val="256CBD"/>
              </a:solidFill>
            </a:endParaRPr>
          </a:p>
        </p:txBody>
      </p:sp>
      <p:sp>
        <p:nvSpPr>
          <p:cNvPr id="121" name="Shape 121"/>
          <p:cNvSpPr/>
          <p:nvPr/>
        </p:nvSpPr>
        <p:spPr>
          <a:xfrm>
            <a:off x="371475" y="1882775"/>
            <a:ext cx="4040188" cy="395373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CAPABLE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KNOWLEDGEABLE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FOLLOW THROUGH</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CHOICES</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TRUST WORTHY/NOT A FRIEND/HONEST/ETHICAL</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COMMUNICATOR</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TEAM PLAYER</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DEVELOP OTHER LEADERS</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ASK GOOD QUESTIONS</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VISIONARY</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ORGANIZED</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CREATIVE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GOAL-ORIENTED</a:t>
            </a:r>
            <a:endParaRPr sz="1400">
              <a:solidFill>
                <a:srgbClr val="595959"/>
              </a:solidFill>
              <a:latin typeface="Helvetica Neue Light"/>
              <a:ea typeface="Helvetica Neue Light"/>
              <a:cs typeface="Helvetica Neue Light"/>
              <a:sym typeface="Helvetica Neue Light"/>
            </a:endParaRPr>
          </a:p>
          <a:p>
            <a:pPr lvl="0">
              <a:spcBef>
                <a:spcPts val="400"/>
              </a:spcBef>
              <a:defRPr sz="1800"/>
            </a:pPr>
            <a:r>
              <a:rPr>
                <a:solidFill>
                  <a:srgbClr val="595959"/>
                </a:solidFill>
                <a:latin typeface="Helvetica Neue Light"/>
                <a:ea typeface="Helvetica Neue Light"/>
                <a:cs typeface="Helvetica Neue Light"/>
                <a:sym typeface="Helvetica Neue Light"/>
              </a:rPr>
              <a:t> </a:t>
            </a:r>
          </a:p>
        </p:txBody>
      </p:sp>
      <p:sp>
        <p:nvSpPr>
          <p:cNvPr id="122" name="Shape 122"/>
          <p:cNvSpPr/>
          <p:nvPr/>
        </p:nvSpPr>
        <p:spPr>
          <a:xfrm>
            <a:off x="4848225" y="1401002"/>
            <a:ext cx="4041775" cy="716762"/>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lvl1pPr>
              <a:spcBef>
                <a:spcPts val="500"/>
              </a:spcBef>
              <a:defRPr sz="1800">
                <a:solidFill>
                  <a:srgbClr val="256CBD"/>
                </a:solidFill>
                <a:latin typeface="Helvetica Neue Light"/>
                <a:ea typeface="Helvetica Neue Light"/>
                <a:cs typeface="Helvetica Neue Light"/>
                <a:sym typeface="Helvetica Neue Light"/>
              </a:defRPr>
            </a:lvl1pPr>
          </a:lstStyle>
          <a:p>
            <a:pPr lvl="0">
              <a:defRPr>
                <a:solidFill>
                  <a:srgbClr val="000000"/>
                </a:solidFill>
              </a:defRPr>
            </a:pPr>
            <a:r>
              <a:rPr>
                <a:solidFill>
                  <a:srgbClr val="256CBD"/>
                </a:solidFill>
              </a:rPr>
              <a:t>LEADERSHIP SKILLS</a:t>
            </a:r>
            <a:endParaRPr>
              <a:solidFill>
                <a:srgbClr val="256CBD"/>
              </a:solidFill>
            </a:endParaRPr>
          </a:p>
        </p:txBody>
      </p:sp>
      <p:sp>
        <p:nvSpPr>
          <p:cNvPr id="123" name="Shape 123"/>
          <p:cNvSpPr/>
          <p:nvPr/>
        </p:nvSpPr>
        <p:spPr>
          <a:xfrm>
            <a:off x="4874418" y="1790598"/>
            <a:ext cx="4192589" cy="413809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ALWAYS BUSY</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OPTIMISTIC</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VISION (SHARED VISION)</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COMMUNICATION</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MOTIVATIONAL</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KNOWLEDGEABLE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RISK TAKER</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LIFELONG LEARNER</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BIG ENOUGH TO OWN YOUR OWN DECISIONS</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COMFORTABLE WITH BEING UNCOMFORTABLE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HANDS-ON</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MONITOR</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LEADER</a:t>
            </a:r>
            <a:r>
              <a:rPr sz="1400">
                <a:solidFill>
                  <a:srgbClr val="595959"/>
                </a:solidFill>
                <a:latin typeface="Helvetica Neue Light"/>
                <a:ea typeface="Helvetica Neue Light"/>
                <a:cs typeface="Helvetica Neue Light"/>
                <a:sym typeface="Helvetica Neue Light"/>
              </a:rPr>
              <a:t>’</a:t>
            </a:r>
            <a:r>
              <a:rPr sz="1400">
                <a:solidFill>
                  <a:srgbClr val="595959"/>
                </a:solidFill>
                <a:latin typeface="Helvetica Neue Light"/>
                <a:ea typeface="Helvetica Neue Light"/>
                <a:cs typeface="Helvetica Neue Light"/>
                <a:sym typeface="Helvetica Neue Light"/>
              </a:rPr>
              <a:t>S ATTITUDE SETS THE STAGE FOR OTHERS</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TOXIC CLIMATE GETS NOTHING DONE</a:t>
            </a:r>
            <a:endParaRPr sz="1400">
              <a:solidFill>
                <a:srgbClr val="595959"/>
              </a:solidFill>
              <a:latin typeface="Helvetica Neue Light"/>
              <a:ea typeface="Helvetica Neue Light"/>
              <a:cs typeface="Helvetica Neue Light"/>
              <a:sym typeface="Helvetica Neue Light"/>
            </a:endParaRPr>
          </a:p>
          <a:p>
            <a:pPr lvl="0">
              <a:spcBef>
                <a:spcPts val="300"/>
              </a:spcBef>
              <a:buClr>
                <a:srgbClr val="595959"/>
              </a:buClr>
              <a:buSzPct val="100000"/>
              <a:buFont typeface="Arial"/>
              <a:buChar char="•"/>
              <a:defRPr sz="1800"/>
            </a:pPr>
            <a:r>
              <a:rPr sz="1400">
                <a:solidFill>
                  <a:srgbClr val="595959"/>
                </a:solidFill>
                <a:latin typeface="Helvetica Neue Light"/>
                <a:ea typeface="Helvetica Neue Light"/>
                <a:cs typeface="Helvetica Neue Light"/>
                <a:sym typeface="Helvetica Neue Light"/>
              </a:rPr>
              <a:t>OPERATES IN A CIRCLE </a:t>
            </a:r>
          </a:p>
        </p:txBody>
      </p:sp>
      <p:sp>
        <p:nvSpPr>
          <p:cNvPr id="124" name="Shape 12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title" idx="4294967295"/>
          </p:nvPr>
        </p:nvSpPr>
        <p:spPr>
          <a:xfrm>
            <a:off x="342900" y="173037"/>
            <a:ext cx="8105775" cy="974726"/>
          </a:xfrm>
          <a:prstGeom prst="rect">
            <a:avLst/>
          </a:prstGeom>
        </p:spPr>
        <p:txBody>
          <a:bodyPr lIns="0" tIns="0" rIns="0" bIns="0">
            <a:normAutofit fontScale="100000" lnSpcReduction="0"/>
          </a:bodyPr>
          <a:lstStyle>
            <a:lvl1pPr defTabSz="425195">
              <a:defRPr sz="2976">
                <a:solidFill>
                  <a:srgbClr val="595959"/>
                </a:solidFill>
              </a:defRPr>
            </a:lvl1pPr>
          </a:lstStyle>
          <a:p>
            <a:pPr lvl="0">
              <a:defRPr sz="1800">
                <a:solidFill>
                  <a:srgbClr val="000000"/>
                </a:solidFill>
              </a:defRPr>
            </a:pPr>
            <a:r>
              <a:rPr sz="2976">
                <a:solidFill>
                  <a:srgbClr val="595959"/>
                </a:solidFill>
              </a:rPr>
              <a:t>Your  Lists Of Leadership Attributes:       Relationships </a:t>
            </a:r>
          </a:p>
        </p:txBody>
      </p:sp>
      <p:sp>
        <p:nvSpPr>
          <p:cNvPr id="127" name="Shape 127"/>
          <p:cNvSpPr/>
          <p:nvPr>
            <p:ph type="body" idx="4294967295"/>
          </p:nvPr>
        </p:nvSpPr>
        <p:spPr>
          <a:xfrm>
            <a:off x="457200" y="1535112"/>
            <a:ext cx="4040188" cy="639763"/>
          </a:xfrm>
          <a:prstGeom prst="rect">
            <a:avLst/>
          </a:prstGeom>
        </p:spPr>
        <p:txBody>
          <a:bodyPr lIns="0" tIns="0" rIns="0" bIns="0" anchor="b">
            <a:normAutofit fontScale="100000" lnSpcReduction="0"/>
          </a:bodyPr>
          <a:lstStyle/>
          <a:p>
            <a:pPr lvl="0" marL="0" indent="0" defTabSz="283463">
              <a:spcBef>
                <a:spcPts val="300"/>
              </a:spcBef>
              <a:defRPr sz="1800">
                <a:solidFill>
                  <a:srgbClr val="000000"/>
                </a:solidFill>
              </a:defRPr>
            </a:pPr>
            <a:endParaRPr sz="1488">
              <a:solidFill>
                <a:srgbClr val="256CBD"/>
              </a:solidFill>
            </a:endParaRPr>
          </a:p>
        </p:txBody>
      </p:sp>
      <p:sp>
        <p:nvSpPr>
          <p:cNvPr id="128" name="Shape 128"/>
          <p:cNvSpPr/>
          <p:nvPr/>
        </p:nvSpPr>
        <p:spPr>
          <a:xfrm>
            <a:off x="457200" y="1838325"/>
            <a:ext cx="8407400" cy="329592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BUILDS STRONG SCHOOL CLIMATE</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PROBLEM SOLVER</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FILTERING PROBLEMS AND MAKING DECISIONS FOR SCHOOL </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STAFF AND STUDENTS </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CONSISTENCY WHEN WORKING WITH STAFF AND PARENTS </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STUDENTS TO COMMUNICATE CLEAR EXPECTATIONS </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COMMUNICATION</a:t>
            </a:r>
            <a:endParaRPr sz="2200">
              <a:solidFill>
                <a:srgbClr val="595959"/>
              </a:solidFill>
              <a:latin typeface="Helvetica Neue Light"/>
              <a:ea typeface="Helvetica Neue Light"/>
              <a:cs typeface="Helvetica Neue Light"/>
              <a:sym typeface="Helvetica Neue Light"/>
            </a:endParaRPr>
          </a:p>
          <a:p>
            <a:pPr lvl="0">
              <a:spcBef>
                <a:spcPts val="500"/>
              </a:spcBef>
              <a:buClr>
                <a:srgbClr val="595959"/>
              </a:buClr>
              <a:buSzPct val="100000"/>
              <a:buFont typeface="Arial"/>
              <a:buChar char="•"/>
              <a:defRPr sz="1800"/>
            </a:pPr>
            <a:r>
              <a:rPr sz="2200">
                <a:solidFill>
                  <a:srgbClr val="595959"/>
                </a:solidFill>
                <a:latin typeface="Helvetica Neue Light"/>
                <a:ea typeface="Helvetica Neue Light"/>
                <a:cs typeface="Helvetica Neue Light"/>
                <a:sym typeface="Helvetica Neue Light"/>
              </a:rPr>
              <a:t>LISTENING, QUESTIONING, CLEAR, CONCISE COMMUNICATOR</a:t>
            </a:r>
          </a:p>
        </p:txBody>
      </p:sp>
      <p:sp>
        <p:nvSpPr>
          <p:cNvPr id="129" name="Shape 12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body" idx="4294967295"/>
          </p:nvPr>
        </p:nvSpPr>
        <p:spPr>
          <a:xfrm>
            <a:off x="446881" y="1692274"/>
            <a:ext cx="8504238" cy="4572002"/>
          </a:xfrm>
          <a:prstGeom prst="rect">
            <a:avLst/>
          </a:prstGeom>
        </p:spPr>
        <p:txBody>
          <a:bodyPr lIns="0" tIns="0" rIns="0" bIns="0">
            <a:normAutofit fontScale="100000" lnSpcReduction="0"/>
          </a:bodyPr>
          <a:lstStyle/>
          <a:p>
            <a:pPr lvl="0" marL="0" indent="0" algn="l">
              <a:spcBef>
                <a:spcPts val="600"/>
              </a:spcBef>
              <a:buClr>
                <a:srgbClr val="595959"/>
              </a:buClr>
              <a:buSzPct val="100000"/>
              <a:buFont typeface="Arial"/>
              <a:buChar char="•"/>
              <a:defRPr sz="1800">
                <a:solidFill>
                  <a:srgbClr val="000000"/>
                </a:solidFill>
              </a:defRPr>
            </a:pPr>
            <a:r>
              <a:rPr sz="3800">
                <a:solidFill>
                  <a:srgbClr val="E85C1D"/>
                </a:solidFill>
              </a:rPr>
              <a:t>Discuss with your table group what the key purpose and value of a classroom walkthrough are in education;</a:t>
            </a:r>
            <a:endParaRPr sz="3800">
              <a:solidFill>
                <a:srgbClr val="E85C1D"/>
              </a:solidFill>
            </a:endParaRPr>
          </a:p>
          <a:p>
            <a:pPr lvl="0" marL="0" indent="0" algn="l">
              <a:spcBef>
                <a:spcPts val="600"/>
              </a:spcBef>
              <a:buClr>
                <a:srgbClr val="595959"/>
              </a:buClr>
              <a:buSzPct val="100000"/>
              <a:buFont typeface="Arial"/>
              <a:buChar char="•"/>
              <a:defRPr sz="1800">
                <a:solidFill>
                  <a:srgbClr val="000000"/>
                </a:solidFill>
              </a:defRPr>
            </a:pPr>
            <a:r>
              <a:rPr sz="3800">
                <a:solidFill>
                  <a:srgbClr val="E85C1D"/>
                </a:solidFill>
              </a:rPr>
              <a:t>Share your group’s responses in writing on the chart paper provided;</a:t>
            </a:r>
            <a:endParaRPr sz="3800">
              <a:solidFill>
                <a:srgbClr val="E85C1D"/>
              </a:solidFill>
            </a:endParaRPr>
          </a:p>
          <a:p>
            <a:pPr lvl="0" marL="0" indent="0" algn="l">
              <a:spcBef>
                <a:spcPts val="600"/>
              </a:spcBef>
              <a:buClr>
                <a:srgbClr val="595959"/>
              </a:buClr>
              <a:buSzPct val="100000"/>
              <a:buFont typeface="Arial"/>
              <a:buChar char="•"/>
              <a:defRPr sz="1800">
                <a:solidFill>
                  <a:srgbClr val="000000"/>
                </a:solidFill>
              </a:defRPr>
            </a:pPr>
            <a:r>
              <a:rPr sz="3800">
                <a:solidFill>
                  <a:srgbClr val="E85C1D"/>
                </a:solidFill>
              </a:rPr>
              <a:t>Be prepared to share out.</a:t>
            </a:r>
          </a:p>
        </p:txBody>
      </p:sp>
      <p:sp>
        <p:nvSpPr>
          <p:cNvPr id="132" name="Shape 13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33" name="Shape 133"/>
          <p:cNvSpPr/>
          <p:nvPr>
            <p:ph type="title" idx="4294967295"/>
          </p:nvPr>
        </p:nvSpPr>
        <p:spPr>
          <a:xfrm>
            <a:off x="-177800" y="393700"/>
            <a:ext cx="8686800" cy="773113"/>
          </a:xfrm>
          <a:prstGeom prst="rect">
            <a:avLst/>
          </a:prstGeom>
        </p:spPr>
        <p:txBody>
          <a:bodyPr lIns="0" tIns="0" rIns="0" bIns="0">
            <a:normAutofit fontScale="100000" lnSpcReduction="0"/>
          </a:bodyPr>
          <a:lstStyle>
            <a:lvl1pPr indent="53975">
              <a:defRPr sz="3100">
                <a:solidFill>
                  <a:srgbClr val="0433FF"/>
                </a:solidFill>
              </a:defRPr>
            </a:lvl1pPr>
          </a:lstStyle>
          <a:p>
            <a:pPr lvl="0">
              <a:defRPr sz="1800">
                <a:solidFill>
                  <a:srgbClr val="000000"/>
                </a:solidFill>
              </a:defRPr>
            </a:pPr>
            <a:r>
              <a:rPr sz="3100">
                <a:solidFill>
                  <a:srgbClr val="0433FF"/>
                </a:solidFill>
              </a:rPr>
              <a:t>Classroom Walkthroughs &amp; Its Purpose</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38" name="Shape 138"/>
          <p:cNvSpPr/>
          <p:nvPr>
            <p:ph type="body" idx="4294967295"/>
          </p:nvPr>
        </p:nvSpPr>
        <p:spPr>
          <a:xfrm>
            <a:off x="457200" y="1600200"/>
            <a:ext cx="8229600" cy="5257800"/>
          </a:xfrm>
          <a:prstGeom prst="rect">
            <a:avLst/>
          </a:prstGeom>
        </p:spPr>
        <p:txBody>
          <a:bodyPr/>
          <a:lstStyle/>
          <a:p>
            <a:pPr lvl="0" marL="0" indent="0" algn="l">
              <a:spcBef>
                <a:spcPts val="0"/>
              </a:spcBef>
              <a:defRPr sz="1800">
                <a:solidFill>
                  <a:srgbClr val="000000"/>
                </a:solidFill>
              </a:defRPr>
            </a:pPr>
            <a:r>
              <a:rPr sz="1200">
                <a:latin typeface="Times"/>
                <a:ea typeface="Times"/>
                <a:cs typeface="Times"/>
                <a:sym typeface="Times"/>
              </a:rPr>
              <a:t> </a:t>
            </a:r>
            <a:endParaRPr sz="1200">
              <a:latin typeface="Times"/>
              <a:ea typeface="Times"/>
              <a:cs typeface="Times"/>
              <a:sym typeface="Times"/>
            </a:endParaRPr>
          </a:p>
          <a:p>
            <a:pPr lvl="0" marL="0" indent="0" algn="l">
              <a:spcBef>
                <a:spcPts val="1200"/>
              </a:spcBef>
              <a:defRPr sz="1800">
                <a:solidFill>
                  <a:srgbClr val="000000"/>
                </a:solidFill>
              </a:defRPr>
            </a:pPr>
            <a:endParaRPr sz="1100">
              <a:latin typeface="Arial"/>
              <a:ea typeface="Arial"/>
              <a:cs typeface="Arial"/>
              <a:sym typeface="Arial"/>
            </a:endParaRPr>
          </a:p>
          <a:p>
            <a:pPr lvl="0" marL="0" indent="0" algn="l">
              <a:spcBef>
                <a:spcPts val="1200"/>
              </a:spcBef>
              <a:defRPr sz="1800">
                <a:solidFill>
                  <a:srgbClr val="000000"/>
                </a:solidFill>
              </a:defRPr>
            </a:pPr>
            <a:r>
              <a:rPr sz="2200">
                <a:latin typeface="Arial"/>
                <a:ea typeface="Arial"/>
                <a:cs typeface="Arial"/>
                <a:sym typeface="Arial"/>
              </a:rPr>
              <a:t>Students having a highly effective teacher for 3 years in a row will score 50 percentile points higher than students having the least effective teachers 3 years in a row (Sanders &amp; Rivers, 1996). </a:t>
            </a:r>
            <a:endParaRPr sz="2200">
              <a:latin typeface="Times"/>
              <a:ea typeface="Times"/>
              <a:cs typeface="Times"/>
              <a:sym typeface="Times"/>
            </a:endParaRPr>
          </a:p>
          <a:p>
            <a:pPr lvl="0" marL="0" indent="0" algn="l">
              <a:spcBef>
                <a:spcPts val="1200"/>
              </a:spcBef>
              <a:defRPr sz="1800">
                <a:solidFill>
                  <a:srgbClr val="000000"/>
                </a:solidFill>
              </a:defRPr>
            </a:pPr>
            <a:r>
              <a:rPr sz="2200">
                <a:latin typeface="Arial"/>
                <a:ea typeface="Arial"/>
                <a:cs typeface="Arial"/>
                <a:sym typeface="Arial"/>
              </a:rPr>
              <a:t>Giving a class of disadvantaged students 5 consecutive years of instruction by highly effective teachers could close the achievement gap between those students and privileged peers (Hanushek, Kain, O’Brien, and Rivkin, 2005). </a:t>
            </a:r>
            <a:endParaRPr sz="2200">
              <a:latin typeface="Times"/>
              <a:ea typeface="Times"/>
              <a:cs typeface="Times"/>
              <a:sym typeface="Times"/>
            </a:endParaRPr>
          </a:p>
          <a:p>
            <a:pPr lvl="0" marL="0" indent="0" algn="l">
              <a:spcBef>
                <a:spcPts val="1200"/>
              </a:spcBef>
              <a:defRPr sz="1800">
                <a:solidFill>
                  <a:srgbClr val="000000"/>
                </a:solidFill>
              </a:defRPr>
            </a:pPr>
            <a:r>
              <a:rPr sz="2200">
                <a:latin typeface="Arial"/>
                <a:ea typeface="Arial"/>
                <a:cs typeface="Arial"/>
                <a:sym typeface="Arial"/>
              </a:rPr>
              <a:t>The odds of a child being assigned highly effective teachers 5 years in a row are one in 17,000 (Walsh, 2007).</a:t>
            </a:r>
            <a:endParaRPr sz="1200">
              <a:latin typeface="Times"/>
              <a:ea typeface="Times"/>
              <a:cs typeface="Times"/>
              <a:sym typeface="Times"/>
            </a:endParaRPr>
          </a:p>
        </p:txBody>
      </p:sp>
      <p:sp>
        <p:nvSpPr>
          <p:cNvPr id="139" name="Shape 139"/>
          <p:cNvSpPr/>
          <p:nvPr>
            <p:ph type="title" idx="4294967295"/>
          </p:nvPr>
        </p:nvSpPr>
        <p:spPr>
          <a:xfrm>
            <a:off x="3149600" y="-301625"/>
            <a:ext cx="8229600" cy="1314649"/>
          </a:xfrm>
          <a:prstGeom prst="rect">
            <a:avLst/>
          </a:prstGeom>
          <a:solidFill>
            <a:srgbClr val="FFFFFF"/>
          </a:solidFill>
        </p:spPr>
        <p:txBody>
          <a:bodyPr lIns="25400" tIns="25400" rIns="25400" bIns="25400"/>
          <a:lstStyle>
            <a:lvl1pPr algn="l">
              <a:defRPr>
                <a:solidFill>
                  <a:srgbClr val="0433FF"/>
                </a:solidFill>
                <a:latin typeface="Calibri"/>
                <a:ea typeface="Calibri"/>
                <a:cs typeface="Calibri"/>
                <a:sym typeface="Calibri"/>
              </a:defRPr>
            </a:lvl1pPr>
          </a:lstStyle>
          <a:p>
            <a:pPr lvl="0">
              <a:defRPr sz="1800">
                <a:solidFill>
                  <a:srgbClr val="000000"/>
                </a:solidFill>
              </a:defRPr>
            </a:pPr>
            <a:r>
              <a:rPr sz="3200">
                <a:solidFill>
                  <a:srgbClr val="0433FF"/>
                </a:solidFill>
              </a:rPr>
              <a:t>The Impact of Good Teaching</a:t>
            </a:r>
          </a:p>
        </p:txBody>
      </p:sp>
    </p:spTree>
  </p:cSld>
  <p:clrMapOvr>
    <a:masterClrMapping/>
  </p:clrMapOvr>
  <p:transition spd="fast" advClick="1">
    <p:fade thruBlk="1"/>
  </p:transition>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42" name="Shape 142"/>
          <p:cNvSpPr/>
          <p:nvPr>
            <p:ph type="body" idx="4294967295"/>
          </p:nvPr>
        </p:nvSpPr>
        <p:spPr>
          <a:xfrm>
            <a:off x="457200" y="1600200"/>
            <a:ext cx="8229600" cy="5257800"/>
          </a:xfrm>
          <a:prstGeom prst="rect">
            <a:avLst/>
          </a:prstGeom>
        </p:spPr>
        <p:txBody>
          <a:bodyPr/>
          <a:lstStyle/>
          <a:p>
            <a:pPr lvl="0" marL="0" indent="0" algn="l">
              <a:spcBef>
                <a:spcPts val="0"/>
              </a:spcBef>
              <a:defRPr sz="1800">
                <a:solidFill>
                  <a:srgbClr val="000000"/>
                </a:solidFill>
              </a:defRPr>
            </a:pPr>
            <a:r>
              <a:rPr sz="1200">
                <a:latin typeface="Times"/>
                <a:ea typeface="Times"/>
                <a:cs typeface="Times"/>
                <a:sym typeface="Times"/>
              </a:rPr>
              <a:t>   </a:t>
            </a:r>
            <a:endParaRPr sz="12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 differences in the quality of instruction from classroom to classroom </a:t>
            </a:r>
            <a:r>
              <a:rPr b="1" i="1" sz="2600">
                <a:latin typeface="Arial"/>
                <a:ea typeface="Arial"/>
                <a:cs typeface="Arial"/>
                <a:sym typeface="Arial"/>
              </a:rPr>
              <a:t>within </a:t>
            </a:r>
            <a:r>
              <a:rPr sz="2600">
                <a:latin typeface="Arial"/>
                <a:ea typeface="Arial"/>
                <a:cs typeface="Arial"/>
                <a:sym typeface="Arial"/>
              </a:rPr>
              <a:t>schools are greater than differences in instructional quality </a:t>
            </a:r>
            <a:r>
              <a:rPr b="1" i="1" sz="2600">
                <a:latin typeface="Arial"/>
                <a:ea typeface="Arial"/>
                <a:cs typeface="Arial"/>
                <a:sym typeface="Arial"/>
              </a:rPr>
              <a:t>between </a:t>
            </a:r>
            <a:r>
              <a:rPr sz="2600">
                <a:latin typeface="Arial"/>
                <a:ea typeface="Arial"/>
                <a:cs typeface="Arial"/>
                <a:sym typeface="Arial"/>
              </a:rPr>
              <a:t>schools.” </a:t>
            </a:r>
            <a:endParaRPr sz="26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“The amount of time students in different classrooms spend on higher-level thinking skills and content varies dramatically from classroom to classroom.” </a:t>
            </a:r>
            <a:endParaRPr sz="26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“What matters most is the teacher you get in school, not the school you go to.” </a:t>
            </a:r>
            <a:endParaRPr sz="26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(Rothman, 2009) </a:t>
            </a:r>
            <a:endParaRPr sz="1200">
              <a:latin typeface="Times"/>
              <a:ea typeface="Times"/>
              <a:cs typeface="Times"/>
              <a:sym typeface="Times"/>
            </a:endParaRPr>
          </a:p>
        </p:txBody>
      </p:sp>
      <p:sp>
        <p:nvSpPr>
          <p:cNvPr id="143" name="Shape 143"/>
          <p:cNvSpPr/>
          <p:nvPr>
            <p:ph type="title" idx="4294967295"/>
          </p:nvPr>
        </p:nvSpPr>
        <p:spPr>
          <a:xfrm>
            <a:off x="279400" y="53974"/>
            <a:ext cx="8229600" cy="1508126"/>
          </a:xfrm>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Variations in Instructional Practice  </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46" name="Shape 146"/>
          <p:cNvSpPr/>
          <p:nvPr>
            <p:ph type="body" idx="4294967295"/>
          </p:nvPr>
        </p:nvSpPr>
        <p:spPr>
          <a:xfrm>
            <a:off x="457200" y="1600200"/>
            <a:ext cx="8229600" cy="5257800"/>
          </a:xfrm>
          <a:prstGeom prst="rect">
            <a:avLst/>
          </a:prstGeom>
        </p:spPr>
        <p:txBody>
          <a:bodyPr/>
          <a:lstStyle/>
          <a:p>
            <a:pPr lvl="0" marL="0" indent="0" algn="l">
              <a:spcBef>
                <a:spcPts val="0"/>
              </a:spcBef>
              <a:defRPr sz="1800">
                <a:solidFill>
                  <a:srgbClr val="000000"/>
                </a:solidFill>
              </a:defRPr>
            </a:pPr>
            <a:endParaRPr sz="1200">
              <a:latin typeface="Times"/>
              <a:ea typeface="Times"/>
              <a:cs typeface="Times"/>
              <a:sym typeface="Times"/>
            </a:endParaRPr>
          </a:p>
          <a:p>
            <a:pPr lvl="0" marL="0" indent="0" algn="l">
              <a:spcBef>
                <a:spcPts val="1200"/>
              </a:spcBef>
              <a:defRPr sz="1800">
                <a:solidFill>
                  <a:srgbClr val="000000"/>
                </a:solidFill>
              </a:defRPr>
            </a:pPr>
            <a:endParaRPr sz="1200">
              <a:latin typeface="Times"/>
              <a:ea typeface="Times"/>
              <a:cs typeface="Times"/>
              <a:sym typeface="Times"/>
            </a:endParaRPr>
          </a:p>
          <a:p>
            <a:pPr lvl="0" marL="0" indent="0" algn="l">
              <a:spcBef>
                <a:spcPts val="0"/>
              </a:spcBef>
              <a:defRPr sz="1800">
                <a:solidFill>
                  <a:srgbClr val="000000"/>
                </a:solidFill>
              </a:defRPr>
            </a:pPr>
            <a:r>
              <a:rPr sz="1200">
                <a:latin typeface="Times"/>
                <a:ea typeface="Times"/>
                <a:cs typeface="Times"/>
                <a:sym typeface="Times"/>
              </a:rPr>
              <a:t> </a:t>
            </a:r>
            <a:r>
              <a:rPr sz="3200">
                <a:latin typeface="Times"/>
                <a:ea typeface="Times"/>
                <a:cs typeface="Times"/>
                <a:sym typeface="Times"/>
              </a:rPr>
              <a:t>Doug Reeves,</a:t>
            </a:r>
            <a:br>
              <a:rPr sz="3200">
                <a:latin typeface="Times"/>
                <a:ea typeface="Times"/>
                <a:cs typeface="Times"/>
                <a:sym typeface="Times"/>
              </a:rPr>
            </a:br>
            <a:r>
              <a:rPr sz="3200">
                <a:latin typeface="Times"/>
                <a:ea typeface="Times"/>
                <a:cs typeface="Times"/>
                <a:sym typeface="Times"/>
              </a:rPr>
              <a:t>from Leading Change in Your Schools</a:t>
            </a:r>
            <a:r>
              <a:rPr sz="1200">
                <a:latin typeface="Times"/>
                <a:ea typeface="Times"/>
                <a:cs typeface="Times"/>
                <a:sym typeface="Times"/>
              </a:rPr>
              <a:t> </a:t>
            </a:r>
            <a:endParaRPr sz="1200">
              <a:latin typeface="Times"/>
              <a:ea typeface="Times"/>
              <a:cs typeface="Times"/>
              <a:sym typeface="Times"/>
            </a:endParaRPr>
          </a:p>
          <a:p>
            <a:pPr lvl="0" marL="0" indent="0" algn="l">
              <a:spcBef>
                <a:spcPts val="0"/>
              </a:spcBef>
              <a:defRPr sz="1800">
                <a:solidFill>
                  <a:srgbClr val="000000"/>
                </a:solidFill>
              </a:defRPr>
            </a:pPr>
            <a:endParaRPr sz="1200">
              <a:latin typeface="Times"/>
              <a:ea typeface="Times"/>
              <a:cs typeface="Times"/>
              <a:sym typeface="Times"/>
            </a:endParaRPr>
          </a:p>
          <a:p>
            <a:pPr lvl="0" marL="0" indent="0" algn="l">
              <a:spcBef>
                <a:spcPts val="1200"/>
              </a:spcBef>
              <a:defRPr sz="1800">
                <a:solidFill>
                  <a:srgbClr val="000000"/>
                </a:solidFill>
              </a:defRPr>
            </a:pPr>
            <a:r>
              <a:rPr sz="2500">
                <a:latin typeface="Arial"/>
                <a:ea typeface="Arial"/>
                <a:cs typeface="Arial"/>
                <a:sym typeface="Arial"/>
              </a:rPr>
              <a:t>[The] essential message is not, “You are broken and I am here to fix you.” Rather [the] message is “You are so valuable and worthy, our mission is so vital, and the future lives of our students are so precious, that we have a joint responsibility to one another...” </a:t>
            </a:r>
            <a:endParaRPr sz="1200">
              <a:latin typeface="Times"/>
              <a:ea typeface="Times"/>
              <a:cs typeface="Times"/>
              <a:sym typeface="Times"/>
            </a:endParaRPr>
          </a:p>
          <a:p>
            <a:pPr lvl="0" marL="0" indent="0" algn="l">
              <a:spcBef>
                <a:spcPts val="1200"/>
              </a:spcBef>
              <a:defRPr sz="1800">
                <a:solidFill>
                  <a:srgbClr val="000000"/>
                </a:solidFill>
              </a:defRPr>
            </a:pPr>
            <a:endParaRPr sz="1500">
              <a:latin typeface="Arial"/>
              <a:ea typeface="Arial"/>
              <a:cs typeface="Arial"/>
              <a:sym typeface="Arial"/>
            </a:endParaRPr>
          </a:p>
        </p:txBody>
      </p:sp>
      <p:sp>
        <p:nvSpPr>
          <p:cNvPr id="147" name="Shape 147"/>
          <p:cNvSpPr/>
          <p:nvPr>
            <p:ph type="title" idx="4294967295"/>
          </p:nvPr>
        </p:nvSpPr>
        <p:spPr>
          <a:xfrm>
            <a:off x="266700" y="66674"/>
            <a:ext cx="8229600" cy="1508126"/>
          </a:xfrm>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Leading Change in Your Schools</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50" name="Shape 150"/>
          <p:cNvSpPr/>
          <p:nvPr>
            <p:ph type="body" idx="4294967295"/>
          </p:nvPr>
        </p:nvSpPr>
        <p:spPr>
          <a:xfrm>
            <a:off x="457200" y="1600200"/>
            <a:ext cx="8229600" cy="5257800"/>
          </a:xfrm>
          <a:prstGeom prst="rect">
            <a:avLst/>
          </a:prstGeom>
        </p:spPr>
        <p:txBody>
          <a:bodyPr/>
          <a:lstStyle/>
          <a:p>
            <a:pPr lvl="0" marL="0" indent="0" algn="l">
              <a:spcBef>
                <a:spcPts val="0"/>
              </a:spcBef>
              <a:defRPr sz="1800">
                <a:solidFill>
                  <a:srgbClr val="000000"/>
                </a:solidFill>
              </a:defRPr>
            </a:pPr>
            <a:endParaRPr sz="1200">
              <a:latin typeface="Times"/>
              <a:ea typeface="Times"/>
              <a:cs typeface="Times"/>
              <a:sym typeface="Times"/>
            </a:endParaRPr>
          </a:p>
          <a:p>
            <a:pPr lvl="0" marL="0" indent="0" algn="l">
              <a:spcBef>
                <a:spcPts val="1200"/>
              </a:spcBef>
              <a:defRPr sz="1800">
                <a:solidFill>
                  <a:srgbClr val="000000"/>
                </a:solidFill>
              </a:defRPr>
            </a:pPr>
            <a:r>
              <a:rPr b="1" sz="2000">
                <a:latin typeface="Arial"/>
                <a:ea typeface="Arial"/>
                <a:cs typeface="Arial"/>
                <a:sym typeface="Arial"/>
              </a:rPr>
              <a:t> A masterful coach: </a:t>
            </a:r>
            <a:endParaRPr sz="2000">
              <a:latin typeface="Times"/>
              <a:ea typeface="Times"/>
              <a:cs typeface="Times"/>
              <a:sym typeface="Times"/>
            </a:endParaRPr>
          </a:p>
          <a:p>
            <a:pPr lvl="0" marL="0" indent="0" algn="l">
              <a:spcBef>
                <a:spcPts val="1200"/>
              </a:spcBef>
              <a:defRPr sz="1800">
                <a:solidFill>
                  <a:srgbClr val="000000"/>
                </a:solidFill>
              </a:defRPr>
            </a:pP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Listens deeply;</a:t>
            </a:r>
            <a:br>
              <a:rPr sz="1900">
                <a:latin typeface="Arial"/>
                <a:ea typeface="Arial"/>
                <a:cs typeface="Arial"/>
                <a:sym typeface="Arial"/>
              </a:rPr>
            </a:b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Summarizes and paraphrases to ensure understanding; </a:t>
            </a:r>
            <a:endParaRPr sz="1900">
              <a:latin typeface="Times"/>
              <a:ea typeface="Times"/>
              <a:cs typeface="Times"/>
              <a:sym typeface="Times"/>
            </a:endParaRPr>
          </a:p>
          <a:p>
            <a:pPr lvl="0" marL="0" indent="0" algn="l">
              <a:spcBef>
                <a:spcPts val="1200"/>
              </a:spcBef>
              <a:defRPr sz="1800">
                <a:solidFill>
                  <a:srgbClr val="000000"/>
                </a:solidFill>
              </a:defRPr>
            </a:pP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Gets to the bottom line; </a:t>
            </a:r>
            <a:endParaRPr sz="1900">
              <a:latin typeface="Times"/>
              <a:ea typeface="Times"/>
              <a:cs typeface="Times"/>
              <a:sym typeface="Times"/>
            </a:endParaRPr>
          </a:p>
          <a:p>
            <a:pPr lvl="0" marL="0" indent="0" algn="l">
              <a:spcBef>
                <a:spcPts val="1200"/>
              </a:spcBef>
              <a:defRPr sz="1800">
                <a:solidFill>
                  <a:srgbClr val="000000"/>
                </a:solidFill>
              </a:defRPr>
            </a:pP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Provides clear feedback; </a:t>
            </a:r>
            <a:endParaRPr sz="1900">
              <a:latin typeface="Times"/>
              <a:ea typeface="Times"/>
              <a:cs typeface="Times"/>
              <a:sym typeface="Times"/>
            </a:endParaRPr>
          </a:p>
          <a:p>
            <a:pPr lvl="0" marL="0" indent="0" algn="l">
              <a:spcBef>
                <a:spcPts val="1200"/>
              </a:spcBef>
              <a:defRPr sz="1800">
                <a:solidFill>
                  <a:srgbClr val="000000"/>
                </a:solidFill>
              </a:defRPr>
            </a:pP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Integrates, connects, and builds on ideas; and </a:t>
            </a:r>
            <a:endParaRPr sz="1900">
              <a:latin typeface="Times"/>
              <a:ea typeface="Times"/>
              <a:cs typeface="Times"/>
              <a:sym typeface="Times"/>
            </a:endParaRPr>
          </a:p>
          <a:p>
            <a:pPr lvl="0" marL="0" indent="0" algn="l">
              <a:spcBef>
                <a:spcPts val="1200"/>
              </a:spcBef>
              <a:defRPr sz="1800">
                <a:solidFill>
                  <a:srgbClr val="000000"/>
                </a:solidFill>
              </a:defRPr>
            </a:pPr>
            <a:r>
              <a:rPr sz="1900">
                <a:latin typeface="Wingdings"/>
                <a:ea typeface="Wingdings"/>
                <a:cs typeface="Wingdings"/>
                <a:sym typeface="Wingdings"/>
              </a:rPr>
              <a:t></a:t>
            </a:r>
            <a:r>
              <a:rPr sz="1900">
                <a:latin typeface="+mj-lt"/>
                <a:ea typeface="+mj-ea"/>
                <a:cs typeface="+mj-cs"/>
                <a:sym typeface="Helvetica"/>
              </a:rPr>
              <a:t> </a:t>
            </a:r>
            <a:r>
              <a:rPr sz="1900">
                <a:latin typeface="Arial"/>
                <a:ea typeface="Arial"/>
                <a:cs typeface="Arial"/>
                <a:sym typeface="Arial"/>
              </a:rPr>
              <a:t>Asks open-ended, thought-provoking </a:t>
            </a:r>
            <a:r>
              <a:rPr b="1" sz="1900">
                <a:latin typeface="Arial"/>
                <a:ea typeface="Arial"/>
                <a:cs typeface="Arial"/>
                <a:sym typeface="Arial"/>
              </a:rPr>
              <a:t>questions that promote reflection. </a:t>
            </a:r>
            <a:endParaRPr sz="1900">
              <a:latin typeface="Times"/>
              <a:ea typeface="Times"/>
              <a:cs typeface="Times"/>
              <a:sym typeface="Times"/>
            </a:endParaRPr>
          </a:p>
          <a:p>
            <a:pPr lvl="0" marL="0" indent="0" algn="l">
              <a:spcBef>
                <a:spcPts val="1200"/>
              </a:spcBef>
              <a:defRPr sz="1800">
                <a:solidFill>
                  <a:srgbClr val="000000"/>
                </a:solidFill>
              </a:defRPr>
            </a:pPr>
            <a:r>
              <a:rPr sz="1900">
                <a:latin typeface="Arial"/>
                <a:ea typeface="Arial"/>
                <a:cs typeface="Arial"/>
                <a:sym typeface="Arial"/>
              </a:rPr>
              <a:t>Reiss, K., (2007) Leadership Coaching for Educators: Bringing out the best in school administrators. Thousand Oaks, CA: Sage Publications. </a:t>
            </a:r>
            <a:endParaRPr sz="1200">
              <a:latin typeface="Times"/>
              <a:ea typeface="Times"/>
              <a:cs typeface="Times"/>
              <a:sym typeface="Times"/>
            </a:endParaRPr>
          </a:p>
        </p:txBody>
      </p:sp>
      <p:sp>
        <p:nvSpPr>
          <p:cNvPr id="151" name="Shape 151"/>
          <p:cNvSpPr/>
          <p:nvPr>
            <p:ph type="title" idx="4294967295"/>
          </p:nvPr>
        </p:nvSpPr>
        <p:spPr>
          <a:xfrm>
            <a:off x="254000" y="79374"/>
            <a:ext cx="8229600" cy="1508126"/>
          </a:xfrm>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The Coach</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774700" y="28574"/>
            <a:ext cx="8229600" cy="1508126"/>
          </a:xfrm>
          <a:prstGeom prst="rect">
            <a:avLst/>
          </a:prstGeom>
        </p:spPr>
        <p:txBody>
          <a:bodyPr/>
          <a:lstStyle>
            <a:lvl1pPr>
              <a:defRPr sz="4800">
                <a:solidFill>
                  <a:srgbClr val="0433FF"/>
                </a:solidFill>
              </a:defRPr>
            </a:lvl1pPr>
          </a:lstStyle>
          <a:p>
            <a:pPr lvl="0">
              <a:defRPr sz="1800">
                <a:solidFill>
                  <a:srgbClr val="000000"/>
                </a:solidFill>
              </a:defRPr>
            </a:pPr>
            <a:r>
              <a:rPr sz="4800">
                <a:solidFill>
                  <a:srgbClr val="0433FF"/>
                </a:solidFill>
              </a:rPr>
              <a:t>Welcome!</a:t>
            </a:r>
          </a:p>
        </p:txBody>
      </p:sp>
      <p:sp>
        <p:nvSpPr>
          <p:cNvPr id="62" name="Shape 62"/>
          <p:cNvSpPr/>
          <p:nvPr>
            <p:ph type="body" idx="1"/>
          </p:nvPr>
        </p:nvSpPr>
        <p:spPr>
          <a:prstGeom prst="rect">
            <a:avLst/>
          </a:prstGeom>
        </p:spPr>
        <p:txBody>
          <a:bodyPr/>
          <a:lstStyle/>
          <a:p>
            <a:pPr lvl="0">
              <a:defRPr sz="1800">
                <a:solidFill>
                  <a:srgbClr val="000000"/>
                </a:solidFill>
              </a:defRPr>
            </a:pPr>
            <a:r>
              <a:rPr sz="4800">
                <a:solidFill>
                  <a:srgbClr val="E85C1D"/>
                </a:solidFill>
              </a:rPr>
              <a:t>Nancy E. Testa, Ed. D.</a:t>
            </a:r>
            <a:endParaRPr sz="4800">
              <a:solidFill>
                <a:srgbClr val="E85C1D"/>
              </a:solidFill>
            </a:endParaRPr>
          </a:p>
          <a:p>
            <a:pPr lvl="0">
              <a:defRPr sz="1800">
                <a:solidFill>
                  <a:srgbClr val="000000"/>
                </a:solidFill>
              </a:defRPr>
            </a:pPr>
            <a:r>
              <a:rPr sz="2200">
                <a:solidFill>
                  <a:srgbClr val="E85C1D"/>
                </a:solidFill>
              </a:rPr>
              <a:t>nancy@edwardsedservices.com</a:t>
            </a:r>
            <a:endParaRPr sz="2200">
              <a:solidFill>
                <a:srgbClr val="E85C1D"/>
              </a:solidFill>
            </a:endParaRPr>
          </a:p>
          <a:p>
            <a:pPr lvl="0">
              <a:defRPr sz="1800">
                <a:solidFill>
                  <a:srgbClr val="000000"/>
                </a:solidFill>
              </a:defRPr>
            </a:pPr>
            <a:endParaRPr sz="4800">
              <a:solidFill>
                <a:srgbClr val="E85C1D"/>
              </a:solidFill>
            </a:endParaRPr>
          </a:p>
          <a:p>
            <a:pPr lvl="0">
              <a:defRPr sz="1800">
                <a:solidFill>
                  <a:srgbClr val="000000"/>
                </a:solidFill>
              </a:defRPr>
            </a:pPr>
            <a:endParaRPr sz="4800">
              <a:solidFill>
                <a:srgbClr val="E85C1D"/>
              </a:solidFill>
            </a:endParaRPr>
          </a:p>
          <a:p>
            <a:pPr lvl="0">
              <a:defRPr sz="1800">
                <a:solidFill>
                  <a:srgbClr val="000000"/>
                </a:solidFill>
              </a:defRPr>
            </a:pPr>
            <a:endParaRPr sz="4800">
              <a:solidFill>
                <a:srgbClr val="E85C1D"/>
              </a:solidFill>
            </a:endParaRPr>
          </a:p>
        </p:txBody>
      </p:sp>
      <p:sp>
        <p:nvSpPr>
          <p:cNvPr id="63" name="Shape 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54" name="Shape 154"/>
          <p:cNvSpPr/>
          <p:nvPr>
            <p:ph type="body" idx="4294967295"/>
          </p:nvPr>
        </p:nvSpPr>
        <p:spPr>
          <a:xfrm>
            <a:off x="457200" y="1600200"/>
            <a:ext cx="8229600" cy="5257800"/>
          </a:xfrm>
          <a:prstGeom prst="rect">
            <a:avLst/>
          </a:prstGeom>
        </p:spPr>
        <p:txBody>
          <a:bodyPr/>
          <a:lstStyle/>
          <a:p>
            <a:pPr lvl="0" marL="0" indent="0" algn="l">
              <a:spcBef>
                <a:spcPts val="0"/>
              </a:spcBef>
              <a:defRPr sz="1800">
                <a:solidFill>
                  <a:srgbClr val="000000"/>
                </a:solidFill>
              </a:defRPr>
            </a:pPr>
            <a:endParaRPr sz="1200">
              <a:latin typeface="Times"/>
              <a:ea typeface="Times"/>
              <a:cs typeface="Times"/>
              <a:sym typeface="Times"/>
            </a:endParaRPr>
          </a:p>
          <a:p>
            <a:pPr lvl="0" marL="290763" indent="-290763" algn="l">
              <a:spcBef>
                <a:spcPts val="0"/>
              </a:spcBef>
              <a:buSzPct val="100000"/>
              <a:buChar char="•"/>
              <a:defRPr sz="1800">
                <a:solidFill>
                  <a:srgbClr val="000000"/>
                </a:solidFill>
              </a:defRPr>
            </a:pPr>
            <a:r>
              <a:rPr sz="4000">
                <a:latin typeface="Times"/>
                <a:ea typeface="Times"/>
                <a:cs typeface="Times"/>
                <a:sym typeface="Times"/>
              </a:rPr>
              <a:t>Offering Support</a:t>
            </a:r>
            <a:endParaRPr sz="4000">
              <a:latin typeface="Times"/>
              <a:ea typeface="Times"/>
              <a:cs typeface="Times"/>
              <a:sym typeface="Times"/>
            </a:endParaRPr>
          </a:p>
          <a:p>
            <a:pPr lvl="0" marL="290763" indent="-290763" algn="l">
              <a:spcBef>
                <a:spcPts val="0"/>
              </a:spcBef>
              <a:buSzPct val="100000"/>
              <a:buChar char="•"/>
              <a:defRPr sz="1800">
                <a:solidFill>
                  <a:srgbClr val="000000"/>
                </a:solidFill>
              </a:defRPr>
            </a:pPr>
            <a:r>
              <a:rPr sz="4000">
                <a:latin typeface="Times"/>
                <a:ea typeface="Times"/>
                <a:cs typeface="Times"/>
                <a:sym typeface="Times"/>
              </a:rPr>
              <a:t>Creating Challenges</a:t>
            </a:r>
            <a:endParaRPr sz="4000">
              <a:latin typeface="Times"/>
              <a:ea typeface="Times"/>
              <a:cs typeface="Times"/>
              <a:sym typeface="Times"/>
            </a:endParaRPr>
          </a:p>
          <a:p>
            <a:pPr lvl="0" marL="290763" indent="-290763" algn="l">
              <a:spcBef>
                <a:spcPts val="0"/>
              </a:spcBef>
              <a:buSzPct val="100000"/>
              <a:buChar char="•"/>
              <a:defRPr sz="1800">
                <a:solidFill>
                  <a:srgbClr val="000000"/>
                </a:solidFill>
              </a:defRPr>
            </a:pPr>
            <a:r>
              <a:rPr sz="4000">
                <a:latin typeface="Times"/>
                <a:ea typeface="Times"/>
                <a:cs typeface="Times"/>
                <a:sym typeface="Times"/>
              </a:rPr>
              <a:t>Facilitating Vision</a:t>
            </a:r>
            <a:endParaRPr sz="4000">
              <a:latin typeface="Times"/>
              <a:ea typeface="Times"/>
              <a:cs typeface="Times"/>
              <a:sym typeface="Times"/>
            </a:endParaRPr>
          </a:p>
          <a:p>
            <a:pPr lvl="0" marL="0" indent="0" algn="l">
              <a:spcBef>
                <a:spcPts val="1200"/>
              </a:spcBef>
              <a:defRPr sz="1800">
                <a:solidFill>
                  <a:srgbClr val="000000"/>
                </a:solidFill>
              </a:defRPr>
            </a:pPr>
            <a:endParaRPr sz="4000">
              <a:solidFill>
                <a:srgbClr val="595959"/>
              </a:solidFill>
              <a:latin typeface="Arial"/>
              <a:ea typeface="Arial"/>
              <a:cs typeface="Arial"/>
              <a:sym typeface="Arial"/>
            </a:endParaRPr>
          </a:p>
          <a:p>
            <a:pPr lvl="0" marL="0" indent="0" algn="l">
              <a:spcBef>
                <a:spcPts val="1200"/>
              </a:spcBef>
              <a:defRPr sz="1800">
                <a:solidFill>
                  <a:srgbClr val="000000"/>
                </a:solidFill>
              </a:defRPr>
            </a:pPr>
            <a:endParaRPr sz="2900">
              <a:latin typeface="Times"/>
              <a:ea typeface="Times"/>
              <a:cs typeface="Times"/>
              <a:sym typeface="Times"/>
            </a:endParaRPr>
          </a:p>
          <a:p>
            <a:pPr lvl="0" marL="0" indent="0" algn="l">
              <a:spcBef>
                <a:spcPts val="1200"/>
              </a:spcBef>
              <a:defRPr sz="1800">
                <a:solidFill>
                  <a:srgbClr val="000000"/>
                </a:solidFill>
              </a:defRPr>
            </a:pPr>
            <a:r>
              <a:rPr>
                <a:latin typeface="Arial"/>
                <a:ea typeface="Arial"/>
                <a:cs typeface="Arial"/>
                <a:sym typeface="Arial"/>
              </a:rPr>
              <a:t>Lipton, L., &amp; Wellman, B. (2003) Mentoring Matters: A practical guide to learning-focused relationships.</a:t>
            </a:r>
            <a:r>
              <a:rPr sz="2900">
                <a:latin typeface="Arial"/>
                <a:ea typeface="Arial"/>
                <a:cs typeface="Arial"/>
                <a:sym typeface="Arial"/>
              </a:rPr>
              <a:t> </a:t>
            </a:r>
            <a:endParaRPr sz="1200">
              <a:latin typeface="Times"/>
              <a:ea typeface="Times"/>
              <a:cs typeface="Times"/>
              <a:sym typeface="Times"/>
            </a:endParaRPr>
          </a:p>
        </p:txBody>
      </p:sp>
      <p:sp>
        <p:nvSpPr>
          <p:cNvPr id="155" name="Shape 155"/>
          <p:cNvSpPr/>
          <p:nvPr>
            <p:ph type="title" idx="4294967295"/>
          </p:nvPr>
        </p:nvSpPr>
        <p:spPr>
          <a:xfrm>
            <a:off x="266700" y="41274"/>
            <a:ext cx="8229600" cy="1508126"/>
          </a:xfrm>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Learning Focused Relationships</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58" name="Shape 158"/>
          <p:cNvSpPr/>
          <p:nvPr>
            <p:ph type="body" idx="4294967295"/>
          </p:nvPr>
        </p:nvSpPr>
        <p:spPr>
          <a:xfrm>
            <a:off x="457200" y="1600200"/>
            <a:ext cx="8229600" cy="5257800"/>
          </a:xfrm>
          <a:prstGeom prst="rect">
            <a:avLst/>
          </a:prstGeom>
        </p:spPr>
        <p:txBody>
          <a:bodyPr/>
          <a:lstStyle/>
          <a:p>
            <a:pPr lvl="0" marL="210552" indent="-210552" algn="l">
              <a:spcBef>
                <a:spcPts val="1200"/>
              </a:spcBef>
              <a:buSzPct val="100000"/>
              <a:buChar char="•"/>
              <a:defRPr sz="1800">
                <a:solidFill>
                  <a:srgbClr val="000000"/>
                </a:solidFill>
              </a:defRPr>
            </a:pPr>
            <a:r>
              <a:rPr sz="2600">
                <a:latin typeface="Arial"/>
                <a:ea typeface="Arial"/>
                <a:cs typeface="Arial"/>
                <a:sym typeface="Arial"/>
              </a:rPr>
              <a:t>Support:  emotional, physical, instructional &amp; institutional; </a:t>
            </a:r>
            <a:endParaRPr sz="26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a:t>
            </a:r>
            <a:r>
              <a:rPr sz="2600">
                <a:latin typeface="+mj-lt"/>
                <a:ea typeface="+mj-ea"/>
                <a:cs typeface="+mj-cs"/>
                <a:sym typeface="Helvetica"/>
              </a:rPr>
              <a:t> Challenge:  g</a:t>
            </a:r>
            <a:r>
              <a:rPr sz="2600">
                <a:latin typeface="Arial"/>
                <a:ea typeface="Arial"/>
                <a:cs typeface="Arial"/>
                <a:sym typeface="Arial"/>
              </a:rPr>
              <a:t>oal-driven, data-focused &amp; thought-provoking; </a:t>
            </a:r>
            <a:endParaRPr sz="2600">
              <a:latin typeface="Times"/>
              <a:ea typeface="Times"/>
              <a:cs typeface="Times"/>
              <a:sym typeface="Times"/>
            </a:endParaRPr>
          </a:p>
          <a:p>
            <a:pPr lvl="0" marL="0" indent="0" algn="l">
              <a:spcBef>
                <a:spcPts val="1200"/>
              </a:spcBef>
              <a:defRPr sz="1800">
                <a:solidFill>
                  <a:srgbClr val="000000"/>
                </a:solidFill>
              </a:defRPr>
            </a:pPr>
            <a:r>
              <a:rPr sz="2600">
                <a:latin typeface="Arial"/>
                <a:ea typeface="Arial"/>
                <a:cs typeface="Arial"/>
                <a:sym typeface="Arial"/>
              </a:rPr>
              <a:t>•</a:t>
            </a:r>
            <a:r>
              <a:rPr sz="2600">
                <a:latin typeface="+mj-lt"/>
                <a:ea typeface="+mj-ea"/>
                <a:cs typeface="+mj-cs"/>
                <a:sym typeface="Helvetica"/>
              </a:rPr>
              <a:t> Vision:  h</a:t>
            </a:r>
            <a:r>
              <a:rPr sz="2600">
                <a:latin typeface="Arial"/>
                <a:ea typeface="Arial"/>
                <a:cs typeface="Arial"/>
                <a:sym typeface="Arial"/>
              </a:rPr>
              <a:t>igh expectations for self and students, life-long learning &amp; professional identity. </a:t>
            </a:r>
            <a:endParaRPr sz="2600">
              <a:latin typeface="Times"/>
              <a:ea typeface="Times"/>
              <a:cs typeface="Times"/>
              <a:sym typeface="Times"/>
            </a:endParaRPr>
          </a:p>
          <a:p>
            <a:pPr lvl="0" marL="0" indent="0" algn="l">
              <a:spcBef>
                <a:spcPts val="1200"/>
              </a:spcBef>
              <a:defRPr sz="1800">
                <a:solidFill>
                  <a:srgbClr val="000000"/>
                </a:solidFill>
              </a:defRPr>
            </a:pPr>
            <a:endParaRPr>
              <a:latin typeface="Times"/>
              <a:ea typeface="Times"/>
              <a:cs typeface="Times"/>
              <a:sym typeface="Times"/>
            </a:endParaRPr>
          </a:p>
          <a:p>
            <a:pPr lvl="0" marL="0" indent="0" algn="l">
              <a:spcBef>
                <a:spcPts val="1200"/>
              </a:spcBef>
              <a:defRPr sz="1800">
                <a:solidFill>
                  <a:srgbClr val="000000"/>
                </a:solidFill>
              </a:defRPr>
            </a:pPr>
            <a:r>
              <a:rPr>
                <a:latin typeface="Arial"/>
                <a:ea typeface="Arial"/>
                <a:cs typeface="Arial"/>
                <a:sym typeface="Arial"/>
              </a:rPr>
              <a:t>Lipton, L., &amp; Wellman, B. (2003) Mentoring Matters: A practical guide to learning-focused relationships. Sherman, CT: Mira Via. </a:t>
            </a:r>
            <a:endParaRPr sz="1200">
              <a:latin typeface="Times"/>
              <a:ea typeface="Times"/>
              <a:cs typeface="Times"/>
              <a:sym typeface="Times"/>
            </a:endParaRPr>
          </a:p>
          <a:p>
            <a:pPr lvl="0" marL="0" indent="0" algn="l">
              <a:spcBef>
                <a:spcPts val="0"/>
              </a:spcBef>
              <a:defRPr sz="1800">
                <a:solidFill>
                  <a:srgbClr val="000000"/>
                </a:solidFill>
              </a:defRPr>
            </a:pPr>
            <a:r>
              <a:rPr sz="1200">
                <a:latin typeface="Times"/>
                <a:ea typeface="Times"/>
                <a:cs typeface="Times"/>
                <a:sym typeface="Times"/>
              </a:rPr>
              <a:t> </a:t>
            </a:r>
            <a:endParaRPr sz="1200">
              <a:latin typeface="Times"/>
              <a:ea typeface="Times"/>
              <a:cs typeface="Times"/>
              <a:sym typeface="Times"/>
            </a:endParaRPr>
          </a:p>
        </p:txBody>
      </p:sp>
      <p:sp>
        <p:nvSpPr>
          <p:cNvPr id="159" name="Shape 159"/>
          <p:cNvSpPr/>
          <p:nvPr>
            <p:ph type="title" idx="4294967295"/>
          </p:nvPr>
        </p:nvSpPr>
        <p:spPr>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Learning Focused Relationships</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idx="4294967295"/>
          </p:nvPr>
        </p:nvSpPr>
        <p:spPr>
          <a:xfrm>
            <a:off x="457200" y="274637"/>
            <a:ext cx="8105775" cy="995363"/>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Applying Your Lists</a:t>
            </a:r>
          </a:p>
        </p:txBody>
      </p:sp>
      <p:sp>
        <p:nvSpPr>
          <p:cNvPr id="162" name="Shape 162"/>
          <p:cNvSpPr/>
          <p:nvPr>
            <p:ph type="body" idx="4294967295"/>
          </p:nvPr>
        </p:nvSpPr>
        <p:spPr>
          <a:xfrm>
            <a:off x="952500" y="1993900"/>
            <a:ext cx="8229600" cy="4525963"/>
          </a:xfrm>
          <a:prstGeom prst="rect">
            <a:avLst/>
          </a:prstGeom>
        </p:spPr>
        <p:txBody>
          <a:bodyPr lIns="0" tIns="0" rIns="0" bIns="0">
            <a:normAutofit fontScale="100000" lnSpcReduction="0"/>
          </a:bodyPr>
          <a:lstStyle/>
          <a:p>
            <a:pPr lvl="0" marL="214312" indent="-214312" algn="l">
              <a:spcBef>
                <a:spcPts val="700"/>
              </a:spcBef>
              <a:buClr>
                <a:srgbClr val="595959"/>
              </a:buClr>
              <a:buSzPct val="100000"/>
              <a:buFont typeface="Arial"/>
              <a:buChar char="•"/>
              <a:defRPr sz="1800">
                <a:solidFill>
                  <a:srgbClr val="000000"/>
                </a:solidFill>
              </a:defRPr>
            </a:pPr>
            <a:r>
              <a:rPr sz="3000">
                <a:solidFill>
                  <a:srgbClr val="595959"/>
                </a:solidFill>
                <a:latin typeface="+mj-lt"/>
                <a:ea typeface="+mj-ea"/>
                <a:cs typeface="+mj-cs"/>
                <a:sym typeface="Helvetica"/>
              </a:rPr>
              <a:t>Within your mentee team, identify your strongest attribute from the list of leadership attributes and how you will apply it to successful implementation of classroom walk- throughs?</a:t>
            </a:r>
            <a:endParaRPr sz="3000">
              <a:solidFill>
                <a:srgbClr val="595959"/>
              </a:solidFill>
              <a:latin typeface="+mj-lt"/>
              <a:ea typeface="+mj-ea"/>
              <a:cs typeface="+mj-cs"/>
              <a:sym typeface="Helvetica"/>
            </a:endParaRPr>
          </a:p>
          <a:p>
            <a:pPr lvl="0" marL="214312" indent="-214312" algn="l">
              <a:spcBef>
                <a:spcPts val="700"/>
              </a:spcBef>
              <a:buClr>
                <a:srgbClr val="595959"/>
              </a:buClr>
              <a:buSzPct val="100000"/>
              <a:buFont typeface="Arial"/>
              <a:buChar char="•"/>
              <a:defRPr sz="1800">
                <a:solidFill>
                  <a:srgbClr val="000000"/>
                </a:solidFill>
              </a:defRPr>
            </a:pPr>
            <a:r>
              <a:rPr sz="3000">
                <a:solidFill>
                  <a:srgbClr val="595959"/>
                </a:solidFill>
                <a:latin typeface="+mj-lt"/>
                <a:ea typeface="+mj-ea"/>
                <a:cs typeface="+mj-cs"/>
                <a:sym typeface="Helvetica"/>
              </a:rPr>
              <a:t>Discuss what it would look and sound like when completing a walkthrough with your mentee team.</a:t>
            </a:r>
          </a:p>
        </p:txBody>
      </p:sp>
      <p:sp>
        <p:nvSpPr>
          <p:cNvPr id="163" name="Shape 1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ph type="title" idx="4294967295"/>
          </p:nvPr>
        </p:nvSpPr>
        <p:spPr>
          <a:xfrm>
            <a:off x="355600" y="312737"/>
            <a:ext cx="8105775" cy="995363"/>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Sharing  with the Whole Cohort</a:t>
            </a:r>
          </a:p>
        </p:txBody>
      </p:sp>
      <p:sp>
        <p:nvSpPr>
          <p:cNvPr id="168" name="Shape 168"/>
          <p:cNvSpPr/>
          <p:nvPr>
            <p:ph type="body" idx="4294967295"/>
          </p:nvPr>
        </p:nvSpPr>
        <p:spPr>
          <a:xfrm>
            <a:off x="457200" y="1600200"/>
            <a:ext cx="8229600" cy="4525963"/>
          </a:xfrm>
          <a:prstGeom prst="rect">
            <a:avLst/>
          </a:prstGeom>
        </p:spPr>
        <p:txBody>
          <a:bodyPr lIns="0" tIns="0" rIns="0" bIns="0">
            <a:normAutofit fontScale="100000" lnSpcReduction="0"/>
          </a:bodyPr>
          <a:lstStyle/>
          <a:p>
            <a:pPr lvl="0" marL="200025" indent="-200025" algn="l">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What did you learn about yourself in doing this activity? What are your strengths and weaknesses?</a:t>
            </a:r>
            <a:endParaRPr sz="2800">
              <a:solidFill>
                <a:srgbClr val="595959"/>
              </a:solidFill>
              <a:latin typeface="+mj-lt"/>
              <a:ea typeface="+mj-ea"/>
              <a:cs typeface="+mj-cs"/>
              <a:sym typeface="Helvetica"/>
            </a:endParaRPr>
          </a:p>
          <a:p>
            <a:pPr lvl="0" marL="200025" indent="-200025" algn="l">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What did you learn about your mentee team?</a:t>
            </a:r>
            <a:endParaRPr sz="2800">
              <a:solidFill>
                <a:srgbClr val="595959"/>
              </a:solidFill>
              <a:latin typeface="+mj-lt"/>
              <a:ea typeface="+mj-ea"/>
              <a:cs typeface="+mj-cs"/>
              <a:sym typeface="Helvetica"/>
            </a:endParaRPr>
          </a:p>
          <a:p>
            <a:pPr lvl="0" marL="200025" indent="-200025" algn="l">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How can you apply that learning in your professional setting regarding classroom walk-throughs?</a:t>
            </a:r>
          </a:p>
        </p:txBody>
      </p:sp>
      <p:sp>
        <p:nvSpPr>
          <p:cNvPr id="169" name="Shape 16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ph type="title" idx="4294967295"/>
          </p:nvPr>
        </p:nvSpPr>
        <p:spPr>
          <a:xfrm>
            <a:off x="354012" y="300037"/>
            <a:ext cx="8105776" cy="995363"/>
          </a:xfrm>
          <a:prstGeom prst="rect">
            <a:avLst/>
          </a:prstGeom>
        </p:spPr>
        <p:txBody>
          <a:bodyPr lIns="0" tIns="0" rIns="0" bIns="0">
            <a:normAutofit fontScale="100000" lnSpcReduction="0"/>
          </a:bodyPr>
          <a:lstStyle>
            <a:lvl1pPr>
              <a:defRPr>
                <a:solidFill>
                  <a:srgbClr val="FF9300"/>
                </a:solidFill>
              </a:defRPr>
            </a:lvl1pPr>
          </a:lstStyle>
          <a:p>
            <a:pPr lvl="0">
              <a:defRPr sz="1800">
                <a:solidFill>
                  <a:srgbClr val="000000"/>
                </a:solidFill>
              </a:defRPr>
            </a:pPr>
            <a:r>
              <a:rPr sz="3200">
                <a:solidFill>
                  <a:srgbClr val="FF9300"/>
                </a:solidFill>
              </a:rPr>
              <a:t>Classroom Walkthroughs</a:t>
            </a:r>
          </a:p>
        </p:txBody>
      </p:sp>
      <p:sp>
        <p:nvSpPr>
          <p:cNvPr id="172" name="Shape 17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73" name="Shape 173"/>
          <p:cNvSpPr/>
          <p:nvPr>
            <p:ph type="body" idx="4294967295"/>
          </p:nvPr>
        </p:nvSpPr>
        <p:spPr>
          <a:xfrm>
            <a:off x="546100" y="1331118"/>
            <a:ext cx="8229600" cy="4525964"/>
          </a:xfrm>
          <a:prstGeom prst="rect">
            <a:avLst/>
          </a:prstGeom>
        </p:spPr>
        <p:txBody>
          <a:bodyPr lIns="0" tIns="0" rIns="0" bIns="0">
            <a:normAutofit fontScale="100000" lnSpcReduction="0"/>
          </a:bodyPr>
          <a:lstStyle/>
          <a:p>
            <a:pPr lvl="0" algn="l">
              <a:spcBef>
                <a:spcPts val="800"/>
              </a:spcBef>
              <a:defRPr sz="1800">
                <a:solidFill>
                  <a:srgbClr val="000000"/>
                </a:solidFill>
              </a:defRPr>
            </a:pPr>
            <a:endParaRPr sz="3600">
              <a:solidFill>
                <a:srgbClr val="0433FF"/>
              </a:solidFill>
            </a:endParaRPr>
          </a:p>
          <a:p>
            <a:pPr lvl="0" algn="l">
              <a:spcBef>
                <a:spcPts val="800"/>
              </a:spcBef>
              <a:defRPr sz="1800">
                <a:solidFill>
                  <a:srgbClr val="000000"/>
                </a:solidFill>
              </a:defRPr>
            </a:pPr>
            <a:r>
              <a:rPr sz="2200">
                <a:solidFill>
                  <a:srgbClr val="0433FF"/>
                </a:solidFill>
                <a:latin typeface="+mj-lt"/>
                <a:ea typeface="+mj-ea"/>
                <a:cs typeface="+mj-cs"/>
                <a:sym typeface="Helvetica"/>
              </a:rPr>
              <a:t>The classroom walkthrough is a supportive and powerful instructional practice that supports and addresses the varied needs, interests and abilities of students in the educational setting. </a:t>
            </a:r>
            <a:endParaRPr sz="2200">
              <a:solidFill>
                <a:srgbClr val="0433FF"/>
              </a:solidFill>
              <a:latin typeface="+mj-lt"/>
              <a:ea typeface="+mj-ea"/>
              <a:cs typeface="+mj-cs"/>
              <a:sym typeface="Helvetica"/>
            </a:endParaRPr>
          </a:p>
          <a:p>
            <a:pPr lvl="0">
              <a:spcBef>
                <a:spcPts val="800"/>
              </a:spcBef>
              <a:defRPr sz="1800">
                <a:solidFill>
                  <a:srgbClr val="000000"/>
                </a:solidFill>
              </a:defRPr>
            </a:pPr>
            <a:r>
              <a:rPr sz="2200">
                <a:solidFill>
                  <a:srgbClr val="0433FF"/>
                </a:solidFill>
                <a:latin typeface="+mj-lt"/>
                <a:ea typeface="+mj-ea"/>
                <a:cs typeface="+mj-cs"/>
                <a:sym typeface="Helvetica"/>
              </a:rPr>
              <a:t> </a:t>
            </a:r>
            <a:endParaRPr sz="2200">
              <a:solidFill>
                <a:srgbClr val="0433FF"/>
              </a:solidFill>
              <a:latin typeface="+mj-lt"/>
              <a:ea typeface="+mj-ea"/>
              <a:cs typeface="+mj-cs"/>
              <a:sym typeface="Helvetica"/>
            </a:endParaRPr>
          </a:p>
          <a:p>
            <a:pPr lvl="0" algn="l">
              <a:spcBef>
                <a:spcPts val="1000"/>
              </a:spcBef>
              <a:defRPr sz="1800">
                <a:solidFill>
                  <a:srgbClr val="000000"/>
                </a:solidFill>
              </a:defRPr>
            </a:pPr>
            <a:r>
              <a:rPr sz="2200">
                <a:solidFill>
                  <a:srgbClr val="0433FF"/>
                </a:solidFill>
                <a:latin typeface="+mj-lt"/>
                <a:ea typeface="+mj-ea"/>
                <a:cs typeface="+mj-cs"/>
                <a:sym typeface="Helvetica"/>
              </a:rPr>
              <a:t>Walkthroughs are designed to take instruction to the next level in a supportive manner that allows teachers to deliver high quality learning experiences for EVERY CHILD, EVERY DAY.</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76" name="Shape 176"/>
          <p:cNvSpPr/>
          <p:nvPr>
            <p:ph type="title" idx="4294967295"/>
          </p:nvPr>
        </p:nvSpPr>
        <p:spPr>
          <a:xfrm>
            <a:off x="266700" y="66674"/>
            <a:ext cx="8229600" cy="1508126"/>
          </a:xfrm>
          <a:prstGeom prst="rect">
            <a:avLst/>
          </a:prstGeom>
        </p:spPr>
        <p:txBody>
          <a:bodyPr/>
          <a:lstStyle>
            <a:lvl1pPr>
              <a:defRPr>
                <a:solidFill>
                  <a:srgbClr val="0433FF"/>
                </a:solidFill>
              </a:defRPr>
            </a:lvl1pPr>
          </a:lstStyle>
          <a:p>
            <a:pPr lvl="0">
              <a:defRPr sz="1800">
                <a:solidFill>
                  <a:srgbClr val="000000"/>
                </a:solidFill>
              </a:defRPr>
            </a:pPr>
            <a:r>
              <a:rPr sz="3200">
                <a:solidFill>
                  <a:srgbClr val="0433FF"/>
                </a:solidFill>
              </a:rPr>
              <a:t>Protocol for Academic Walkthroughs</a:t>
            </a:r>
          </a:p>
        </p:txBody>
      </p:sp>
      <p:sp>
        <p:nvSpPr>
          <p:cNvPr id="177" name="Shape 177"/>
          <p:cNvSpPr/>
          <p:nvPr>
            <p:ph type="body" idx="4294967295"/>
          </p:nvPr>
        </p:nvSpPr>
        <p:spPr>
          <a:xfrm>
            <a:off x="635000" y="1282700"/>
            <a:ext cx="8229600" cy="5257800"/>
          </a:xfrm>
          <a:prstGeom prst="rect">
            <a:avLst/>
          </a:prstGeom>
        </p:spPr>
        <p:txBody>
          <a:bodyPr/>
          <a:lstStyle/>
          <a:p>
            <a:pPr lvl="0" marL="0" indent="0" algn="l">
              <a:lnSpc>
                <a:spcPct val="115000"/>
              </a:lnSpc>
              <a:spcBef>
                <a:spcPts val="1000"/>
              </a:spcBef>
              <a:defRPr sz="1800">
                <a:solidFill>
                  <a:srgbClr val="000000"/>
                </a:solidFill>
              </a:defRPr>
            </a:pPr>
            <a:r>
              <a:rPr b="1" sz="1900">
                <a:uFill>
                  <a:solidFill/>
                </a:uFill>
                <a:latin typeface="Calibri"/>
                <a:ea typeface="Calibri"/>
                <a:cs typeface="Calibri"/>
                <a:sym typeface="Calibri"/>
              </a:rPr>
              <a:t>What is an Academic Walkthrough?</a:t>
            </a:r>
            <a:endParaRPr b="1" sz="1900">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r>
              <a:rPr sz="1900">
                <a:uFill>
                  <a:solidFill/>
                </a:uFill>
                <a:latin typeface="Calibri"/>
                <a:ea typeface="Calibri"/>
                <a:cs typeface="Calibri"/>
                <a:sym typeface="Calibri"/>
              </a:rPr>
              <a:t>In alignment with State and District educational achievement expectations, academic walkthroughs are designed to monitor the fidelity with which curriculum is being implemented and the quality of instruction in classrooms. During an academic walkthrough, a team of district administrators and school personnel will visit a designated number of classrooms for a period of time (approximately 5-8 minutes) in an effort to observe and provide feedback on “look fors” that have been identified by the school’s principal and/or educational team. </a:t>
            </a:r>
            <a:endParaRPr sz="1900">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r>
              <a:rPr sz="1900">
                <a:uFill>
                  <a:solidFill/>
                </a:uFill>
                <a:latin typeface="Calibri"/>
                <a:ea typeface="Calibri"/>
                <a:cs typeface="Calibri"/>
                <a:sym typeface="Calibri"/>
              </a:rPr>
              <a:t>Academic walkthroughs are different from Instructional Rounds because they place a laser-like focus on curriculum implementation &amp; instruction efforts that are being implemented as a part of the School Improvement Plan (SIP). Instructional Rounds provide commentary regarding an individual school’s progress toward their theory of action.</a:t>
            </a:r>
            <a:r>
              <a:rPr>
                <a:uFill>
                  <a:solidFill/>
                </a:uFill>
                <a:latin typeface="Calibri"/>
                <a:ea typeface="Calibri"/>
                <a:cs typeface="Calibri"/>
                <a:sym typeface="Calibri"/>
              </a:rPr>
              <a:t> </a:t>
            </a:r>
            <a:endParaRPr>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endParaRPr sz="1400">
              <a:uFill>
                <a:solidFill/>
              </a:uFill>
              <a:latin typeface="Calibri"/>
              <a:ea typeface="Calibri"/>
              <a:cs typeface="Calibri"/>
              <a:sym typeface="Calibri"/>
            </a:endParaRP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80" name="Shape 180"/>
          <p:cNvSpPr/>
          <p:nvPr>
            <p:ph type="body" idx="4294967295"/>
          </p:nvPr>
        </p:nvSpPr>
        <p:spPr>
          <a:xfrm>
            <a:off x="457200" y="1201886"/>
            <a:ext cx="8229600" cy="5656114"/>
          </a:xfrm>
          <a:prstGeom prst="rect">
            <a:avLst/>
          </a:prstGeom>
        </p:spPr>
        <p:txBody>
          <a:bodyPr/>
          <a:lstStyle/>
          <a:p>
            <a:pPr lvl="0" marL="0" indent="0" algn="just">
              <a:lnSpc>
                <a:spcPct val="115000"/>
              </a:lnSpc>
              <a:spcBef>
                <a:spcPts val="1000"/>
              </a:spcBef>
              <a:defRPr sz="1800">
                <a:solidFill>
                  <a:srgbClr val="000000"/>
                </a:solidFill>
              </a:defRPr>
            </a:pPr>
            <a:r>
              <a:rPr b="1" sz="1900">
                <a:uFill>
                  <a:solidFill/>
                </a:uFill>
                <a:latin typeface="Calibri"/>
                <a:ea typeface="Calibri"/>
                <a:cs typeface="Calibri"/>
                <a:sym typeface="Calibri"/>
              </a:rPr>
              <a:t>What should schools prepare for the academic walkthrough?</a:t>
            </a:r>
            <a:endParaRPr b="1" sz="1900">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r>
              <a:rPr sz="1900">
                <a:uFill>
                  <a:solidFill/>
                </a:uFill>
                <a:latin typeface="Calibri"/>
                <a:ea typeface="Calibri"/>
                <a:cs typeface="Calibri"/>
                <a:sym typeface="Calibri"/>
              </a:rPr>
              <a:t>The academic walkthrough should start with the school’s principal facilitating a short overview presentation on the area(s) of focus. These should be supported with a summary of the most current student achievement data. The presentation should include information on how the area(s) of focus support the SIP and/or department-specific initiatives. The documents that are created for the walkthrough team should also be reviewed and explained at this time.</a:t>
            </a:r>
            <a:endParaRPr sz="1900">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r>
              <a:rPr b="1" sz="1900">
                <a:uFill>
                  <a:solidFill/>
                </a:uFill>
                <a:latin typeface="Calibri"/>
                <a:ea typeface="Calibri"/>
                <a:cs typeface="Calibri"/>
                <a:sym typeface="Calibri"/>
              </a:rPr>
              <a:t>What is the suggested schedule for the academic walkthrough?</a:t>
            </a:r>
            <a:endParaRPr b="1" sz="1900">
              <a:uFill>
                <a:solidFill/>
              </a:uFill>
              <a:latin typeface="Calibri"/>
              <a:ea typeface="Calibri"/>
              <a:cs typeface="Calibri"/>
              <a:sym typeface="Calibri"/>
            </a:endParaRPr>
          </a:p>
          <a:p>
            <a:pPr lvl="0" marL="0" indent="0" algn="just">
              <a:lnSpc>
                <a:spcPct val="115000"/>
              </a:lnSpc>
              <a:spcBef>
                <a:spcPts val="1000"/>
              </a:spcBef>
              <a:defRPr sz="1800">
                <a:solidFill>
                  <a:srgbClr val="000000"/>
                </a:solidFill>
              </a:defRPr>
            </a:pPr>
            <a:r>
              <a:rPr sz="1900">
                <a:uFill>
                  <a:solidFill/>
                </a:uFill>
                <a:latin typeface="Calibri"/>
                <a:ea typeface="Calibri"/>
                <a:cs typeface="Calibri"/>
                <a:sym typeface="Calibri"/>
              </a:rPr>
              <a:t>A sample schedule for the academic walk through has been provided below:</a:t>
            </a:r>
            <a:endParaRPr sz="1900">
              <a:uFill>
                <a:solidFill/>
              </a:uFill>
              <a:latin typeface="Calibri"/>
              <a:ea typeface="Calibri"/>
              <a:cs typeface="Calibri"/>
              <a:sym typeface="Calibri"/>
            </a:endParaRPr>
          </a:p>
          <a:p>
            <a:pPr lvl="0" marL="457200" indent="-228600" algn="just">
              <a:spcBef>
                <a:spcPts val="0"/>
              </a:spcBef>
              <a:buSzPct val="100000"/>
              <a:buFont typeface="Symbol"/>
              <a:buChar char="•"/>
              <a:defRPr sz="1800">
                <a:solidFill>
                  <a:srgbClr val="000000"/>
                </a:solidFill>
              </a:defRPr>
            </a:pPr>
            <a:r>
              <a:rPr sz="1900">
                <a:uFill>
                  <a:solidFill/>
                </a:uFill>
                <a:latin typeface="Calibri"/>
                <a:ea typeface="Calibri"/>
                <a:cs typeface="Calibri"/>
                <a:sym typeface="Calibri"/>
              </a:rPr>
              <a:t> 8:30 –  9:00 - Greeting/Overview</a:t>
            </a:r>
            <a:endParaRPr sz="1900">
              <a:uFill>
                <a:solidFill/>
              </a:uFill>
              <a:latin typeface="Calibri"/>
              <a:ea typeface="Calibri"/>
              <a:cs typeface="Calibri"/>
              <a:sym typeface="Calibri"/>
            </a:endParaRPr>
          </a:p>
          <a:p>
            <a:pPr lvl="0" marL="457200" indent="-228600" algn="just">
              <a:spcBef>
                <a:spcPts val="0"/>
              </a:spcBef>
              <a:buSzPct val="100000"/>
              <a:buFont typeface="Symbol"/>
              <a:buChar char="•"/>
              <a:defRPr sz="1800">
                <a:solidFill>
                  <a:srgbClr val="000000"/>
                </a:solidFill>
              </a:defRPr>
            </a:pPr>
            <a:r>
              <a:rPr sz="1900">
                <a:uFill>
                  <a:solidFill/>
                </a:uFill>
                <a:latin typeface="Calibri"/>
                <a:ea typeface="Calibri"/>
                <a:cs typeface="Calibri"/>
                <a:sym typeface="Calibri"/>
              </a:rPr>
              <a:t> 9:00 - 10:15  - Classroom Visits (approximately 5-8 minutes in length)</a:t>
            </a:r>
            <a:endParaRPr sz="1900">
              <a:uFill>
                <a:solidFill/>
              </a:uFill>
              <a:latin typeface="Calibri"/>
              <a:ea typeface="Calibri"/>
              <a:cs typeface="Calibri"/>
              <a:sym typeface="Calibri"/>
            </a:endParaRPr>
          </a:p>
          <a:p>
            <a:pPr lvl="0" marL="457200" indent="-228600" algn="just">
              <a:spcBef>
                <a:spcPts val="0"/>
              </a:spcBef>
              <a:buSzPct val="100000"/>
              <a:buFont typeface="Symbol"/>
              <a:buChar char="•"/>
              <a:defRPr sz="1800">
                <a:solidFill>
                  <a:srgbClr val="000000"/>
                </a:solidFill>
              </a:defRPr>
            </a:pPr>
            <a:r>
              <a:rPr sz="1900">
                <a:uFill>
                  <a:solidFill/>
                </a:uFill>
                <a:latin typeface="Calibri"/>
                <a:ea typeface="Calibri"/>
                <a:cs typeface="Calibri"/>
                <a:sym typeface="Calibri"/>
              </a:rPr>
              <a:t>10:15 - 10:45 – Debriefing and feedback </a:t>
            </a:r>
          </a:p>
        </p:txBody>
      </p:sp>
      <p:sp>
        <p:nvSpPr>
          <p:cNvPr id="181" name="Shape 181"/>
          <p:cNvSpPr/>
          <p:nvPr>
            <p:ph type="title" idx="4294967295"/>
          </p:nvPr>
        </p:nvSpPr>
        <p:spPr>
          <a:xfrm>
            <a:off x="279400" y="219075"/>
            <a:ext cx="8229600" cy="1142108"/>
          </a:xfrm>
          <a:prstGeom prst="rect">
            <a:avLst/>
          </a:prstGeom>
        </p:spPr>
        <p:txBody>
          <a:bodyPr/>
          <a:lstStyle>
            <a:lvl1pPr>
              <a:defRPr sz="2800">
                <a:solidFill>
                  <a:srgbClr val="0433FF"/>
                </a:solidFill>
              </a:defRPr>
            </a:lvl1pPr>
          </a:lstStyle>
          <a:p>
            <a:pPr lvl="0">
              <a:defRPr sz="1800">
                <a:solidFill>
                  <a:srgbClr val="000000"/>
                </a:solidFill>
              </a:defRPr>
            </a:pPr>
            <a:r>
              <a:rPr sz="2800">
                <a:solidFill>
                  <a:srgbClr val="0433FF"/>
                </a:solidFill>
              </a:rPr>
              <a:t>Protocol for Academic Walkthroughs (cont’d)</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84" name="Shape 184"/>
          <p:cNvSpPr/>
          <p:nvPr>
            <p:ph type="body" idx="4294967295"/>
          </p:nvPr>
        </p:nvSpPr>
        <p:spPr>
          <a:xfrm>
            <a:off x="457200" y="1600200"/>
            <a:ext cx="8229600" cy="5257800"/>
          </a:xfrm>
          <a:prstGeom prst="rect">
            <a:avLst/>
          </a:prstGeom>
        </p:spPr>
        <p:txBody>
          <a:bodyPr/>
          <a:lstStyle/>
          <a:p>
            <a:pPr lvl="0" marL="0" indent="0" algn="just">
              <a:spcBef>
                <a:spcPts val="1000"/>
              </a:spcBef>
              <a:defRPr sz="1800">
                <a:solidFill>
                  <a:srgbClr val="000000"/>
                </a:solidFill>
              </a:defRPr>
            </a:pPr>
            <a:r>
              <a:rPr b="1" sz="1900">
                <a:uFill>
                  <a:solidFill/>
                </a:uFill>
                <a:latin typeface="Calibri"/>
                <a:ea typeface="Calibri"/>
                <a:cs typeface="Calibri"/>
                <a:sym typeface="Calibri"/>
              </a:rPr>
              <a:t>Who will participate in the academic walkthrough?  </a:t>
            </a:r>
            <a:endParaRPr b="1" sz="1900">
              <a:uFill>
                <a:solidFill/>
              </a:uFill>
              <a:latin typeface="Calibri"/>
              <a:ea typeface="Calibri"/>
              <a:cs typeface="Calibri"/>
              <a:sym typeface="Calibri"/>
            </a:endParaRPr>
          </a:p>
          <a:p>
            <a:pPr lvl="0" marL="0" indent="0" algn="just">
              <a:spcBef>
                <a:spcPts val="1000"/>
              </a:spcBef>
              <a:defRPr sz="1800">
                <a:solidFill>
                  <a:srgbClr val="000000"/>
                </a:solidFill>
              </a:defRPr>
            </a:pPr>
            <a:r>
              <a:rPr sz="1900">
                <a:uFill>
                  <a:solidFill/>
                </a:uFill>
                <a:latin typeface="Calibri"/>
                <a:ea typeface="Calibri"/>
                <a:cs typeface="Calibri"/>
                <a:sym typeface="Calibri"/>
              </a:rPr>
              <a:t>Principals, Department Chairs/Supervisors and Central Office administrators will participate in the academic walk through. Assistant principals and teachers are also encouraged to attend.</a:t>
            </a:r>
            <a:endParaRPr sz="1900">
              <a:uFill>
                <a:solidFill/>
              </a:uFill>
              <a:latin typeface="Calibri"/>
              <a:ea typeface="Calibri"/>
              <a:cs typeface="Calibri"/>
              <a:sym typeface="Calibri"/>
            </a:endParaRPr>
          </a:p>
          <a:p>
            <a:pPr lvl="0" marL="0" indent="0" algn="just">
              <a:spcBef>
                <a:spcPts val="1000"/>
              </a:spcBef>
              <a:defRPr sz="1800">
                <a:solidFill>
                  <a:srgbClr val="000000"/>
                </a:solidFill>
              </a:defRPr>
            </a:pPr>
            <a:endParaRPr sz="1900">
              <a:uFill>
                <a:solidFill/>
              </a:uFill>
              <a:latin typeface="Calibri"/>
              <a:ea typeface="Calibri"/>
              <a:cs typeface="Calibri"/>
              <a:sym typeface="Calibri"/>
            </a:endParaRPr>
          </a:p>
          <a:p>
            <a:pPr lvl="0" marL="0" indent="0" algn="just">
              <a:spcBef>
                <a:spcPts val="1000"/>
              </a:spcBef>
              <a:defRPr sz="1800">
                <a:solidFill>
                  <a:srgbClr val="000000"/>
                </a:solidFill>
              </a:defRPr>
            </a:pPr>
            <a:r>
              <a:rPr b="1" sz="1900">
                <a:uFill>
                  <a:solidFill/>
                </a:uFill>
                <a:latin typeface="Calibri"/>
                <a:ea typeface="Calibri"/>
                <a:cs typeface="Calibri"/>
                <a:sym typeface="Calibri"/>
              </a:rPr>
              <a:t>What happens after the academic walkthrough? </a:t>
            </a:r>
            <a:endParaRPr b="1" sz="1900">
              <a:uFill>
                <a:solidFill/>
              </a:uFill>
              <a:latin typeface="Calibri"/>
              <a:ea typeface="Calibri"/>
              <a:cs typeface="Calibri"/>
              <a:sym typeface="Calibri"/>
            </a:endParaRPr>
          </a:p>
          <a:p>
            <a:pPr lvl="0" marL="0" indent="0" algn="just">
              <a:spcBef>
                <a:spcPts val="1000"/>
              </a:spcBef>
              <a:defRPr sz="1800">
                <a:solidFill>
                  <a:srgbClr val="000000"/>
                </a:solidFill>
              </a:defRPr>
            </a:pPr>
            <a:r>
              <a:rPr sz="1900">
                <a:uFill>
                  <a:solidFill/>
                </a:uFill>
                <a:latin typeface="Calibri"/>
                <a:ea typeface="Calibri"/>
                <a:cs typeface="Calibri"/>
                <a:sym typeface="Calibri"/>
              </a:rPr>
              <a:t>Because the goal of the academic walkthrough is to improve student performance, a document that itemizes the feedback will be provided to the school’s principal. The document will include strengths, areas of concern, recommendations for professional development and information on general trends. The principal is encouraged to share the document with the staff, as improvement is a school-wide effort; specific teachers and classrooms will not be discussed or identified in the feedback.</a:t>
            </a:r>
          </a:p>
        </p:txBody>
      </p:sp>
      <p:sp>
        <p:nvSpPr>
          <p:cNvPr id="185" name="Shape 185"/>
          <p:cNvSpPr/>
          <p:nvPr>
            <p:ph type="title" idx="4294967295"/>
          </p:nvPr>
        </p:nvSpPr>
        <p:spPr>
          <a:xfrm>
            <a:off x="292100" y="53974"/>
            <a:ext cx="8229600" cy="1508126"/>
          </a:xfrm>
          <a:prstGeom prst="rect">
            <a:avLst/>
          </a:prstGeom>
        </p:spPr>
        <p:txBody>
          <a:bodyPr/>
          <a:lstStyle>
            <a:lvl1pPr>
              <a:defRPr sz="2800">
                <a:solidFill>
                  <a:srgbClr val="0433FF"/>
                </a:solidFill>
              </a:defRPr>
            </a:lvl1pPr>
          </a:lstStyle>
          <a:p>
            <a:pPr lvl="0">
              <a:defRPr sz="1800">
                <a:solidFill>
                  <a:srgbClr val="000000"/>
                </a:solidFill>
              </a:defRPr>
            </a:pPr>
            <a:r>
              <a:rPr sz="2800">
                <a:solidFill>
                  <a:srgbClr val="0433FF"/>
                </a:solidFill>
              </a:rPr>
              <a:t>Protocol for Academic Walkthroughs (cont’d)</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88" name="Shape 188"/>
          <p:cNvSpPr/>
          <p:nvPr>
            <p:ph type="body" idx="4294967295"/>
          </p:nvPr>
        </p:nvSpPr>
        <p:spPr>
          <a:xfrm>
            <a:off x="457200" y="1600200"/>
            <a:ext cx="8229600" cy="5257800"/>
          </a:xfrm>
          <a:prstGeom prst="rect">
            <a:avLst/>
          </a:prstGeom>
        </p:spPr>
        <p:txBody>
          <a:bodyPr/>
          <a:lstStyle/>
          <a:p>
            <a:pPr lvl="0">
              <a:defRPr sz="1800">
                <a:solidFill>
                  <a:srgbClr val="000000"/>
                </a:solidFill>
              </a:defRPr>
            </a:pPr>
            <a:r>
              <a:rPr sz="3800">
                <a:solidFill>
                  <a:srgbClr val="E85C1D"/>
                </a:solidFill>
              </a:rPr>
              <a:t>Video Clip:</a:t>
            </a:r>
            <a:endParaRPr sz="3800">
              <a:solidFill>
                <a:srgbClr val="E85C1D"/>
              </a:solidFill>
            </a:endParaRPr>
          </a:p>
          <a:p>
            <a:pPr lvl="0">
              <a:defRPr sz="1800">
                <a:solidFill>
                  <a:srgbClr val="000000"/>
                </a:solidFill>
              </a:defRPr>
            </a:pPr>
            <a:r>
              <a:rPr sz="2600">
                <a:solidFill>
                  <a:srgbClr val="0433FF"/>
                </a:solidFill>
              </a:rPr>
              <a:t>Georgia Standards Mathematics</a:t>
            </a:r>
            <a:endParaRPr sz="2600">
              <a:solidFill>
                <a:srgbClr val="0433FF"/>
              </a:solidFill>
            </a:endParaRPr>
          </a:p>
          <a:p>
            <a:pPr lvl="0">
              <a:defRPr sz="1800">
                <a:solidFill>
                  <a:srgbClr val="000000"/>
                </a:solidFill>
              </a:defRPr>
            </a:pPr>
            <a:r>
              <a:rPr sz="2300">
                <a:solidFill>
                  <a:srgbClr val="0433FF"/>
                </a:solidFill>
              </a:rPr>
              <a:t>“</a:t>
            </a:r>
            <a:r>
              <a:rPr sz="2300">
                <a:solidFill>
                  <a:srgbClr val="0433FF"/>
                </a:solidFill>
                <a:latin typeface="Wingdings"/>
                <a:ea typeface="Wingdings"/>
                <a:cs typeface="Wingdings"/>
                <a:sym typeface="Wingdings"/>
              </a:rPr>
              <a:t>A Giraffe Named Stretch”</a:t>
            </a:r>
            <a:endParaRPr sz="2300">
              <a:solidFill>
                <a:srgbClr val="0433FF"/>
              </a:solidFill>
            </a:endParaRPr>
          </a:p>
          <a:p>
            <a:pPr lvl="0">
              <a:defRPr sz="1800">
                <a:solidFill>
                  <a:srgbClr val="000000"/>
                </a:solidFill>
              </a:defRPr>
            </a:pPr>
            <a:r>
              <a:rPr sz="2300">
                <a:solidFill>
                  <a:srgbClr val="0433FF"/>
                </a:solidFill>
              </a:rPr>
              <a:t>Kristin Brown</a:t>
            </a:r>
            <a:endParaRPr sz="2300">
              <a:solidFill>
                <a:srgbClr val="0433FF"/>
              </a:solidFill>
            </a:endParaRPr>
          </a:p>
          <a:p>
            <a:pPr lvl="0">
              <a:defRPr sz="1800">
                <a:solidFill>
                  <a:srgbClr val="000000"/>
                </a:solidFill>
              </a:defRPr>
            </a:pPr>
            <a:r>
              <a:rPr sz="2300">
                <a:solidFill>
                  <a:srgbClr val="0433FF"/>
                </a:solidFill>
              </a:rPr>
              <a:t>Grade 3</a:t>
            </a:r>
            <a:endParaRPr sz="2300">
              <a:solidFill>
                <a:srgbClr val="0433FF"/>
              </a:solidFill>
            </a:endParaRPr>
          </a:p>
          <a:p>
            <a:pPr lvl="0">
              <a:defRPr sz="1800">
                <a:solidFill>
                  <a:srgbClr val="000000"/>
                </a:solidFill>
              </a:defRPr>
            </a:pPr>
            <a:r>
              <a:rPr sz="2300">
                <a:solidFill>
                  <a:srgbClr val="0433FF"/>
                </a:solidFill>
              </a:rPr>
              <a:t>McLendon Elementary School</a:t>
            </a:r>
            <a:endParaRPr sz="2300">
              <a:solidFill>
                <a:srgbClr val="0433FF"/>
              </a:solidFill>
            </a:endParaRPr>
          </a:p>
          <a:p>
            <a:pPr lvl="0">
              <a:defRPr sz="1800">
                <a:solidFill>
                  <a:srgbClr val="000000"/>
                </a:solidFill>
              </a:defRPr>
            </a:pPr>
            <a:r>
              <a:rPr sz="2300">
                <a:solidFill>
                  <a:srgbClr val="0433FF"/>
                </a:solidFill>
              </a:rPr>
              <a:t>De Kalb County Schools, Georgia</a:t>
            </a:r>
            <a:endParaRPr sz="2300">
              <a:solidFill>
                <a:srgbClr val="0433FF"/>
              </a:solidFill>
            </a:endParaRPr>
          </a:p>
          <a:p>
            <a:pPr lvl="0">
              <a:defRPr sz="1800">
                <a:solidFill>
                  <a:srgbClr val="000000"/>
                </a:solidFill>
              </a:defRPr>
            </a:pPr>
            <a:r>
              <a:rPr sz="2300" u="sng">
                <a:solidFill>
                  <a:srgbClr val="FFC000"/>
                </a:solidFill>
                <a:uFill>
                  <a:solidFill>
                    <a:srgbClr val="FFC000"/>
                  </a:solidFill>
                </a:uFill>
                <a:hlinkClick r:id="rId2" invalidUrl="" action="" tgtFrame="" tooltip="" history="1" highlightClick="0" endSnd="0"/>
              </a:rPr>
              <a:t>http://gadoe.georgiastandards.org/mathframework.aspx?PageReq=MathStretch#video16</a:t>
            </a:r>
            <a:endParaRPr sz="2300">
              <a:solidFill>
                <a:srgbClr val="0433FF"/>
              </a:solidFill>
            </a:endParaRPr>
          </a:p>
          <a:p>
            <a:pPr lvl="0">
              <a:defRPr sz="1800">
                <a:solidFill>
                  <a:srgbClr val="000000"/>
                </a:solidFill>
              </a:defRPr>
            </a:pPr>
            <a:endParaRPr sz="2300">
              <a:solidFill>
                <a:srgbClr val="0433FF"/>
              </a:solidFill>
            </a:endParaRP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ph type="body" idx="4294967295"/>
          </p:nvPr>
        </p:nvSpPr>
        <p:spPr>
          <a:xfrm>
            <a:off x="711200" y="1282700"/>
            <a:ext cx="8229600" cy="4525963"/>
          </a:xfrm>
          <a:prstGeom prst="rect">
            <a:avLst/>
          </a:prstGeom>
        </p:spPr>
        <p:txBody>
          <a:bodyPr lIns="0" tIns="0" rIns="0" bIns="0">
            <a:normAutofit fontScale="100000" lnSpcReduction="0"/>
          </a:bodyPr>
          <a:lstStyle/>
          <a:p>
            <a:pPr lvl="0" marL="0" indent="0" algn="l" defTabSz="374904">
              <a:spcBef>
                <a:spcPts val="500"/>
              </a:spcBef>
              <a:defRPr sz="1800">
                <a:solidFill>
                  <a:srgbClr val="000000"/>
                </a:solidFill>
              </a:defRPr>
            </a:pPr>
            <a:r>
              <a:rPr i="1" sz="2214">
                <a:solidFill>
                  <a:srgbClr val="E85C1D"/>
                </a:solidFill>
              </a:rPr>
              <a:t>Now, view the same video clip and collect as much evidence around the following:</a:t>
            </a:r>
            <a:endParaRPr i="1" sz="2214">
              <a:solidFill>
                <a:srgbClr val="E85C1D"/>
              </a:solidFill>
            </a:endParaRPr>
          </a:p>
          <a:p>
            <a:pPr lvl="0" marL="281177" indent="-281177"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Is the learning objective(s) for the lesson posted?</a:t>
            </a:r>
            <a:endParaRPr sz="1640">
              <a:latin typeface="Helvetica Neue Medium"/>
              <a:ea typeface="Helvetica Neue Medium"/>
              <a:cs typeface="Helvetica Neue Medium"/>
              <a:sym typeface="Helvetica Neue Medium"/>
            </a:endParaRPr>
          </a:p>
          <a:p>
            <a:pPr lvl="0" marL="281177" indent="-281177"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Is the agenda/student activity posted and aligned with the objective?</a:t>
            </a:r>
            <a:endParaRPr sz="1640">
              <a:latin typeface="Helvetica Neue Medium"/>
              <a:ea typeface="Helvetica Neue Medium"/>
              <a:cs typeface="Helvetica Neue Medium"/>
              <a:sym typeface="Helvetica Neue Medium"/>
            </a:endParaRPr>
          </a:p>
          <a:p>
            <a:pPr lvl="0" marL="281177" indent="-281177"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What is the lesson type? (Direct instruction, whole group, individual seat work, individual with 1:1 instruction, performance based, cooperative groups, stations).</a:t>
            </a:r>
            <a:endParaRPr sz="1640">
              <a:latin typeface="Helvetica Neue Medium"/>
              <a:ea typeface="Helvetica Neue Medium"/>
              <a:cs typeface="Helvetica Neue Medium"/>
              <a:sym typeface="Helvetica Neue Medium"/>
            </a:endParaRPr>
          </a:p>
          <a:p>
            <a:pPr lvl="0" marL="281177" indent="-281177"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Identify the level of Webb’s (Recall &amp; Reproduction, Skills &amp; Concepts, Strategic Thinking, Extended Thinking).</a:t>
            </a:r>
            <a:endParaRPr sz="1640">
              <a:latin typeface="Helvetica Neue Medium"/>
              <a:ea typeface="Helvetica Neue Medium"/>
              <a:cs typeface="Helvetica Neue Medium"/>
              <a:sym typeface="Helvetica Neue Medium"/>
            </a:endParaRPr>
          </a:p>
          <a:p>
            <a:pPr lvl="0" marL="281177" indent="-281177"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ETS (Modeling, Teacher-directed Q &amp; A, Similarities &amp; Differences, Effort &amp; Recognition, Homework &amp; Practice, Non-linguistic representation, cooperative learning, Setting objectives &amp; providing feedback, generating &amp; testing hypothesis, non-fiction writing. </a:t>
            </a:r>
            <a:endParaRPr sz="1640">
              <a:latin typeface="Helvetica Neue Medium"/>
              <a:ea typeface="Helvetica Neue Medium"/>
              <a:cs typeface="Helvetica Neue Medium"/>
              <a:sym typeface="Helvetica Neue Medium"/>
            </a:endParaRPr>
          </a:p>
          <a:p>
            <a:pPr lvl="0" marL="255616" indent="-255616"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Overall classroom engagement (High, moderate, low).</a:t>
            </a:r>
            <a:endParaRPr sz="1640">
              <a:latin typeface="Helvetica Neue Medium"/>
              <a:ea typeface="Helvetica Neue Medium"/>
              <a:cs typeface="Helvetica Neue Medium"/>
              <a:sym typeface="Helvetica Neue Medium"/>
            </a:endParaRPr>
          </a:p>
          <a:p>
            <a:pPr lvl="0" marL="255616" indent="-255616" algn="l" defTabSz="374904">
              <a:spcBef>
                <a:spcPts val="500"/>
              </a:spcBef>
              <a:buClr>
                <a:srgbClr val="595959"/>
              </a:buClr>
              <a:buSzPct val="100000"/>
              <a:buFont typeface="Arial"/>
              <a:buChar char="•"/>
              <a:defRPr sz="1800">
                <a:solidFill>
                  <a:srgbClr val="000000"/>
                </a:solidFill>
              </a:defRPr>
            </a:pPr>
            <a:r>
              <a:rPr sz="1640">
                <a:latin typeface="Helvetica Neue Medium"/>
                <a:ea typeface="Helvetica Neue Medium"/>
                <a:cs typeface="Helvetica Neue Medium"/>
                <a:sym typeface="Helvetica Neue Medium"/>
              </a:rPr>
              <a:t> Types of writing (Descriptive, analysis, persuasive).</a:t>
            </a:r>
          </a:p>
        </p:txBody>
      </p:sp>
      <p:sp>
        <p:nvSpPr>
          <p:cNvPr id="191" name="Shape 19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192" name="Shape 192"/>
          <p:cNvSpPr/>
          <p:nvPr>
            <p:ph type="title" idx="4294967295"/>
          </p:nvPr>
        </p:nvSpPr>
        <p:spPr>
          <a:xfrm>
            <a:off x="3924300" y="312737"/>
            <a:ext cx="8105775" cy="995363"/>
          </a:xfrm>
          <a:prstGeom prst="rect">
            <a:avLst/>
          </a:prstGeom>
        </p:spPr>
        <p:txBody>
          <a:bodyPr lIns="0" tIns="0" rIns="0" bIns="0">
            <a:normAutofit fontScale="100000" lnSpcReduction="0"/>
          </a:bodyPr>
          <a:lstStyle>
            <a:lvl1pPr algn="l">
              <a:spcBef>
                <a:spcPts val="600"/>
              </a:spcBef>
              <a:defRPr i="1" sz="2700">
                <a:solidFill>
                  <a:srgbClr val="E85C1D"/>
                </a:solidFill>
                <a:latin typeface="Helvetica Neue Light"/>
                <a:ea typeface="Helvetica Neue Light"/>
                <a:cs typeface="Helvetica Neue Light"/>
                <a:sym typeface="Helvetica Neue Light"/>
              </a:defRPr>
            </a:lvl1pPr>
          </a:lstStyle>
          <a:p>
            <a:pPr lvl="0">
              <a:defRPr i="0" sz="1800">
                <a:solidFill>
                  <a:srgbClr val="000000"/>
                </a:solidFill>
              </a:defRPr>
            </a:pPr>
            <a:r>
              <a:rPr i="1" sz="2700">
                <a:solidFill>
                  <a:srgbClr val="E85C1D"/>
                </a:solidFill>
              </a:rPr>
              <a:t>Video Clip Evidence Collection</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66" name="Shape 66"/>
          <p:cNvSpPr/>
          <p:nvPr>
            <p:ph type="title" idx="4294967295"/>
          </p:nvPr>
        </p:nvSpPr>
        <p:spPr>
          <a:xfrm>
            <a:off x="292100" y="28574"/>
            <a:ext cx="8229600" cy="1508126"/>
          </a:xfrm>
          <a:prstGeom prst="rect">
            <a:avLst/>
          </a:prstGeom>
        </p:spPr>
        <p:txBody>
          <a:bodyPr/>
          <a:lstStyle>
            <a:lvl1pPr>
              <a:defRPr sz="4000">
                <a:solidFill>
                  <a:srgbClr val="FF2600"/>
                </a:solidFill>
                <a:latin typeface="Baskerville"/>
                <a:ea typeface="Baskerville"/>
                <a:cs typeface="Baskerville"/>
                <a:sym typeface="Baskerville"/>
              </a:defRPr>
            </a:lvl1pPr>
          </a:lstStyle>
          <a:p>
            <a:pPr lvl="0">
              <a:defRPr sz="1800">
                <a:solidFill>
                  <a:srgbClr val="000000"/>
                </a:solidFill>
              </a:defRPr>
            </a:pPr>
            <a:r>
              <a:rPr sz="4000">
                <a:solidFill>
                  <a:srgbClr val="FF2600"/>
                </a:solidFill>
              </a:rPr>
              <a:t>Your Presenter</a:t>
            </a:r>
          </a:p>
        </p:txBody>
      </p:sp>
      <p:sp>
        <p:nvSpPr>
          <p:cNvPr id="67" name="Shape 67"/>
          <p:cNvSpPr/>
          <p:nvPr>
            <p:ph type="body" idx="4294967295"/>
          </p:nvPr>
        </p:nvSpPr>
        <p:spPr>
          <a:xfrm>
            <a:off x="647700" y="1524000"/>
            <a:ext cx="8229600" cy="5257800"/>
          </a:xfrm>
          <a:prstGeom prst="rect">
            <a:avLst/>
          </a:prstGeom>
        </p:spPr>
        <p:txBody>
          <a:bodyPr/>
          <a:lstStyle/>
          <a:p>
            <a:pPr lvl="0" algn="l">
              <a:defRPr sz="1800">
                <a:solidFill>
                  <a:srgbClr val="000000"/>
                </a:solidFill>
              </a:defRPr>
            </a:pPr>
            <a:r>
              <a:rPr sz="2600">
                <a:solidFill>
                  <a:srgbClr val="0433FF"/>
                </a:solidFill>
                <a:latin typeface="Baskerville SemiBold"/>
                <a:ea typeface="Baskerville SemiBold"/>
                <a:cs typeface="Baskerville SemiBold"/>
                <a:sym typeface="Baskerville SemiBold"/>
              </a:rPr>
              <a:t>Nancy E. Testa, Ed. D.</a:t>
            </a:r>
            <a:endParaRPr sz="2600">
              <a:solidFill>
                <a:srgbClr val="0433FF"/>
              </a:solidFill>
              <a:latin typeface="Baskerville SemiBold"/>
              <a:ea typeface="Baskerville SemiBold"/>
              <a:cs typeface="Baskerville SemiBold"/>
              <a:sym typeface="Baskerville SemiBold"/>
            </a:endParaRPr>
          </a:p>
          <a:p>
            <a:pPr lvl="0" algn="l">
              <a:defRPr sz="1800">
                <a:solidFill>
                  <a:srgbClr val="000000"/>
                </a:solidFill>
              </a:defRPr>
            </a:pPr>
            <a:r>
              <a:rPr sz="2600">
                <a:solidFill>
                  <a:srgbClr val="FF2600"/>
                </a:solidFill>
                <a:latin typeface="Baskerville SemiBold"/>
                <a:ea typeface="Baskerville SemiBold"/>
                <a:cs typeface="Baskerville SemiBold"/>
                <a:sym typeface="Baskerville SemiBold"/>
                <a:hlinkClick r:id="rId2" invalidUrl="" action="" tgtFrame="" tooltip="" history="1" highlightClick="0" endSnd="0"/>
              </a:rPr>
              <a:t>nancy@edwardsedservices.com</a:t>
            </a:r>
            <a:endParaRPr sz="2600">
              <a:solidFill>
                <a:srgbClr val="FF2600"/>
              </a:solidFill>
              <a:latin typeface="Baskerville SemiBold"/>
              <a:ea typeface="Baskerville SemiBold"/>
              <a:cs typeface="Baskerville SemiBold"/>
              <a:sym typeface="Baskerville SemiBold"/>
            </a:endParaRPr>
          </a:p>
          <a:p>
            <a:pPr lvl="0" marL="228600" indent="-228600" algn="l">
              <a:buSzPct val="100000"/>
              <a:buChar char="•"/>
              <a:defRPr sz="1800">
                <a:solidFill>
                  <a:srgbClr val="000000"/>
                </a:solidFill>
              </a:defRPr>
            </a:pPr>
            <a:r>
              <a:rPr sz="2600">
                <a:solidFill>
                  <a:srgbClr val="0433FF"/>
                </a:solidFill>
                <a:latin typeface="Baskerville"/>
                <a:ea typeface="Baskerville"/>
                <a:cs typeface="Baskerville"/>
                <a:sym typeface="Baskerville"/>
              </a:rPr>
              <a:t>Lifelong Connecticut Resident</a:t>
            </a:r>
            <a:endParaRPr sz="2600">
              <a:solidFill>
                <a:srgbClr val="0433FF"/>
              </a:solidFill>
              <a:latin typeface="Baskerville"/>
              <a:ea typeface="Baskerville"/>
              <a:cs typeface="Baskerville"/>
              <a:sym typeface="Baskerville"/>
            </a:endParaRPr>
          </a:p>
          <a:p>
            <a:pPr lvl="0" marL="228600" indent="-228600" algn="l">
              <a:buSzPct val="100000"/>
              <a:buChar char="•"/>
              <a:defRPr sz="1800">
                <a:solidFill>
                  <a:srgbClr val="000000"/>
                </a:solidFill>
              </a:defRPr>
            </a:pPr>
            <a:r>
              <a:rPr sz="2600">
                <a:solidFill>
                  <a:srgbClr val="0433FF"/>
                </a:solidFill>
                <a:latin typeface="Baskerville"/>
                <a:ea typeface="Baskerville"/>
                <a:cs typeface="Baskerville"/>
                <a:sym typeface="Baskerville"/>
              </a:rPr>
              <a:t>Educator since 1984</a:t>
            </a:r>
            <a:endParaRPr sz="2600">
              <a:solidFill>
                <a:srgbClr val="0433FF"/>
              </a:solidFill>
              <a:latin typeface="Baskerville"/>
              <a:ea typeface="Baskerville"/>
              <a:cs typeface="Baskerville"/>
              <a:sym typeface="Baskerville"/>
            </a:endParaRPr>
          </a:p>
          <a:p>
            <a:pPr lvl="0" marL="228600" indent="-228600" algn="l">
              <a:buSzPct val="100000"/>
              <a:buChar char="•"/>
              <a:defRPr sz="1800">
                <a:solidFill>
                  <a:srgbClr val="000000"/>
                </a:solidFill>
              </a:defRPr>
            </a:pPr>
            <a:r>
              <a:rPr sz="2600">
                <a:solidFill>
                  <a:srgbClr val="0433FF"/>
                </a:solidFill>
                <a:latin typeface="Baskerville"/>
                <a:ea typeface="Baskerville"/>
                <a:cs typeface="Baskerville"/>
                <a:sym typeface="Baskerville"/>
              </a:rPr>
              <a:t>Endorsements and certifications:  Pre-K, Elementary and Secondary Spanish</a:t>
            </a:r>
            <a:endParaRPr sz="2600">
              <a:solidFill>
                <a:srgbClr val="0433FF"/>
              </a:solidFill>
              <a:latin typeface="Baskerville"/>
              <a:ea typeface="Baskerville"/>
              <a:cs typeface="Baskerville"/>
              <a:sym typeface="Baskerville"/>
            </a:endParaRPr>
          </a:p>
          <a:p>
            <a:pPr lvl="0" marL="228600" indent="-228600" algn="l">
              <a:buSzPct val="100000"/>
              <a:buChar char="•"/>
              <a:defRPr sz="1800">
                <a:solidFill>
                  <a:srgbClr val="000000"/>
                </a:solidFill>
              </a:defRPr>
            </a:pPr>
            <a:r>
              <a:rPr sz="2600">
                <a:solidFill>
                  <a:srgbClr val="0433FF"/>
                </a:solidFill>
                <a:latin typeface="Baskerville"/>
                <a:ea typeface="Baskerville"/>
                <a:cs typeface="Baskerville"/>
                <a:sym typeface="Baskerville"/>
              </a:rPr>
              <a:t>Ed. D. in Educational &amp; Organizational Leadership</a:t>
            </a:r>
            <a:endParaRPr sz="2600">
              <a:solidFill>
                <a:srgbClr val="0433FF"/>
              </a:solidFill>
              <a:latin typeface="Baskerville"/>
              <a:ea typeface="Baskerville"/>
              <a:cs typeface="Baskerville"/>
              <a:sym typeface="Baskerville"/>
            </a:endParaRPr>
          </a:p>
          <a:p>
            <a:pPr lvl="0" marL="228600" indent="-228600" algn="l">
              <a:buSzPct val="100000"/>
              <a:buChar char="•"/>
              <a:defRPr sz="1800">
                <a:solidFill>
                  <a:srgbClr val="000000"/>
                </a:solidFill>
              </a:defRPr>
            </a:pPr>
            <a:r>
              <a:rPr sz="2600">
                <a:solidFill>
                  <a:srgbClr val="0433FF"/>
                </a:solidFill>
                <a:latin typeface="Baskerville"/>
                <a:ea typeface="Baskerville"/>
                <a:cs typeface="Baskerville"/>
                <a:sym typeface="Baskerville"/>
              </a:rPr>
              <a:t>K-12 Supervisor for World Languages, ESL/Bilingual and Gifted &amp; Talented Departments</a:t>
            </a:r>
            <a:r>
              <a:rPr sz="2600">
                <a:solidFill>
                  <a:srgbClr val="0433FF"/>
                </a:solidFill>
                <a:latin typeface="Baskerville"/>
                <a:ea typeface="Baskerville"/>
                <a:cs typeface="Baskerville"/>
                <a:sym typeface="Baskerville"/>
              </a:rPr>
              <a:t> </a:t>
            </a:r>
            <a:endParaRPr sz="2600">
              <a:solidFill>
                <a:srgbClr val="0433FF"/>
              </a:solidFill>
              <a:latin typeface="Baskerville"/>
              <a:ea typeface="Baskerville"/>
              <a:cs typeface="Baskerville"/>
              <a:sym typeface="Baskerville"/>
            </a:endParaRP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idx="4294967295"/>
          </p:nvPr>
        </p:nvSpPr>
        <p:spPr>
          <a:xfrm>
            <a:off x="381000" y="423862"/>
            <a:ext cx="8105775" cy="731838"/>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Reaction to the Collection of Evidence</a:t>
            </a:r>
          </a:p>
        </p:txBody>
      </p:sp>
      <p:sp>
        <p:nvSpPr>
          <p:cNvPr id="197" name="Shape 197"/>
          <p:cNvSpPr/>
          <p:nvPr>
            <p:ph type="body" idx="4294967295"/>
          </p:nvPr>
        </p:nvSpPr>
        <p:spPr>
          <a:xfrm>
            <a:off x="101599" y="1166018"/>
            <a:ext cx="9144002" cy="4525964"/>
          </a:xfrm>
          <a:prstGeom prst="rect">
            <a:avLst/>
          </a:prstGeom>
        </p:spPr>
        <p:txBody>
          <a:bodyPr lIns="0" tIns="0" rIns="0" bIns="0">
            <a:normAutofit fontScale="100000" lnSpcReduction="0"/>
          </a:bodyPr>
          <a:lstStyle/>
          <a:p>
            <a:pPr lvl="0" marL="318897" indent="-318897" algn="l" defTabSz="425195">
              <a:spcBef>
                <a:spcPts val="400"/>
              </a:spcBef>
              <a:defRPr sz="1800">
                <a:solidFill>
                  <a:srgbClr val="000000"/>
                </a:solidFill>
              </a:defRPr>
            </a:pP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Turn to your partner and discuss the evidence you collected of your observation of the Grade 3 math lesson.</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What were the common findings/collection of evidence around the key foci areas?</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Share out your findings with the whole group.</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______________________________________________________</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Now, work independently to write down questions you would ask your teacher at the conclusion of the walkthrough.</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Turn to your partner and discuss the questions you wrote down that you would ask your teacher in the follow-up after the lesson.</a:t>
            </a:r>
            <a:endParaRPr sz="2046">
              <a:solidFill>
                <a:srgbClr val="595959"/>
              </a:solidFill>
              <a:latin typeface="+mj-lt"/>
              <a:ea typeface="+mj-ea"/>
              <a:cs typeface="+mj-cs"/>
              <a:sym typeface="Helvetica"/>
            </a:endParaRPr>
          </a:p>
          <a:p>
            <a:pPr lvl="0" marL="205138" indent="-205138" algn="l" defTabSz="425195">
              <a:spcBef>
                <a:spcPts val="400"/>
              </a:spcBef>
              <a:buSzPct val="100000"/>
              <a:buChar char="•"/>
              <a:defRPr sz="1800">
                <a:solidFill>
                  <a:srgbClr val="000000"/>
                </a:solidFill>
              </a:defRPr>
            </a:pPr>
            <a:r>
              <a:rPr sz="2046">
                <a:solidFill>
                  <a:srgbClr val="595959"/>
                </a:solidFill>
                <a:latin typeface="+mj-lt"/>
                <a:ea typeface="+mj-ea"/>
                <a:cs typeface="+mj-cs"/>
                <a:sym typeface="Helvetica"/>
              </a:rPr>
              <a:t>What type of feedback would you give your teacher? Share with your partner</a:t>
            </a:r>
          </a:p>
        </p:txBody>
      </p:sp>
      <p:sp>
        <p:nvSpPr>
          <p:cNvPr id="198" name="Shape 19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title" idx="4294967295"/>
          </p:nvPr>
        </p:nvSpPr>
        <p:spPr>
          <a:xfrm>
            <a:off x="392112" y="300037"/>
            <a:ext cx="8105776" cy="995363"/>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Share Your Thinking</a:t>
            </a:r>
          </a:p>
        </p:txBody>
      </p:sp>
      <p:sp>
        <p:nvSpPr>
          <p:cNvPr id="201" name="Shape 201"/>
          <p:cNvSpPr/>
          <p:nvPr>
            <p:ph type="body" idx="4294967295"/>
          </p:nvPr>
        </p:nvSpPr>
        <p:spPr>
          <a:xfrm>
            <a:off x="457200" y="1600200"/>
            <a:ext cx="8229600" cy="4525963"/>
          </a:xfrm>
          <a:prstGeom prst="rect">
            <a:avLst/>
          </a:prstGeom>
        </p:spPr>
        <p:txBody>
          <a:bodyPr lIns="0" tIns="0" rIns="0" bIns="0">
            <a:normAutofit fontScale="100000" lnSpcReduction="0"/>
          </a:bodyPr>
          <a:lstStyle/>
          <a:p>
            <a:pPr lvl="0" marL="0" indent="0" algn="l">
              <a:spcBef>
                <a:spcPts val="0"/>
              </a:spcBef>
              <a:defRPr sz="1800">
                <a:solidFill>
                  <a:srgbClr val="000000"/>
                </a:solidFill>
              </a:defRPr>
            </a:pPr>
            <a:endParaRPr sz="1100">
              <a:uFill>
                <a:solidFill/>
              </a:uFill>
              <a:latin typeface="Calibri"/>
              <a:ea typeface="Calibri"/>
              <a:cs typeface="Calibri"/>
              <a:sym typeface="Calibri"/>
            </a:endParaRPr>
          </a:p>
          <a:p>
            <a:pPr lvl="0" marL="200025" indent="-200025">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How did your team respond to the questions?</a:t>
            </a:r>
            <a:endParaRPr sz="2800">
              <a:solidFill>
                <a:srgbClr val="595959"/>
              </a:solidFill>
              <a:latin typeface="+mj-lt"/>
              <a:ea typeface="+mj-ea"/>
              <a:cs typeface="+mj-cs"/>
              <a:sym typeface="Helvetica"/>
            </a:endParaRPr>
          </a:p>
          <a:p>
            <a:pPr lvl="0" marL="200025" indent="-200025">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How can you translate your conversations into action?</a:t>
            </a:r>
          </a:p>
        </p:txBody>
      </p:sp>
      <p:sp>
        <p:nvSpPr>
          <p:cNvPr id="202" name="Shape 20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ph type="title" idx="4294967295"/>
          </p:nvPr>
        </p:nvSpPr>
        <p:spPr>
          <a:xfrm>
            <a:off x="1892300" y="2916237"/>
            <a:ext cx="6934200" cy="1676401"/>
          </a:xfrm>
          <a:prstGeom prst="rect">
            <a:avLst/>
          </a:prstGeom>
        </p:spPr>
        <p:txBody>
          <a:bodyPr lIns="0" tIns="0" rIns="0" bIns="0">
            <a:normAutofit fontScale="100000" lnSpcReduction="0"/>
          </a:bodyPr>
          <a:lstStyle/>
          <a:p>
            <a:pPr lvl="0" indent="21590" defTabSz="182880">
              <a:defRPr sz="1800">
                <a:solidFill>
                  <a:srgbClr val="000000"/>
                </a:solidFill>
              </a:defRPr>
            </a:pPr>
            <a:r>
              <a:rPr sz="3520">
                <a:solidFill>
                  <a:srgbClr val="0433FF"/>
                </a:solidFill>
              </a:rPr>
              <a:t>Video Clip # 2:</a:t>
            </a:r>
            <a:endParaRPr sz="3520">
              <a:solidFill>
                <a:srgbClr val="0433FF"/>
              </a:solidFill>
            </a:endParaRPr>
          </a:p>
          <a:p>
            <a:pPr lvl="0" indent="21590" defTabSz="182880">
              <a:defRPr sz="1800">
                <a:solidFill>
                  <a:srgbClr val="000000"/>
                </a:solidFill>
              </a:defRPr>
            </a:pPr>
            <a:r>
              <a:rPr sz="3520">
                <a:solidFill>
                  <a:srgbClr val="0433FF"/>
                </a:solidFill>
              </a:rPr>
              <a:t>Kindergarten Informative Writing</a:t>
            </a:r>
            <a:endParaRPr sz="3520">
              <a:solidFill>
                <a:srgbClr val="0433FF"/>
              </a:solidFill>
            </a:endParaRPr>
          </a:p>
          <a:p>
            <a:pPr lvl="0" indent="21590" defTabSz="182880">
              <a:defRPr sz="1800">
                <a:solidFill>
                  <a:srgbClr val="000000"/>
                </a:solidFill>
              </a:defRPr>
            </a:pPr>
            <a:endParaRPr sz="1280">
              <a:solidFill>
                <a:srgbClr val="7F7F7F"/>
              </a:solidFill>
            </a:endParaRPr>
          </a:p>
          <a:p>
            <a:pPr lvl="0" indent="21590" defTabSz="182880">
              <a:defRPr sz="1800">
                <a:solidFill>
                  <a:srgbClr val="000000"/>
                </a:solidFill>
              </a:defRPr>
            </a:pPr>
            <a:r>
              <a:rPr sz="1920">
                <a:solidFill>
                  <a:srgbClr val="FF9300"/>
                </a:solidFill>
                <a:hlinkClick r:id="rId2" invalidUrl="" action="" tgtFrame="" tooltip="" history="1" highlightClick="0" endSnd="0"/>
              </a:rPr>
              <a:t>https://vimeo.com/89014990</a:t>
            </a:r>
            <a:endParaRPr sz="1920">
              <a:solidFill>
                <a:srgbClr val="FF9300"/>
              </a:solidFill>
            </a:endParaRPr>
          </a:p>
          <a:p>
            <a:pPr lvl="0" indent="21590" defTabSz="182880">
              <a:defRPr sz="1800">
                <a:solidFill>
                  <a:srgbClr val="000000"/>
                </a:solidFill>
              </a:defRPr>
            </a:pPr>
            <a:endParaRPr sz="1280">
              <a:solidFill>
                <a:srgbClr val="7F7F7F"/>
              </a:solidFill>
            </a:endParaRPr>
          </a:p>
        </p:txBody>
      </p:sp>
      <p:sp>
        <p:nvSpPr>
          <p:cNvPr id="205" name="Shape 20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fld id="{86CB4B4D-7CA3-9044-876B-883B54F8677D}" type="slidenum"/>
          </a:p>
        </p:txBody>
      </p:sp>
    </p:spTree>
  </p:cSld>
  <p:clrMapOvr>
    <a:masterClrMapping/>
  </p:clrMapOvr>
  <p:transition spd="fast" advClick="1">
    <p:fade thruBlk="1"/>
  </p:transition>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ph type="title" idx="4294967295"/>
          </p:nvPr>
        </p:nvSpPr>
        <p:spPr>
          <a:xfrm>
            <a:off x="457200" y="274637"/>
            <a:ext cx="8105775" cy="783680"/>
          </a:xfrm>
          <a:prstGeom prst="rect">
            <a:avLst/>
          </a:prstGeom>
        </p:spPr>
        <p:txBody>
          <a:bodyPr lIns="0" tIns="0" rIns="0" bIns="0">
            <a:normAutofit fontScale="100000" lnSpcReduction="0"/>
          </a:bodyPr>
          <a:lstStyle>
            <a:lvl1pPr algn="l" defTabSz="420623">
              <a:defRPr sz="2300">
                <a:solidFill>
                  <a:srgbClr val="FF9300"/>
                </a:solidFill>
              </a:defRPr>
            </a:lvl1pPr>
          </a:lstStyle>
          <a:p>
            <a:pPr lvl="0">
              <a:defRPr sz="1800">
                <a:solidFill>
                  <a:srgbClr val="000000"/>
                </a:solidFill>
              </a:defRPr>
            </a:pPr>
            <a:r>
              <a:rPr sz="2300">
                <a:solidFill>
                  <a:srgbClr val="FF9300"/>
                </a:solidFill>
              </a:rPr>
              <a:t>Great Leaders Have An Impact.  Consider Your Impact  On…</a:t>
            </a:r>
          </a:p>
        </p:txBody>
      </p:sp>
      <p:grpSp>
        <p:nvGrpSpPr>
          <p:cNvPr id="220" name="Group 220"/>
          <p:cNvGrpSpPr/>
          <p:nvPr/>
        </p:nvGrpSpPr>
        <p:grpSpPr>
          <a:xfrm>
            <a:off x="1380721" y="1600199"/>
            <a:ext cx="6534492" cy="4437612"/>
            <a:chOff x="0" y="0"/>
            <a:chExt cx="6534491" cy="4437610"/>
          </a:xfrm>
        </p:grpSpPr>
        <p:sp>
          <p:nvSpPr>
            <p:cNvPr id="208" name="Shape 208"/>
            <p:cNvSpPr/>
            <p:nvPr/>
          </p:nvSpPr>
          <p:spPr>
            <a:xfrm>
              <a:off x="0" y="1244051"/>
              <a:ext cx="3255129" cy="31935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00" y="10800"/>
                  </a:moveTo>
                  <a:cubicBezTo>
                    <a:pt x="3600" y="14776"/>
                    <a:pt x="6824" y="18000"/>
                    <a:pt x="10800" y="18000"/>
                  </a:cubicBezTo>
                  <a:cubicBezTo>
                    <a:pt x="14776" y="18000"/>
                    <a:pt x="18000" y="14776"/>
                    <a:pt x="18000" y="10800"/>
                  </a:cubicBezTo>
                  <a:cubicBezTo>
                    <a:pt x="18000" y="6824"/>
                    <a:pt x="14776" y="3600"/>
                    <a:pt x="10800" y="3600"/>
                  </a:cubicBezTo>
                  <a:cubicBezTo>
                    <a:pt x="6824" y="3600"/>
                    <a:pt x="3600" y="6824"/>
                    <a:pt x="3600" y="10800"/>
                  </a:cubicBezTo>
                  <a:close/>
                </a:path>
              </a:pathLst>
            </a:custGeom>
            <a:solidFill>
              <a:srgbClr val="C0C000">
                <a:alpha val="50195"/>
              </a:srgbClr>
            </a:solidFill>
            <a:ln w="57150" cap="flat">
              <a:solidFill>
                <a:srgbClr val="C0C000"/>
              </a:solidFill>
              <a:prstDash val="solid"/>
              <a:round/>
            </a:ln>
            <a:effectLst/>
          </p:spPr>
          <p:txBody>
            <a:bodyPr wrap="square" lIns="0" tIns="0" rIns="0" bIns="0" numCol="1" anchor="t">
              <a:noAutofit/>
            </a:bodyPr>
            <a:lstStyle/>
            <a:p>
              <a:pPr lvl="0">
                <a:defRPr>
                  <a:latin typeface="Arial"/>
                  <a:ea typeface="Arial"/>
                  <a:cs typeface="Arial"/>
                  <a:sym typeface="Arial"/>
                </a:defRPr>
              </a:pPr>
            </a:p>
          </p:txBody>
        </p:sp>
        <p:grpSp>
          <p:nvGrpSpPr>
            <p:cNvPr id="211" name="Group 211"/>
            <p:cNvGrpSpPr/>
            <p:nvPr/>
          </p:nvGrpSpPr>
          <p:grpSpPr>
            <a:xfrm>
              <a:off x="2983808" y="1419359"/>
              <a:ext cx="3227553" cy="1420938"/>
              <a:chOff x="0" y="0"/>
              <a:chExt cx="3227552" cy="1420936"/>
            </a:xfrm>
          </p:grpSpPr>
          <p:sp>
            <p:nvSpPr>
              <p:cNvPr id="209" name="Shape 209"/>
              <p:cNvSpPr/>
              <p:nvPr/>
            </p:nvSpPr>
            <p:spPr>
              <a:xfrm>
                <a:off x="0" y="114304"/>
                <a:ext cx="1318930" cy="13066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0378" y="0"/>
                    </a:lnTo>
                    <a:lnTo>
                      <a:pt x="21600" y="0"/>
                    </a:lnTo>
                  </a:path>
                </a:pathLst>
              </a:custGeom>
              <a:noFill/>
              <a:ln w="9525" cap="flat">
                <a:solidFill>
                  <a:srgbClr val="000000"/>
                </a:solidFill>
                <a:prstDash val="solid"/>
                <a:round/>
              </a:ln>
              <a:effectLst/>
            </p:spPr>
            <p:txBody>
              <a:bodyPr wrap="square" lIns="0" tIns="0" rIns="0" bIns="0" numCol="1" anchor="t">
                <a:noAutofit/>
              </a:bodyPr>
              <a:lstStyle/>
              <a:p>
                <a:pPr lvl="0">
                  <a:defRPr sz="2800">
                    <a:solidFill>
                      <a:srgbClr val="595959"/>
                    </a:solidFill>
                    <a:latin typeface="+mj-lt"/>
                    <a:ea typeface="+mj-ea"/>
                    <a:cs typeface="+mj-cs"/>
                    <a:sym typeface="Helvetica"/>
                  </a:defRPr>
                </a:pPr>
              </a:p>
            </p:txBody>
          </p:sp>
          <p:sp>
            <p:nvSpPr>
              <p:cNvPr id="210" name="Shape 210"/>
              <p:cNvSpPr/>
              <p:nvPr/>
            </p:nvSpPr>
            <p:spPr>
              <a:xfrm>
                <a:off x="1395113" y="0"/>
                <a:ext cx="1832440" cy="5712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9747" tIns="69747" rIns="69747" bIns="69747" numCol="1" anchor="t">
                <a:spAutoFit/>
              </a:bodyPr>
              <a:lstStyle>
                <a:lvl1pPr>
                  <a:defRPr sz="2800">
                    <a:solidFill>
                      <a:srgbClr val="595959"/>
                    </a:solidFill>
                    <a:latin typeface="+mj-lt"/>
                    <a:ea typeface="+mj-ea"/>
                    <a:cs typeface="+mj-cs"/>
                    <a:sym typeface="Helvetica"/>
                  </a:defRPr>
                </a:lvl1pPr>
              </a:lstStyle>
              <a:p>
                <a:pPr lvl="0">
                  <a:defRPr sz="1800">
                    <a:solidFill>
                      <a:srgbClr val="000000"/>
                    </a:solidFill>
                  </a:defRPr>
                </a:pPr>
                <a:r>
                  <a:rPr sz="2800">
                    <a:solidFill>
                      <a:srgbClr val="595959"/>
                    </a:solidFill>
                  </a:rPr>
                  <a:t>Individuals</a:t>
                </a:r>
              </a:p>
            </p:txBody>
          </p:sp>
        </p:grpSp>
        <p:sp>
          <p:nvSpPr>
            <p:cNvPr id="212" name="Shape 212"/>
            <p:cNvSpPr/>
            <p:nvPr/>
          </p:nvSpPr>
          <p:spPr>
            <a:xfrm>
              <a:off x="542521" y="1776311"/>
              <a:ext cx="2170086" cy="21290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1A53AB">
                <a:alpha val="50195"/>
              </a:srgbClr>
            </a:solidFill>
            <a:ln w="57150" cap="flat">
              <a:solidFill>
                <a:srgbClr val="1A53AB"/>
              </a:solidFill>
              <a:prstDash val="solid"/>
              <a:round/>
            </a:ln>
            <a:effectLst/>
          </p:spPr>
          <p:txBody>
            <a:bodyPr wrap="square" lIns="0" tIns="0" rIns="0" bIns="0" numCol="1" anchor="t">
              <a:noAutofit/>
            </a:bodyPr>
            <a:lstStyle/>
            <a:p>
              <a:pPr lvl="0">
                <a:defRPr>
                  <a:latin typeface="Arial"/>
                  <a:ea typeface="Arial"/>
                  <a:cs typeface="Arial"/>
                  <a:sym typeface="Arial"/>
                </a:defRPr>
              </a:pPr>
            </a:p>
          </p:txBody>
        </p:sp>
        <p:grpSp>
          <p:nvGrpSpPr>
            <p:cNvPr id="215" name="Group 215"/>
            <p:cNvGrpSpPr/>
            <p:nvPr/>
          </p:nvGrpSpPr>
          <p:grpSpPr>
            <a:xfrm>
              <a:off x="2441016" y="709679"/>
              <a:ext cx="4093476" cy="2130618"/>
              <a:chOff x="0" y="0"/>
              <a:chExt cx="4093475" cy="2130616"/>
            </a:xfrm>
          </p:grpSpPr>
          <p:sp>
            <p:nvSpPr>
              <p:cNvPr id="213" name="Shape 213"/>
              <p:cNvSpPr/>
              <p:nvPr/>
            </p:nvSpPr>
            <p:spPr>
              <a:xfrm>
                <a:off x="0" y="114304"/>
                <a:ext cx="1861722" cy="20163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0734" y="0"/>
                    </a:lnTo>
                    <a:lnTo>
                      <a:pt x="21600" y="0"/>
                    </a:lnTo>
                  </a:path>
                </a:pathLst>
              </a:custGeom>
              <a:noFill/>
              <a:ln w="9525" cap="flat">
                <a:solidFill>
                  <a:srgbClr val="000000"/>
                </a:solidFill>
                <a:prstDash val="solid"/>
                <a:round/>
              </a:ln>
              <a:effectLst/>
            </p:spPr>
            <p:txBody>
              <a:bodyPr wrap="square" lIns="0" tIns="0" rIns="0" bIns="0" numCol="1" anchor="t">
                <a:noAutofit/>
              </a:bodyPr>
              <a:lstStyle/>
              <a:p>
                <a:pPr lvl="0">
                  <a:defRPr sz="2800">
                    <a:solidFill>
                      <a:srgbClr val="595959"/>
                    </a:solidFill>
                    <a:latin typeface="+mj-lt"/>
                    <a:ea typeface="+mj-ea"/>
                    <a:cs typeface="+mj-cs"/>
                    <a:sym typeface="Helvetica"/>
                  </a:defRPr>
                </a:pPr>
              </a:p>
            </p:txBody>
          </p:sp>
          <p:sp>
            <p:nvSpPr>
              <p:cNvPr id="214" name="Shape 214"/>
              <p:cNvSpPr/>
              <p:nvPr/>
            </p:nvSpPr>
            <p:spPr>
              <a:xfrm>
                <a:off x="1937905" y="0"/>
                <a:ext cx="2155571" cy="5712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9747" tIns="69747" rIns="69747" bIns="69747" numCol="1" anchor="t">
                <a:spAutoFit/>
              </a:bodyPr>
              <a:lstStyle>
                <a:lvl1pPr>
                  <a:defRPr sz="2800">
                    <a:solidFill>
                      <a:srgbClr val="595959"/>
                    </a:solidFill>
                    <a:latin typeface="+mj-lt"/>
                    <a:ea typeface="+mj-ea"/>
                    <a:cs typeface="+mj-cs"/>
                    <a:sym typeface="Helvetica"/>
                  </a:defRPr>
                </a:lvl1pPr>
              </a:lstStyle>
              <a:p>
                <a:pPr lvl="0">
                  <a:defRPr sz="1800">
                    <a:solidFill>
                      <a:srgbClr val="000000"/>
                    </a:solidFill>
                  </a:defRPr>
                </a:pPr>
                <a:r>
                  <a:rPr sz="2800">
                    <a:solidFill>
                      <a:srgbClr val="595959"/>
                    </a:solidFill>
                  </a:rPr>
                  <a:t>Your School </a:t>
                </a:r>
              </a:p>
            </p:txBody>
          </p:sp>
        </p:grpSp>
        <p:sp>
          <p:nvSpPr>
            <p:cNvPr id="216" name="Shape 216"/>
            <p:cNvSpPr/>
            <p:nvPr/>
          </p:nvSpPr>
          <p:spPr>
            <a:xfrm>
              <a:off x="1085042" y="2308571"/>
              <a:ext cx="1085044" cy="1064521"/>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FA795">
                <a:alpha val="50195"/>
              </a:srgbClr>
            </a:solidFill>
            <a:ln w="57150" cap="flat">
              <a:solidFill>
                <a:srgbClr val="9FA795"/>
              </a:solidFill>
              <a:prstDash val="solid"/>
              <a:round/>
            </a:ln>
            <a:effectLst/>
          </p:spPr>
          <p:txBody>
            <a:bodyPr wrap="square" lIns="0" tIns="0" rIns="0" bIns="0" numCol="1" anchor="t">
              <a:noAutofit/>
            </a:bodyPr>
            <a:lstStyle/>
            <a:p>
              <a:pPr lvl="0">
                <a:defRPr>
                  <a:latin typeface="Arial"/>
                  <a:ea typeface="Arial"/>
                  <a:cs typeface="Arial"/>
                  <a:sym typeface="Arial"/>
                </a:defRPr>
              </a:pPr>
            </a:p>
          </p:txBody>
        </p:sp>
        <p:grpSp>
          <p:nvGrpSpPr>
            <p:cNvPr id="219" name="Group 219"/>
            <p:cNvGrpSpPr/>
            <p:nvPr/>
          </p:nvGrpSpPr>
          <p:grpSpPr>
            <a:xfrm>
              <a:off x="1626827" y="0"/>
              <a:ext cx="4070408" cy="2840297"/>
              <a:chOff x="0" y="0"/>
              <a:chExt cx="4070406" cy="2840296"/>
            </a:xfrm>
          </p:grpSpPr>
          <p:sp>
            <p:nvSpPr>
              <p:cNvPr id="217" name="Shape 217"/>
              <p:cNvSpPr/>
              <p:nvPr/>
            </p:nvSpPr>
            <p:spPr>
              <a:xfrm>
                <a:off x="0" y="114304"/>
                <a:ext cx="2675911" cy="27259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011" y="0"/>
                    </a:lnTo>
                    <a:lnTo>
                      <a:pt x="21600" y="0"/>
                    </a:lnTo>
                  </a:path>
                </a:pathLst>
              </a:custGeom>
              <a:noFill/>
              <a:ln w="9525" cap="flat">
                <a:solidFill>
                  <a:srgbClr val="000000"/>
                </a:solidFill>
                <a:prstDash val="solid"/>
                <a:round/>
              </a:ln>
              <a:effectLst/>
            </p:spPr>
            <p:txBody>
              <a:bodyPr wrap="square" lIns="0" tIns="0" rIns="0" bIns="0" numCol="1" anchor="t">
                <a:noAutofit/>
              </a:bodyPr>
              <a:lstStyle/>
              <a:p>
                <a:pPr lvl="0">
                  <a:defRPr sz="2800">
                    <a:solidFill>
                      <a:srgbClr val="595959"/>
                    </a:solidFill>
                    <a:latin typeface="+mj-lt"/>
                    <a:ea typeface="+mj-ea"/>
                    <a:cs typeface="+mj-cs"/>
                    <a:sym typeface="Helvetica"/>
                  </a:defRPr>
                </a:pPr>
              </a:p>
            </p:txBody>
          </p:sp>
          <p:sp>
            <p:nvSpPr>
              <p:cNvPr id="218" name="Shape 218"/>
              <p:cNvSpPr/>
              <p:nvPr/>
            </p:nvSpPr>
            <p:spPr>
              <a:xfrm>
                <a:off x="2752094" y="0"/>
                <a:ext cx="1318313" cy="5712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9747" tIns="69747" rIns="69747" bIns="69747" numCol="1" anchor="t">
                <a:spAutoFit/>
              </a:bodyPr>
              <a:lstStyle>
                <a:lvl1pPr>
                  <a:defRPr sz="2800">
                    <a:solidFill>
                      <a:srgbClr val="595959"/>
                    </a:solidFill>
                    <a:latin typeface="+mj-lt"/>
                    <a:ea typeface="+mj-ea"/>
                    <a:cs typeface="+mj-cs"/>
                    <a:sym typeface="Helvetica"/>
                  </a:defRPr>
                </a:lvl1pPr>
              </a:lstStyle>
              <a:p>
                <a:pPr lvl="0">
                  <a:defRPr sz="1800">
                    <a:solidFill>
                      <a:srgbClr val="000000"/>
                    </a:solidFill>
                  </a:defRPr>
                </a:pPr>
                <a:r>
                  <a:rPr sz="2800">
                    <a:solidFill>
                      <a:srgbClr val="595959"/>
                    </a:solidFill>
                  </a:rPr>
                  <a:t>Society</a:t>
                </a:r>
              </a:p>
            </p:txBody>
          </p:sp>
        </p:grpSp>
      </p:grpSp>
      <p:sp>
        <p:nvSpPr>
          <p:cNvPr id="221" name="Shape 22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ph type="title" idx="4294967295"/>
          </p:nvPr>
        </p:nvSpPr>
        <p:spPr>
          <a:xfrm>
            <a:off x="457200" y="274637"/>
            <a:ext cx="8105775" cy="995363"/>
          </a:xfrm>
          <a:prstGeom prst="rect">
            <a:avLst/>
          </a:prstGeom>
        </p:spPr>
        <p:txBody>
          <a:bodyPr lIns="0" tIns="0" rIns="0" bIns="0">
            <a:normAutofit fontScale="100000" lnSpcReduction="0"/>
          </a:bodyPr>
          <a:lstStyle>
            <a:lvl1pPr>
              <a:defRPr>
                <a:solidFill>
                  <a:srgbClr val="595959"/>
                </a:solidFill>
              </a:defRPr>
            </a:lvl1pPr>
          </a:lstStyle>
          <a:p>
            <a:pPr lvl="0">
              <a:defRPr sz="1800">
                <a:solidFill>
                  <a:srgbClr val="000000"/>
                </a:solidFill>
              </a:defRPr>
            </a:pPr>
            <a:r>
              <a:rPr sz="3200">
                <a:solidFill>
                  <a:srgbClr val="595959"/>
                </a:solidFill>
              </a:rPr>
              <a:t>Revisiting Our Session Outcomes</a:t>
            </a:r>
          </a:p>
        </p:txBody>
      </p:sp>
      <p:sp>
        <p:nvSpPr>
          <p:cNvPr id="224" name="Shape 224"/>
          <p:cNvSpPr/>
          <p:nvPr>
            <p:ph type="body" idx="4294967295"/>
          </p:nvPr>
        </p:nvSpPr>
        <p:spPr>
          <a:xfrm>
            <a:off x="723900" y="1816100"/>
            <a:ext cx="8229600" cy="4525963"/>
          </a:xfrm>
          <a:prstGeom prst="rect">
            <a:avLst/>
          </a:prstGeom>
        </p:spPr>
        <p:txBody>
          <a:bodyPr lIns="0" tIns="0" rIns="0" bIns="0">
            <a:normAutofit fontScale="100000" lnSpcReduction="0"/>
          </a:bodyPr>
          <a:lstStyle/>
          <a:p>
            <a:pPr lvl="0" marL="200025" indent="-200025" algn="l">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Cohort team, did we:</a:t>
            </a:r>
            <a:endParaRPr sz="2000">
              <a:solidFill>
                <a:srgbClr val="595959"/>
              </a:solidFill>
              <a:latin typeface="+mj-lt"/>
              <a:ea typeface="+mj-ea"/>
              <a:cs typeface="+mj-cs"/>
              <a:sym typeface="Helvetica"/>
            </a:endParaRPr>
          </a:p>
          <a:p>
            <a:pPr lvl="1" marL="742950" indent="-285750" algn="l">
              <a:spcBef>
                <a:spcPts val="400"/>
              </a:spcBef>
              <a:buClr>
                <a:srgbClr val="595959"/>
              </a:buClr>
              <a:buFont typeface="Arial"/>
              <a:defRPr sz="1800">
                <a:solidFill>
                  <a:srgbClr val="000000"/>
                </a:solidFill>
              </a:defRPr>
            </a:pPr>
            <a:r>
              <a:rPr b="1" sz="2500">
                <a:solidFill>
                  <a:srgbClr val="0433FF"/>
                </a:solidFill>
                <a:latin typeface="Calibri"/>
                <a:ea typeface="Calibri"/>
                <a:cs typeface="Calibri"/>
                <a:sym typeface="Calibri"/>
              </a:rPr>
              <a:t>ex</a:t>
            </a:r>
            <a:r>
              <a:rPr b="1" sz="2500">
                <a:solidFill>
                  <a:srgbClr val="0433FF"/>
                </a:solidFill>
                <a:latin typeface="+mj-lt"/>
                <a:ea typeface="+mj-ea"/>
                <a:cs typeface="+mj-cs"/>
                <a:sym typeface="Helvetica"/>
              </a:rPr>
              <a:t>amine and analyze leadership definitions and link them to leadership attributes?</a:t>
            </a:r>
            <a:endParaRPr b="1" sz="2500">
              <a:solidFill>
                <a:srgbClr val="0433FF"/>
              </a:solidFill>
              <a:latin typeface="+mj-lt"/>
              <a:ea typeface="+mj-ea"/>
              <a:cs typeface="+mj-cs"/>
              <a:sym typeface="Helvetica"/>
            </a:endParaRPr>
          </a:p>
          <a:p>
            <a:pPr lvl="1" marL="742950" indent="-285750" algn="l">
              <a:spcBef>
                <a:spcPts val="400"/>
              </a:spcBef>
              <a:buClr>
                <a:srgbClr val="595959"/>
              </a:buClr>
              <a:buFont typeface="Arial"/>
              <a:defRPr sz="1800">
                <a:solidFill>
                  <a:srgbClr val="000000"/>
                </a:solidFill>
              </a:defRPr>
            </a:pPr>
            <a:r>
              <a:rPr b="1" sz="2500">
                <a:solidFill>
                  <a:srgbClr val="0433FF"/>
                </a:solidFill>
                <a:latin typeface="+mj-lt"/>
                <a:ea typeface="+mj-ea"/>
                <a:cs typeface="+mj-cs"/>
                <a:sym typeface="Helvetica"/>
              </a:rPr>
              <a:t>begin to add to your portfolio examples/evidence of the application of new or enhanced skills in your positions around academic/classroom walkthroughs?</a:t>
            </a:r>
            <a:endParaRPr b="1" sz="2500">
              <a:solidFill>
                <a:srgbClr val="0433FF"/>
              </a:solidFill>
              <a:latin typeface="Calibri"/>
              <a:ea typeface="Calibri"/>
              <a:cs typeface="Calibri"/>
              <a:sym typeface="Calibri"/>
            </a:endParaRPr>
          </a:p>
          <a:p>
            <a:pPr lvl="1" marL="742950" indent="-285750" algn="l">
              <a:spcBef>
                <a:spcPts val="400"/>
              </a:spcBef>
              <a:buClr>
                <a:srgbClr val="595959"/>
              </a:buClr>
              <a:buFont typeface="Arial"/>
              <a:defRPr sz="1800">
                <a:solidFill>
                  <a:srgbClr val="000000"/>
                </a:solidFill>
              </a:defRPr>
            </a:pPr>
            <a:r>
              <a:rPr b="1" sz="2500">
                <a:solidFill>
                  <a:srgbClr val="0433FF"/>
                </a:solidFill>
                <a:latin typeface="+mj-lt"/>
                <a:ea typeface="+mj-ea"/>
                <a:cs typeface="+mj-cs"/>
                <a:sym typeface="Helvetica"/>
              </a:rPr>
              <a:t>discuss the activities, opportunities and any challenges associated with the academic walk- throughs?</a:t>
            </a:r>
          </a:p>
        </p:txBody>
      </p:sp>
      <p:sp>
        <p:nvSpPr>
          <p:cNvPr id="225" name="Shape 22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ph type="title" idx="4294967295"/>
          </p:nvPr>
        </p:nvSpPr>
        <p:spPr>
          <a:xfrm>
            <a:off x="457200" y="2336800"/>
            <a:ext cx="8105775" cy="995363"/>
          </a:xfrm>
          <a:prstGeom prst="rect">
            <a:avLst/>
          </a:prstGeom>
        </p:spPr>
        <p:txBody>
          <a:bodyPr lIns="0" tIns="0" rIns="0" bIns="0">
            <a:normAutofit fontScale="100000" lnSpcReduction="0"/>
          </a:bodyPr>
          <a:lstStyle>
            <a:lvl1pPr>
              <a:defRPr sz="4800">
                <a:solidFill>
                  <a:srgbClr val="595959"/>
                </a:solidFill>
              </a:defRPr>
            </a:lvl1pPr>
          </a:lstStyle>
          <a:p>
            <a:pPr lvl="0">
              <a:defRPr sz="1800">
                <a:solidFill>
                  <a:srgbClr val="000000"/>
                </a:solidFill>
              </a:defRPr>
            </a:pPr>
            <a:r>
              <a:rPr sz="4800">
                <a:solidFill>
                  <a:srgbClr val="595959"/>
                </a:solidFill>
              </a:rPr>
              <a:t>Reflections </a:t>
            </a:r>
          </a:p>
        </p:txBody>
      </p:sp>
      <p:sp>
        <p:nvSpPr>
          <p:cNvPr id="228" name="Shape 22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231" name="Shape 231"/>
          <p:cNvSpPr/>
          <p:nvPr>
            <p:ph type="title" idx="4294967295"/>
          </p:nvPr>
        </p:nvSpPr>
        <p:spPr>
          <a:xfrm>
            <a:off x="292100" y="28574"/>
            <a:ext cx="8229600" cy="1508126"/>
          </a:xfrm>
          <a:prstGeom prst="rect">
            <a:avLst/>
          </a:prstGeom>
        </p:spPr>
        <p:txBody>
          <a:bodyPr/>
          <a:lstStyle>
            <a:lvl1pPr>
              <a:defRPr sz="3900"/>
            </a:lvl1pPr>
          </a:lstStyle>
          <a:p>
            <a:pPr lvl="0">
              <a:defRPr sz="1800">
                <a:solidFill>
                  <a:srgbClr val="000000"/>
                </a:solidFill>
              </a:defRPr>
            </a:pPr>
            <a:r>
              <a:rPr sz="3900">
                <a:solidFill>
                  <a:srgbClr val="7F7F7F"/>
                </a:solidFill>
              </a:rPr>
              <a:t>Kid President</a:t>
            </a:r>
          </a:p>
        </p:txBody>
      </p:sp>
      <p:sp>
        <p:nvSpPr>
          <p:cNvPr id="232" name="Shape 232"/>
          <p:cNvSpPr/>
          <p:nvPr>
            <p:ph type="body" idx="4294967295"/>
          </p:nvPr>
        </p:nvSpPr>
        <p:spPr>
          <a:xfrm>
            <a:off x="457200" y="1600200"/>
            <a:ext cx="8229600" cy="5257800"/>
          </a:xfrm>
          <a:prstGeom prst="rect">
            <a:avLst/>
          </a:prstGeom>
        </p:spPr>
        <p:txBody>
          <a:bodyPr/>
          <a:lstStyle/>
          <a:p>
            <a:pPr lvl="0">
              <a:defRPr sz="1800">
                <a:solidFill>
                  <a:srgbClr val="000000"/>
                </a:solidFill>
              </a:defRPr>
            </a:pPr>
            <a:r>
              <a:rPr sz="3600">
                <a:solidFill>
                  <a:srgbClr val="E85C1D"/>
                </a:solidFill>
              </a:rPr>
              <a:t>Final Thoughts from Kid President</a:t>
            </a:r>
            <a:endParaRPr sz="3600">
              <a:solidFill>
                <a:srgbClr val="E85C1D"/>
              </a:solidFill>
            </a:endParaRPr>
          </a:p>
          <a:p>
            <a:pPr lvl="0">
              <a:defRPr sz="1800">
                <a:solidFill>
                  <a:srgbClr val="000000"/>
                </a:solidFill>
              </a:defRPr>
            </a:pPr>
            <a:endParaRPr sz="3600">
              <a:solidFill>
                <a:srgbClr val="E85C1D"/>
              </a:solidFill>
            </a:endParaRPr>
          </a:p>
          <a:p>
            <a:pPr lvl="0">
              <a:defRPr sz="1800">
                <a:solidFill>
                  <a:srgbClr val="000000"/>
                </a:solidFill>
              </a:defRPr>
            </a:pPr>
            <a:r>
              <a:rPr sz="3600">
                <a:solidFill>
                  <a:srgbClr val="E85C1D"/>
                </a:solidFill>
              </a:rPr>
              <a:t>“Look for the Awesome!”</a:t>
            </a:r>
            <a:endParaRPr sz="3600">
              <a:solidFill>
                <a:srgbClr val="E85C1D"/>
              </a:solidFill>
            </a:endParaRPr>
          </a:p>
          <a:p>
            <a:pPr lvl="0">
              <a:defRPr sz="1800">
                <a:solidFill>
                  <a:srgbClr val="000000"/>
                </a:solidFill>
              </a:defRPr>
            </a:pPr>
            <a:endParaRPr sz="3600">
              <a:solidFill>
                <a:srgbClr val="E85C1D"/>
              </a:solidFill>
            </a:endParaRPr>
          </a:p>
          <a:p>
            <a:pPr lvl="0">
              <a:defRPr sz="1800">
                <a:solidFill>
                  <a:srgbClr val="000000"/>
                </a:solidFill>
              </a:defRPr>
            </a:pPr>
            <a:r>
              <a:rPr sz="2500">
                <a:solidFill>
                  <a:srgbClr val="0433FF"/>
                </a:solidFill>
                <a:hlinkClick r:id="rId2" invalidUrl="" action="" tgtFrame="" tooltip="" history="1" highlightClick="0" endSnd="0"/>
              </a:rPr>
              <a:t>http://on.fb.me/160fwvl</a:t>
            </a:r>
            <a:endParaRPr sz="2500">
              <a:solidFill>
                <a:srgbClr val="0433FF"/>
              </a:solidFill>
            </a:endParaRP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hape 23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235" name="Shape 235"/>
          <p:cNvSpPr/>
          <p:nvPr>
            <p:ph type="body" idx="4294967295"/>
          </p:nvPr>
        </p:nvSpPr>
        <p:spPr>
          <a:xfrm>
            <a:off x="457200" y="1600200"/>
            <a:ext cx="8229600" cy="5257800"/>
          </a:xfrm>
          <a:prstGeom prst="rect">
            <a:avLst/>
          </a:prstGeom>
        </p:spPr>
        <p:txBody>
          <a:bodyPr lIns="0" tIns="0" rIns="0" bIns="0">
            <a:normAutofit fontScale="100000" lnSpcReduction="0"/>
          </a:bodyPr>
          <a:lstStyle/>
          <a:p>
            <a:pPr lvl="0" marL="360947" indent="-360947">
              <a:buSzPct val="100000"/>
              <a:buChar char="•"/>
              <a:defRPr sz="1800">
                <a:solidFill>
                  <a:srgbClr val="000000"/>
                </a:solidFill>
              </a:defRPr>
            </a:pPr>
            <a:endParaRPr sz="3600">
              <a:solidFill>
                <a:srgbClr val="E85C1D"/>
              </a:solidFill>
            </a:endParaRPr>
          </a:p>
          <a:p>
            <a:pPr lvl="0" marL="360947" indent="-360947" algn="l">
              <a:buSzPct val="100000"/>
              <a:buChar char="•"/>
              <a:defRPr sz="1800">
                <a:solidFill>
                  <a:srgbClr val="000000"/>
                </a:solidFill>
              </a:defRPr>
            </a:pPr>
            <a:r>
              <a:rPr sz="3600">
                <a:solidFill>
                  <a:srgbClr val="E85C1D"/>
                </a:solidFill>
              </a:rPr>
              <a:t>How will you take your new learning back to your schools and implement effectively?</a:t>
            </a:r>
            <a:endParaRPr sz="3600">
              <a:solidFill>
                <a:srgbClr val="E85C1D"/>
              </a:solidFill>
            </a:endParaRPr>
          </a:p>
          <a:p>
            <a:pPr lvl="0" marL="360947" indent="-360947" algn="l">
              <a:buSzPct val="100000"/>
              <a:buChar char="•"/>
              <a:defRPr sz="1800">
                <a:solidFill>
                  <a:srgbClr val="000000"/>
                </a:solidFill>
              </a:defRPr>
            </a:pPr>
            <a:r>
              <a:rPr sz="3600">
                <a:solidFill>
                  <a:srgbClr val="E85C1D"/>
                </a:solidFill>
              </a:rPr>
              <a:t>   Parking Lot </a:t>
            </a:r>
          </a:p>
        </p:txBody>
      </p:sp>
      <p:sp>
        <p:nvSpPr>
          <p:cNvPr id="236" name="Shape 236"/>
          <p:cNvSpPr/>
          <p:nvPr>
            <p:ph type="title" idx="4294967295"/>
          </p:nvPr>
        </p:nvSpPr>
        <p:spPr>
          <a:xfrm>
            <a:off x="379412" y="450850"/>
            <a:ext cx="8105776" cy="926902"/>
          </a:xfrm>
          <a:prstGeom prst="rect">
            <a:avLst/>
          </a:prstGeom>
        </p:spPr>
        <p:txBody>
          <a:bodyPr lIns="0" tIns="0" rIns="0" bIns="0">
            <a:normAutofit fontScale="100000" lnSpcReduction="0"/>
          </a:bodyPr>
          <a:lstStyle/>
          <a:p>
            <a:pPr lvl="0" defTabSz="182880">
              <a:defRPr sz="1800">
                <a:solidFill>
                  <a:srgbClr val="000000"/>
                </a:solidFill>
              </a:defRPr>
            </a:pPr>
            <a:r>
              <a:rPr b="1" sz="3440">
                <a:solidFill>
                  <a:srgbClr val="0433FF"/>
                </a:solidFill>
              </a:rPr>
              <a:t>Sharing Your Reflections</a:t>
            </a:r>
            <a:r>
              <a:rPr sz="1920">
                <a:solidFill>
                  <a:srgbClr val="595959"/>
                </a:solidFill>
              </a:rPr>
              <a:t> </a:t>
            </a:r>
            <a:endParaRPr sz="1920">
              <a:solidFill>
                <a:srgbClr val="595959"/>
              </a:solidFill>
            </a:endParaRPr>
          </a:p>
          <a:p>
            <a:pPr lvl="0" defTabSz="182880">
              <a:defRPr sz="1800">
                <a:solidFill>
                  <a:srgbClr val="000000"/>
                </a:solidFill>
              </a:defRPr>
            </a:pPr>
            <a:endParaRPr sz="1920">
              <a:solidFill>
                <a:srgbClr val="595959"/>
              </a:solidFill>
            </a:endParaRPr>
          </a:p>
          <a:p>
            <a:pPr lvl="0" defTabSz="182880">
              <a:defRPr sz="1800">
                <a:solidFill>
                  <a:srgbClr val="000000"/>
                </a:solidFill>
              </a:defRPr>
            </a:pPr>
            <a:r>
              <a:rPr sz="1920">
                <a:solidFill>
                  <a:srgbClr val="595959"/>
                </a:solidFill>
              </a:rPr>
              <a:t>Give an overview of your new learning(s)</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ph type="title" idx="4294967295"/>
          </p:nvPr>
        </p:nvSpPr>
        <p:spPr>
          <a:xfrm>
            <a:off x="457200" y="2605087"/>
            <a:ext cx="8105775" cy="995363"/>
          </a:xfrm>
          <a:prstGeom prst="rect">
            <a:avLst/>
          </a:prstGeom>
        </p:spPr>
        <p:txBody>
          <a:bodyPr lIns="0" tIns="0" rIns="0" bIns="0">
            <a:normAutofit fontScale="100000" lnSpcReduction="0"/>
          </a:bodyPr>
          <a:lstStyle>
            <a:lvl1pPr defTabSz="416052">
              <a:defRPr sz="4368">
                <a:solidFill>
                  <a:srgbClr val="595959"/>
                </a:solidFill>
              </a:defRPr>
            </a:lvl1pPr>
          </a:lstStyle>
          <a:p>
            <a:pPr lvl="0">
              <a:defRPr sz="1800">
                <a:solidFill>
                  <a:srgbClr val="000000"/>
                </a:solidFill>
              </a:defRPr>
            </a:pPr>
            <a:r>
              <a:rPr sz="4368">
                <a:solidFill>
                  <a:srgbClr val="595959"/>
                </a:solidFill>
              </a:rPr>
              <a:t>Parting Comments or Questions</a:t>
            </a:r>
          </a:p>
        </p:txBody>
      </p:sp>
      <p:sp>
        <p:nvSpPr>
          <p:cNvPr id="239" name="Shape 23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Shape 24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
        <p:nvSpPr>
          <p:cNvPr id="70" name="Shape 70"/>
          <p:cNvSpPr/>
          <p:nvPr>
            <p:ph type="title" idx="4294967295"/>
          </p:nvPr>
        </p:nvSpPr>
        <p:spPr>
          <a:xfrm>
            <a:off x="266700" y="53974"/>
            <a:ext cx="8229600" cy="1508126"/>
          </a:xfrm>
          <a:prstGeom prst="rect">
            <a:avLst/>
          </a:prstGeom>
        </p:spPr>
        <p:txBody>
          <a:bodyPr/>
          <a:lstStyle/>
          <a:p>
            <a:pPr lvl="0">
              <a:defRPr sz="1800">
                <a:solidFill>
                  <a:srgbClr val="000000"/>
                </a:solidFill>
              </a:defRPr>
            </a:pPr>
            <a:r>
              <a:rPr sz="3200">
                <a:solidFill>
                  <a:srgbClr val="7F7F7F"/>
                </a:solidFill>
              </a:rPr>
              <a:t>Today’s Objectives / Agenda:</a:t>
            </a:r>
          </a:p>
        </p:txBody>
      </p:sp>
      <p:sp>
        <p:nvSpPr>
          <p:cNvPr id="71" name="Shape 71"/>
          <p:cNvSpPr/>
          <p:nvPr>
            <p:ph type="body" idx="4294967295"/>
          </p:nvPr>
        </p:nvSpPr>
        <p:spPr>
          <a:xfrm>
            <a:off x="457200" y="1600200"/>
            <a:ext cx="8229600" cy="5257800"/>
          </a:xfrm>
          <a:prstGeom prst="rect">
            <a:avLst/>
          </a:prstGeom>
        </p:spPr>
        <p:txBody>
          <a:bodyPr/>
          <a:lstStyle/>
          <a:p>
            <a:pPr lvl="0" marL="481263" indent="-481263" algn="l">
              <a:buSzPct val="100000"/>
              <a:buChar char="•"/>
              <a:defRPr sz="1800">
                <a:solidFill>
                  <a:srgbClr val="000000"/>
                </a:solidFill>
              </a:defRPr>
            </a:pPr>
            <a:r>
              <a:rPr sz="2800">
                <a:solidFill>
                  <a:srgbClr val="E85C1D"/>
                </a:solidFill>
              </a:rPr>
              <a:t>To explore how powerful practices work together to improve instruction;</a:t>
            </a:r>
            <a:endParaRPr sz="2800">
              <a:solidFill>
                <a:srgbClr val="E85C1D"/>
              </a:solidFill>
            </a:endParaRPr>
          </a:p>
          <a:p>
            <a:pPr lvl="0" marL="481263" indent="-481263" algn="l">
              <a:buSzPct val="100000"/>
              <a:buChar char="•"/>
              <a:defRPr sz="1800">
                <a:solidFill>
                  <a:srgbClr val="000000"/>
                </a:solidFill>
              </a:defRPr>
            </a:pPr>
            <a:r>
              <a:rPr sz="2800">
                <a:solidFill>
                  <a:srgbClr val="E85C1D"/>
                </a:solidFill>
              </a:rPr>
              <a:t>To reflect on and examine effective teaching practices around academic classroom walk- throughs;</a:t>
            </a:r>
            <a:endParaRPr sz="2800">
              <a:solidFill>
                <a:srgbClr val="E85C1D"/>
              </a:solidFill>
            </a:endParaRPr>
          </a:p>
          <a:p>
            <a:pPr lvl="0" marL="481263" indent="-481263" algn="l">
              <a:buSzPct val="100000"/>
              <a:buChar char="•"/>
              <a:defRPr sz="1800">
                <a:solidFill>
                  <a:srgbClr val="000000"/>
                </a:solidFill>
              </a:defRPr>
            </a:pPr>
            <a:r>
              <a:rPr sz="2800">
                <a:solidFill>
                  <a:srgbClr val="E85C1D"/>
                </a:solidFill>
              </a:rPr>
              <a:t>To apply (new) concepts to the roles of  leaders;</a:t>
            </a:r>
            <a:endParaRPr sz="2800">
              <a:solidFill>
                <a:srgbClr val="E85C1D"/>
              </a:solidFill>
            </a:endParaRPr>
          </a:p>
          <a:p>
            <a:pPr lvl="0" marL="481263" indent="-481263" algn="l">
              <a:buSzPct val="100000"/>
              <a:buChar char="•"/>
              <a:defRPr sz="1800">
                <a:solidFill>
                  <a:srgbClr val="000000"/>
                </a:solidFill>
              </a:defRPr>
            </a:pPr>
            <a:r>
              <a:rPr sz="2800">
                <a:solidFill>
                  <a:srgbClr val="E85C1D"/>
                </a:solidFill>
              </a:rPr>
              <a:t>To determine next steps;</a:t>
            </a:r>
            <a:endParaRPr sz="2800">
              <a:solidFill>
                <a:srgbClr val="E85C1D"/>
              </a:solidFill>
            </a:endParaRPr>
          </a:p>
          <a:p>
            <a:pPr lvl="0" marL="481263" indent="-481263" algn="l">
              <a:buSzPct val="100000"/>
              <a:buChar char="•"/>
              <a:defRPr sz="1800">
                <a:solidFill>
                  <a:srgbClr val="000000"/>
                </a:solidFill>
              </a:defRPr>
            </a:pPr>
            <a:r>
              <a:rPr sz="2800">
                <a:solidFill>
                  <a:srgbClr val="E85C1D"/>
                </a:solidFill>
              </a:rPr>
              <a:t>Workshop logistics (Breaks, Lunch, “Parking Lot”).</a:t>
            </a:r>
            <a:endParaRPr sz="2800">
              <a:solidFill>
                <a:srgbClr val="E85C1D"/>
              </a:solidFill>
            </a:endParaRPr>
          </a:p>
          <a:p>
            <a:pPr lvl="0" marL="481263" indent="-481263">
              <a:buSzPct val="100000"/>
              <a:buChar char="•"/>
              <a:defRPr sz="1800">
                <a:solidFill>
                  <a:srgbClr val="000000"/>
                </a:solidFill>
              </a:defRPr>
            </a:pPr>
            <a:endParaRPr sz="4800">
              <a:solidFill>
                <a:srgbClr val="E85C1D"/>
              </a:solidFill>
            </a:endParaRPr>
          </a:p>
          <a:p>
            <a:pPr lvl="0">
              <a:defRPr sz="1800">
                <a:solidFill>
                  <a:srgbClr val="000000"/>
                </a:solidFill>
              </a:defRPr>
            </a:pPr>
            <a:r>
              <a:rPr sz="4800">
                <a:solidFill>
                  <a:srgbClr val="E85C1D"/>
                </a:solidFill>
              </a:rPr>
              <a:t>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title" idx="4294967295"/>
          </p:nvPr>
        </p:nvSpPr>
        <p:spPr>
          <a:xfrm>
            <a:off x="381000" y="274637"/>
            <a:ext cx="8105775" cy="995363"/>
          </a:xfrm>
          <a:prstGeom prst="rect">
            <a:avLst/>
          </a:prstGeom>
        </p:spPr>
        <p:txBody>
          <a:bodyPr lIns="0" tIns="0" rIns="0" bIns="0">
            <a:normAutofit fontScale="100000" lnSpcReduction="0"/>
          </a:bodyPr>
          <a:lstStyle>
            <a:lvl1pPr>
              <a:defRPr>
                <a:solidFill>
                  <a:srgbClr val="FF9300"/>
                </a:solidFill>
              </a:defRPr>
            </a:lvl1pPr>
          </a:lstStyle>
          <a:p>
            <a:pPr lvl="0">
              <a:defRPr sz="1800">
                <a:solidFill>
                  <a:srgbClr val="000000"/>
                </a:solidFill>
              </a:defRPr>
            </a:pPr>
            <a:r>
              <a:rPr sz="3200">
                <a:solidFill>
                  <a:srgbClr val="FF9300"/>
                </a:solidFill>
              </a:rPr>
              <a:t>Session 1:   Introductions</a:t>
            </a:r>
          </a:p>
        </p:txBody>
      </p:sp>
      <p:sp>
        <p:nvSpPr>
          <p:cNvPr id="74" name="Shape 74"/>
          <p:cNvSpPr/>
          <p:nvPr>
            <p:ph type="body" idx="4294967295"/>
          </p:nvPr>
        </p:nvSpPr>
        <p:spPr>
          <a:xfrm>
            <a:off x="457200" y="1324768"/>
            <a:ext cx="8229600" cy="4792664"/>
          </a:xfrm>
          <a:prstGeom prst="rect">
            <a:avLst/>
          </a:prstGeom>
        </p:spPr>
        <p:txBody>
          <a:bodyPr lIns="0" tIns="0" rIns="0" bIns="0">
            <a:normAutofit fontScale="100000" lnSpcReduction="0"/>
          </a:bodyPr>
          <a:lstStyle/>
          <a:p>
            <a:pPr lvl="0" marL="234029" indent="-234029" algn="l" defTabSz="416052">
              <a:spcBef>
                <a:spcPts val="700"/>
              </a:spcBef>
              <a:buClr>
                <a:srgbClr val="595959"/>
              </a:buClr>
              <a:buSzPct val="100000"/>
              <a:buFont typeface="Arial"/>
              <a:buChar char="•"/>
              <a:defRPr sz="1800">
                <a:solidFill>
                  <a:srgbClr val="000000"/>
                </a:solidFill>
              </a:defRPr>
            </a:pPr>
            <a:r>
              <a:rPr sz="3276">
                <a:solidFill>
                  <a:srgbClr val="595959"/>
                </a:solidFill>
                <a:latin typeface="+mj-lt"/>
                <a:ea typeface="+mj-ea"/>
                <a:cs typeface="+mj-cs"/>
                <a:sym typeface="Helvetica"/>
              </a:rPr>
              <a:t>Pair up with a colleague within your group/“mentee team” and share 1 characteristic that best describes your strongest leadership characteristic and share 1 area you are currently developing;  </a:t>
            </a:r>
            <a:endParaRPr sz="3276">
              <a:solidFill>
                <a:srgbClr val="595959"/>
              </a:solidFill>
              <a:latin typeface="+mj-lt"/>
              <a:ea typeface="+mj-ea"/>
              <a:cs typeface="+mj-cs"/>
              <a:sym typeface="Helvetica"/>
            </a:endParaRPr>
          </a:p>
          <a:p>
            <a:pPr lvl="0" marL="234029" indent="-234029" algn="l" defTabSz="416052">
              <a:spcBef>
                <a:spcPts val="700"/>
              </a:spcBef>
              <a:buClr>
                <a:srgbClr val="595959"/>
              </a:buClr>
              <a:buSzPct val="100000"/>
              <a:buFont typeface="Arial"/>
              <a:buChar char="•"/>
              <a:defRPr sz="1800">
                <a:solidFill>
                  <a:srgbClr val="000000"/>
                </a:solidFill>
              </a:defRPr>
            </a:pPr>
            <a:r>
              <a:rPr sz="3276">
                <a:solidFill>
                  <a:srgbClr val="595959"/>
                </a:solidFill>
                <a:latin typeface="+mj-lt"/>
                <a:ea typeface="+mj-ea"/>
                <a:cs typeface="+mj-cs"/>
                <a:sym typeface="Helvetica"/>
              </a:rPr>
              <a:t>Be prepared to share your “findings” of your partner with the group;</a:t>
            </a:r>
            <a:endParaRPr sz="3276">
              <a:solidFill>
                <a:srgbClr val="595959"/>
              </a:solidFill>
              <a:latin typeface="+mj-lt"/>
              <a:ea typeface="+mj-ea"/>
              <a:cs typeface="+mj-cs"/>
              <a:sym typeface="Helvetica"/>
            </a:endParaRPr>
          </a:p>
          <a:p>
            <a:pPr lvl="0" marL="234029" indent="-234029" algn="l" defTabSz="416052">
              <a:spcBef>
                <a:spcPts val="700"/>
              </a:spcBef>
              <a:buClr>
                <a:srgbClr val="595959"/>
              </a:buClr>
              <a:buSzPct val="100000"/>
              <a:buFont typeface="Arial"/>
              <a:buChar char="•"/>
              <a:defRPr sz="1800">
                <a:solidFill>
                  <a:srgbClr val="000000"/>
                </a:solidFill>
              </a:defRPr>
            </a:pPr>
            <a:r>
              <a:rPr sz="3276">
                <a:solidFill>
                  <a:srgbClr val="595959"/>
                </a:solidFill>
                <a:latin typeface="+mj-lt"/>
                <a:ea typeface="+mj-ea"/>
                <a:cs typeface="+mj-cs"/>
                <a:sym typeface="Helvetica"/>
              </a:rPr>
              <a:t>GO!!</a:t>
            </a:r>
          </a:p>
        </p:txBody>
      </p:sp>
      <p:sp>
        <p:nvSpPr>
          <p:cNvPr id="75" name="Shape 7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idx="4294967295"/>
          </p:nvPr>
        </p:nvSpPr>
        <p:spPr>
          <a:xfrm>
            <a:off x="457200" y="1931392"/>
            <a:ext cx="8105775" cy="2494558"/>
          </a:xfrm>
          <a:prstGeom prst="rect">
            <a:avLst/>
          </a:prstGeom>
        </p:spPr>
        <p:txBody>
          <a:bodyPr lIns="0" tIns="0" rIns="0" bIns="0">
            <a:normAutofit fontScale="100000" lnSpcReduction="0"/>
          </a:bodyPr>
          <a:lstStyle/>
          <a:p>
            <a:pPr lvl="0" algn="l">
              <a:defRPr sz="1800">
                <a:solidFill>
                  <a:srgbClr val="000000"/>
                </a:solidFill>
              </a:defRPr>
            </a:pPr>
            <a:r>
              <a:rPr sz="4200">
                <a:solidFill>
                  <a:srgbClr val="0433FF"/>
                </a:solidFill>
              </a:rPr>
              <a:t>Report Out:</a:t>
            </a:r>
            <a:endParaRPr sz="4000">
              <a:solidFill>
                <a:srgbClr val="595959"/>
              </a:solidFill>
            </a:endParaRPr>
          </a:p>
          <a:p>
            <a:pPr lvl="0" algn="l">
              <a:defRPr sz="1800">
                <a:solidFill>
                  <a:srgbClr val="000000"/>
                </a:solidFill>
              </a:defRPr>
            </a:pPr>
            <a:endParaRPr sz="4000">
              <a:solidFill>
                <a:srgbClr val="595959"/>
              </a:solidFill>
            </a:endParaRPr>
          </a:p>
          <a:p>
            <a:pPr lvl="0" algn="l">
              <a:defRPr sz="1800">
                <a:solidFill>
                  <a:srgbClr val="000000"/>
                </a:solidFill>
              </a:defRPr>
            </a:pPr>
            <a:r>
              <a:rPr sz="3100">
                <a:solidFill>
                  <a:srgbClr val="595959"/>
                </a:solidFill>
              </a:rPr>
              <a:t>Share Your New Learnings With The Whole Group</a:t>
            </a:r>
          </a:p>
        </p:txBody>
      </p:sp>
      <p:sp>
        <p:nvSpPr>
          <p:cNvPr id="80" name="Shape 8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idx="4294967295"/>
          </p:nvPr>
        </p:nvSpPr>
        <p:spPr>
          <a:xfrm>
            <a:off x="355600" y="274637"/>
            <a:ext cx="8105775" cy="995363"/>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The Big Picture</a:t>
            </a:r>
          </a:p>
        </p:txBody>
      </p:sp>
      <p:sp>
        <p:nvSpPr>
          <p:cNvPr id="83" name="Shape 83"/>
          <p:cNvSpPr/>
          <p:nvPr>
            <p:ph type="body" idx="4294967295"/>
          </p:nvPr>
        </p:nvSpPr>
        <p:spPr>
          <a:xfrm>
            <a:off x="457200" y="1600200"/>
            <a:ext cx="8229600" cy="4525963"/>
          </a:xfrm>
          <a:prstGeom prst="rect">
            <a:avLst/>
          </a:prstGeom>
        </p:spPr>
        <p:txBody>
          <a:bodyPr lIns="0" tIns="0" rIns="0" bIns="0">
            <a:normAutofit fontScale="100000" lnSpcReduction="0"/>
          </a:bodyPr>
          <a:lstStyle/>
          <a:p>
            <a:pPr lvl="0" marL="182594" indent="-182594" algn="l" defTabSz="324611">
              <a:spcBef>
                <a:spcPts val="600"/>
              </a:spcBef>
              <a:buClr>
                <a:srgbClr val="595959"/>
              </a:buClr>
              <a:buSzPct val="100000"/>
              <a:buFont typeface="Arial"/>
              <a:buChar char="•"/>
              <a:defRPr sz="1800">
                <a:solidFill>
                  <a:srgbClr val="000000"/>
                </a:solidFill>
              </a:defRPr>
            </a:pPr>
            <a:r>
              <a:rPr sz="2556">
                <a:solidFill>
                  <a:srgbClr val="595959"/>
                </a:solidFill>
                <a:latin typeface="+mj-lt"/>
                <a:ea typeface="+mj-ea"/>
                <a:cs typeface="+mj-cs"/>
                <a:sym typeface="Helvetica"/>
              </a:rPr>
              <a:t>Session 1: </a:t>
            </a:r>
            <a:endParaRPr sz="2556">
              <a:solidFill>
                <a:srgbClr val="595959"/>
              </a:solidFill>
              <a:latin typeface="+mj-lt"/>
              <a:ea typeface="+mj-ea"/>
              <a:cs typeface="+mj-cs"/>
              <a:sym typeface="Helvetica"/>
            </a:endParaRPr>
          </a:p>
          <a:p>
            <a:pPr lvl="1" marL="585460" indent="-260848" algn="l" defTabSz="324611">
              <a:spcBef>
                <a:spcPts val="400"/>
              </a:spcBef>
              <a:buClr>
                <a:srgbClr val="595959"/>
              </a:buClr>
              <a:buFont typeface="Arial"/>
              <a:defRPr sz="1800">
                <a:solidFill>
                  <a:srgbClr val="000000"/>
                </a:solidFill>
              </a:defRPr>
            </a:pPr>
            <a:r>
              <a:rPr sz="2556">
                <a:solidFill>
                  <a:srgbClr val="595959"/>
                </a:solidFill>
                <a:latin typeface="+mj-lt"/>
                <a:ea typeface="+mj-ea"/>
                <a:cs typeface="+mj-cs"/>
                <a:sym typeface="Helvetica"/>
              </a:rPr>
              <a:t>Leadership and its implications on instruction </a:t>
            </a:r>
            <a:endParaRPr sz="1987">
              <a:solidFill>
                <a:srgbClr val="595959"/>
              </a:solidFill>
              <a:latin typeface="+mj-lt"/>
              <a:ea typeface="+mj-ea"/>
              <a:cs typeface="+mj-cs"/>
              <a:sym typeface="Helvetica"/>
            </a:endParaRPr>
          </a:p>
          <a:p>
            <a:pPr lvl="1" marL="527494" indent="-202882" algn="l" defTabSz="324611">
              <a:spcBef>
                <a:spcPts val="400"/>
              </a:spcBef>
              <a:buClr>
                <a:srgbClr val="595959"/>
              </a:buClr>
              <a:buFont typeface="Arial"/>
              <a:defRPr sz="1800">
                <a:solidFill>
                  <a:srgbClr val="000000"/>
                </a:solidFill>
              </a:defRPr>
            </a:pPr>
            <a:r>
              <a:rPr sz="2556">
                <a:solidFill>
                  <a:srgbClr val="595959"/>
                </a:solidFill>
                <a:latin typeface="+mj-lt"/>
                <a:ea typeface="+mj-ea"/>
                <a:cs typeface="+mj-cs"/>
                <a:sym typeface="Helvetica"/>
              </a:rPr>
              <a:t>Educational leadership &amp; its alignment with classroom walkthroughs</a:t>
            </a:r>
            <a:endParaRPr sz="2556">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r>
              <a:rPr sz="2910">
                <a:solidFill>
                  <a:srgbClr val="2042CA"/>
                </a:solidFill>
                <a:latin typeface="+mj-lt"/>
                <a:ea typeface="+mj-ea"/>
                <a:cs typeface="+mj-cs"/>
                <a:sym typeface="Helvetica"/>
              </a:rPr>
              <a:t>A Pep Talk from Kid President to You</a:t>
            </a:r>
            <a:endParaRPr sz="2910">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r>
              <a:rPr sz="1703">
                <a:solidFill>
                  <a:srgbClr val="FF6323"/>
                </a:solidFill>
                <a:latin typeface="Arial"/>
                <a:ea typeface="Arial"/>
                <a:cs typeface="Arial"/>
                <a:sym typeface="Arial"/>
                <a:hlinkClick r:id="rId2" invalidUrl="" action="" tgtFrame="" tooltip="" history="1" highlightClick="0" endSnd="0"/>
              </a:rPr>
              <a:t>https://youtu.be/l-gQLqv9f4o</a:t>
            </a: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a:p>
            <a:pPr lvl="0" marL="0" indent="0" algn="l" defTabSz="324611">
              <a:spcBef>
                <a:spcPts val="0"/>
              </a:spcBef>
              <a:defRPr sz="1800">
                <a:solidFill>
                  <a:srgbClr val="000000"/>
                </a:solidFill>
              </a:defRPr>
            </a:pPr>
            <a:endParaRPr sz="1703">
              <a:solidFill>
                <a:srgbClr val="595959"/>
              </a:solidFill>
              <a:latin typeface="+mj-lt"/>
              <a:ea typeface="+mj-ea"/>
              <a:cs typeface="+mj-cs"/>
              <a:sym typeface="Helvetica"/>
            </a:endParaRPr>
          </a:p>
        </p:txBody>
      </p:sp>
      <p:sp>
        <p:nvSpPr>
          <p:cNvPr id="84" name="Shape 8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title" idx="4294967295"/>
          </p:nvPr>
        </p:nvSpPr>
        <p:spPr>
          <a:xfrm>
            <a:off x="368300" y="338137"/>
            <a:ext cx="8105775" cy="995363"/>
          </a:xfrm>
          <a:prstGeom prst="rect">
            <a:avLst/>
          </a:prstGeom>
        </p:spPr>
        <p:txBody>
          <a:bodyPr lIns="0" tIns="0" rIns="0" bIns="0">
            <a:normAutofit fontScale="100000" lnSpcReduction="0"/>
          </a:bodyPr>
          <a:lstStyle>
            <a:lvl1pPr>
              <a:defRPr>
                <a:solidFill>
                  <a:srgbClr val="0433FF"/>
                </a:solidFill>
              </a:defRPr>
            </a:lvl1pPr>
          </a:lstStyle>
          <a:p>
            <a:pPr lvl="0">
              <a:defRPr sz="1800">
                <a:solidFill>
                  <a:srgbClr val="000000"/>
                </a:solidFill>
              </a:defRPr>
            </a:pPr>
            <a:r>
              <a:rPr sz="3200">
                <a:solidFill>
                  <a:srgbClr val="0433FF"/>
                </a:solidFill>
              </a:rPr>
              <a:t>Session Outcomes</a:t>
            </a:r>
          </a:p>
        </p:txBody>
      </p:sp>
      <p:sp>
        <p:nvSpPr>
          <p:cNvPr id="87" name="Shape 87"/>
          <p:cNvSpPr/>
          <p:nvPr>
            <p:ph type="body" idx="4294967295"/>
          </p:nvPr>
        </p:nvSpPr>
        <p:spPr>
          <a:xfrm>
            <a:off x="395287" y="1968500"/>
            <a:ext cx="8229601" cy="4525963"/>
          </a:xfrm>
          <a:prstGeom prst="rect">
            <a:avLst/>
          </a:prstGeom>
        </p:spPr>
        <p:txBody>
          <a:bodyPr lIns="0" tIns="0" rIns="0" bIns="0">
            <a:normAutofit fontScale="100000" lnSpcReduction="0"/>
          </a:bodyPr>
          <a:lstStyle/>
          <a:p>
            <a:pPr lvl="0" marL="200025" indent="-200025" algn="l">
              <a:spcBef>
                <a:spcPts val="600"/>
              </a:spcBef>
              <a:buClr>
                <a:srgbClr val="595959"/>
              </a:buClr>
              <a:buSzPct val="100000"/>
              <a:buFont typeface="Arial"/>
              <a:buChar char="•"/>
              <a:defRPr sz="1800">
                <a:solidFill>
                  <a:srgbClr val="000000"/>
                </a:solidFill>
              </a:defRPr>
            </a:pPr>
            <a:r>
              <a:rPr sz="2800">
                <a:solidFill>
                  <a:srgbClr val="595959"/>
                </a:solidFill>
                <a:latin typeface="+mj-lt"/>
                <a:ea typeface="+mj-ea"/>
                <a:cs typeface="+mj-cs"/>
                <a:sym typeface="Helvetica"/>
              </a:rPr>
              <a:t>Cohort team members will:</a:t>
            </a:r>
            <a:endParaRPr sz="2000">
              <a:solidFill>
                <a:srgbClr val="595959"/>
              </a:solidFill>
              <a:latin typeface="+mj-lt"/>
              <a:ea typeface="+mj-ea"/>
              <a:cs typeface="+mj-cs"/>
              <a:sym typeface="Helvetica"/>
            </a:endParaRPr>
          </a:p>
          <a:p>
            <a:pPr lvl="1" marL="661307" indent="-204107" algn="l">
              <a:spcBef>
                <a:spcPts val="400"/>
              </a:spcBef>
              <a:buClr>
                <a:srgbClr val="595959"/>
              </a:buClr>
              <a:buFont typeface="Arial"/>
              <a:defRPr sz="1800">
                <a:solidFill>
                  <a:srgbClr val="000000"/>
                </a:solidFill>
              </a:defRPr>
            </a:pPr>
            <a:r>
              <a:rPr sz="2000">
                <a:solidFill>
                  <a:srgbClr val="595959"/>
                </a:solidFill>
                <a:latin typeface="+mj-lt"/>
                <a:ea typeface="+mj-ea"/>
                <a:cs typeface="+mj-cs"/>
                <a:sym typeface="Helvetica"/>
              </a:rPr>
              <a:t>Identify your strongest attribute from the list of leadership; attributes identified during your paired sharing and s</a:t>
            </a:r>
            <a:r>
              <a:rPr sz="2000">
                <a:solidFill>
                  <a:srgbClr val="595959"/>
                </a:solidFill>
                <a:latin typeface="Calibri"/>
                <a:ea typeface="Calibri"/>
                <a:cs typeface="Calibri"/>
                <a:sym typeface="Calibri"/>
              </a:rPr>
              <a:t>hare out </a:t>
            </a:r>
            <a:r>
              <a:rPr sz="2000">
                <a:solidFill>
                  <a:srgbClr val="595959"/>
                </a:solidFill>
                <a:latin typeface="+mj-lt"/>
                <a:ea typeface="+mj-ea"/>
                <a:cs typeface="+mj-cs"/>
                <a:sym typeface="Helvetica"/>
              </a:rPr>
              <a:t>your evidence of the application of new or enhanced skills in your positions;</a:t>
            </a:r>
            <a:endParaRPr sz="2000">
              <a:solidFill>
                <a:srgbClr val="595959"/>
              </a:solidFill>
              <a:latin typeface="+mj-lt"/>
              <a:ea typeface="+mj-ea"/>
              <a:cs typeface="+mj-cs"/>
              <a:sym typeface="Helvetica"/>
            </a:endParaRPr>
          </a:p>
          <a:p>
            <a:pPr lvl="1" marL="661307" indent="-204107" algn="l">
              <a:spcBef>
                <a:spcPts val="400"/>
              </a:spcBef>
              <a:buClr>
                <a:srgbClr val="595959"/>
              </a:buClr>
              <a:buFont typeface="Arial"/>
              <a:defRPr sz="1800">
                <a:solidFill>
                  <a:srgbClr val="000000"/>
                </a:solidFill>
              </a:defRPr>
            </a:pPr>
            <a:r>
              <a:rPr sz="2000">
                <a:solidFill>
                  <a:srgbClr val="595959"/>
                </a:solidFill>
                <a:latin typeface="+mj-lt"/>
                <a:ea typeface="+mj-ea"/>
                <a:cs typeface="+mj-cs"/>
                <a:sym typeface="Helvetica"/>
              </a:rPr>
              <a:t>Understand the significance and purpose of the classroom walk- through;</a:t>
            </a:r>
            <a:endParaRPr sz="2000">
              <a:solidFill>
                <a:srgbClr val="595959"/>
              </a:solidFill>
              <a:latin typeface="Calibri"/>
              <a:ea typeface="Calibri"/>
              <a:cs typeface="Calibri"/>
              <a:sym typeface="Calibri"/>
            </a:endParaRPr>
          </a:p>
          <a:p>
            <a:pPr lvl="1" marL="661307" indent="-204107" algn="l">
              <a:spcBef>
                <a:spcPts val="400"/>
              </a:spcBef>
              <a:buClr>
                <a:srgbClr val="595959"/>
              </a:buClr>
              <a:buFont typeface="Arial"/>
              <a:defRPr sz="1800">
                <a:solidFill>
                  <a:srgbClr val="000000"/>
                </a:solidFill>
              </a:defRPr>
            </a:pPr>
            <a:r>
              <a:rPr sz="2000">
                <a:solidFill>
                  <a:srgbClr val="595959"/>
                </a:solidFill>
                <a:latin typeface="+mj-lt"/>
                <a:ea typeface="+mj-ea"/>
                <a:cs typeface="+mj-cs"/>
                <a:sym typeface="Helvetica"/>
              </a:rPr>
              <a:t>Discuss the (future) activities, opportunities and any challenges associated with classroom walkthroughs; </a:t>
            </a:r>
            <a:endParaRPr sz="2000">
              <a:solidFill>
                <a:srgbClr val="595959"/>
              </a:solidFill>
              <a:latin typeface="+mj-lt"/>
              <a:ea typeface="+mj-ea"/>
              <a:cs typeface="+mj-cs"/>
              <a:sym typeface="Helvetica"/>
            </a:endParaRPr>
          </a:p>
          <a:p>
            <a:pPr lvl="1" marL="661307" indent="-204107" algn="l">
              <a:spcBef>
                <a:spcPts val="400"/>
              </a:spcBef>
              <a:buClr>
                <a:srgbClr val="595959"/>
              </a:buClr>
              <a:buFont typeface="Arial"/>
              <a:defRPr sz="1800">
                <a:solidFill>
                  <a:srgbClr val="000000"/>
                </a:solidFill>
              </a:defRPr>
            </a:pPr>
            <a:r>
              <a:rPr sz="2000">
                <a:solidFill>
                  <a:srgbClr val="595959"/>
                </a:solidFill>
                <a:latin typeface="+mj-lt"/>
                <a:ea typeface="+mj-ea"/>
                <a:cs typeface="+mj-cs"/>
                <a:sym typeface="Helvetica"/>
              </a:rPr>
              <a:t>Discuss the (future) steps for successful, formal classroom walkthrough implementation.</a:t>
            </a:r>
          </a:p>
        </p:txBody>
      </p:sp>
      <p:sp>
        <p:nvSpPr>
          <p:cNvPr id="88" name="Shape 8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fld>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idx="4294967295"/>
          </p:nvPr>
        </p:nvSpPr>
        <p:spPr>
          <a:xfrm>
            <a:off x="440531" y="2247900"/>
            <a:ext cx="8262938" cy="2608362"/>
          </a:xfrm>
          <a:prstGeom prst="rect">
            <a:avLst/>
          </a:prstGeom>
        </p:spPr>
        <p:txBody>
          <a:bodyPr lIns="0" tIns="0" rIns="0" bIns="0">
            <a:normAutofit fontScale="100000" lnSpcReduction="0"/>
          </a:bodyPr>
          <a:lstStyle/>
          <a:p>
            <a:pPr lvl="0" algn="ctr" defTabSz="219455">
              <a:defRPr sz="1800">
                <a:solidFill>
                  <a:srgbClr val="000000"/>
                </a:solidFill>
              </a:defRPr>
            </a:pPr>
            <a:r>
              <a:rPr sz="2688">
                <a:solidFill>
                  <a:srgbClr val="0433FF"/>
                </a:solidFill>
              </a:rPr>
              <a:t>Leadership Attributes as They Relate to Classroom Walkthroughs:</a:t>
            </a:r>
            <a:endParaRPr sz="2688">
              <a:solidFill>
                <a:srgbClr val="595959"/>
              </a:solidFill>
            </a:endParaRPr>
          </a:p>
          <a:p>
            <a:pPr lvl="0" algn="ctr" defTabSz="219455">
              <a:defRPr sz="1800">
                <a:solidFill>
                  <a:srgbClr val="000000"/>
                </a:solidFill>
              </a:defRPr>
            </a:pPr>
            <a:endParaRPr sz="2304">
              <a:solidFill>
                <a:srgbClr val="595959"/>
              </a:solidFill>
            </a:endParaRPr>
          </a:p>
          <a:p>
            <a:pPr lvl="0" algn="ctr" defTabSz="219455">
              <a:defRPr sz="1800">
                <a:solidFill>
                  <a:srgbClr val="000000"/>
                </a:solidFill>
              </a:defRPr>
            </a:pPr>
            <a:r>
              <a:rPr sz="2016">
                <a:solidFill>
                  <a:srgbClr val="595959"/>
                </a:solidFill>
              </a:rPr>
              <a:t> Work with your partner and discuss the necessary leadership attributes you believe are essential for successful walkthrough implementation.</a:t>
            </a:r>
            <a:endParaRPr sz="1392">
              <a:solidFill>
                <a:srgbClr val="595959"/>
              </a:solidFill>
            </a:endParaRPr>
          </a:p>
          <a:p>
            <a:pPr lvl="0" algn="ctr" defTabSz="219455">
              <a:defRPr sz="1800">
                <a:solidFill>
                  <a:srgbClr val="000000"/>
                </a:solidFill>
              </a:defRPr>
            </a:pPr>
            <a:endParaRPr sz="1392">
              <a:solidFill>
                <a:srgbClr val="595959"/>
              </a:solidFill>
            </a:endParaRP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1A53AB"/>
      </a:accent1>
      <a:accent2>
        <a:srgbClr val="398832"/>
      </a:accent2>
      <a:accent3>
        <a:srgbClr val="8F8F8F"/>
      </a:accent3>
      <a:accent4>
        <a:srgbClr val="707070"/>
      </a:accent4>
      <a:accent5>
        <a:srgbClr val="ABB3D0"/>
      </a:accent5>
      <a:accent6>
        <a:srgbClr val="347B2D"/>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A53AB"/>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1A53AB"/>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1A53AB"/>
      </a:accent1>
      <a:accent2>
        <a:srgbClr val="398832"/>
      </a:accent2>
      <a:accent3>
        <a:srgbClr val="8F8F8F"/>
      </a:accent3>
      <a:accent4>
        <a:srgbClr val="707070"/>
      </a:accent4>
      <a:accent5>
        <a:srgbClr val="ABB3D0"/>
      </a:accent5>
      <a:accent6>
        <a:srgbClr val="347B2D"/>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A53AB"/>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1A53AB"/>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