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2"/>
  </p:notesMasterIdLst>
  <p:sldIdLst>
    <p:sldId id="256" r:id="rId2"/>
    <p:sldId id="316" r:id="rId3"/>
    <p:sldId id="317" r:id="rId4"/>
    <p:sldId id="257" r:id="rId5"/>
    <p:sldId id="258" r:id="rId6"/>
    <p:sldId id="314" r:id="rId7"/>
    <p:sldId id="265" r:id="rId8"/>
    <p:sldId id="306" r:id="rId9"/>
    <p:sldId id="273" r:id="rId10"/>
    <p:sldId id="267" r:id="rId11"/>
    <p:sldId id="268" r:id="rId12"/>
    <p:sldId id="307" r:id="rId13"/>
    <p:sldId id="506" r:id="rId14"/>
    <p:sldId id="261" r:id="rId15"/>
    <p:sldId id="507" r:id="rId16"/>
    <p:sldId id="508" r:id="rId17"/>
    <p:sldId id="509" r:id="rId18"/>
    <p:sldId id="510" r:id="rId19"/>
    <p:sldId id="308" r:id="rId20"/>
    <p:sldId id="309" r:id="rId21"/>
    <p:sldId id="315" r:id="rId22"/>
    <p:sldId id="310" r:id="rId23"/>
    <p:sldId id="274" r:id="rId24"/>
    <p:sldId id="275" r:id="rId25"/>
    <p:sldId id="312" r:id="rId26"/>
    <p:sldId id="313" r:id="rId27"/>
    <p:sldId id="263" r:id="rId28"/>
    <p:sldId id="259" r:id="rId29"/>
    <p:sldId id="260" r:id="rId30"/>
    <p:sldId id="282" r:id="rId31"/>
    <p:sldId id="270" r:id="rId32"/>
    <p:sldId id="297" r:id="rId33"/>
    <p:sldId id="284" r:id="rId34"/>
    <p:sldId id="291" r:id="rId35"/>
    <p:sldId id="511" r:id="rId36"/>
    <p:sldId id="288" r:id="rId37"/>
    <p:sldId id="301" r:id="rId38"/>
    <p:sldId id="289" r:id="rId39"/>
    <p:sldId id="304" r:id="rId40"/>
    <p:sldId id="285"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138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3ED0D8-86FC-4576-9463-6535D38021BA}" type="doc">
      <dgm:prSet loTypeId="urn:microsoft.com/office/officeart/2005/8/layout/pyramid1" loCatId="pyramid" qsTypeId="urn:microsoft.com/office/officeart/2005/8/quickstyle/simple1" qsCatId="simple" csTypeId="urn:microsoft.com/office/officeart/2005/8/colors/accent1_2" csCatId="accent1" phldr="1"/>
      <dgm:spPr/>
    </dgm:pt>
    <dgm:pt modelId="{4B946D74-FE2B-494A-A5E7-2C73A03D3392}">
      <dgm:prSet phldrT="[Text]"/>
      <dgm:spPr/>
      <dgm:t>
        <a:bodyPr/>
        <a:lstStyle/>
        <a:p>
          <a:r>
            <a:rPr lang="en-US" dirty="0"/>
            <a:t>Inattention to Results</a:t>
          </a:r>
        </a:p>
      </dgm:t>
    </dgm:pt>
    <dgm:pt modelId="{B88F09EC-5E58-4D52-8A18-D0575D21F629}" type="parTrans" cxnId="{41A88621-BE59-40B9-BF0E-E5EC6DA33136}">
      <dgm:prSet/>
      <dgm:spPr/>
      <dgm:t>
        <a:bodyPr/>
        <a:lstStyle/>
        <a:p>
          <a:endParaRPr lang="en-US"/>
        </a:p>
      </dgm:t>
    </dgm:pt>
    <dgm:pt modelId="{93F920F5-A663-47D3-8D02-ABAF9B3A26A8}" type="sibTrans" cxnId="{41A88621-BE59-40B9-BF0E-E5EC6DA33136}">
      <dgm:prSet/>
      <dgm:spPr/>
      <dgm:t>
        <a:bodyPr/>
        <a:lstStyle/>
        <a:p>
          <a:endParaRPr lang="en-US"/>
        </a:p>
      </dgm:t>
    </dgm:pt>
    <dgm:pt modelId="{46055E9D-14DC-407D-8CB1-D5A270F2CEE9}">
      <dgm:prSet phldrT="[Text]"/>
      <dgm:spPr/>
      <dgm:t>
        <a:bodyPr/>
        <a:lstStyle/>
        <a:p>
          <a:r>
            <a:rPr lang="en-US" dirty="0"/>
            <a:t>Avoidance of Accountability</a:t>
          </a:r>
        </a:p>
      </dgm:t>
    </dgm:pt>
    <dgm:pt modelId="{954CD561-C4AB-4807-80C3-5496509D930F}" type="parTrans" cxnId="{751F494A-C4B2-4DBE-A08A-FF234BD5E4C1}">
      <dgm:prSet/>
      <dgm:spPr/>
      <dgm:t>
        <a:bodyPr/>
        <a:lstStyle/>
        <a:p>
          <a:endParaRPr lang="en-US"/>
        </a:p>
      </dgm:t>
    </dgm:pt>
    <dgm:pt modelId="{40C93189-E4F7-4975-B6EF-9500A9096DD7}" type="sibTrans" cxnId="{751F494A-C4B2-4DBE-A08A-FF234BD5E4C1}">
      <dgm:prSet/>
      <dgm:spPr/>
      <dgm:t>
        <a:bodyPr/>
        <a:lstStyle/>
        <a:p>
          <a:endParaRPr lang="en-US"/>
        </a:p>
      </dgm:t>
    </dgm:pt>
    <dgm:pt modelId="{7715F54C-2DFA-475B-BFE4-C27A83891CC9}">
      <dgm:prSet phldrT="[Text]"/>
      <dgm:spPr/>
      <dgm:t>
        <a:bodyPr/>
        <a:lstStyle/>
        <a:p>
          <a:r>
            <a:rPr lang="en-US" dirty="0"/>
            <a:t>Lack of Commitment</a:t>
          </a:r>
        </a:p>
      </dgm:t>
    </dgm:pt>
    <dgm:pt modelId="{8F1881DD-B72B-47A2-9C67-FBB266EDEBBF}" type="parTrans" cxnId="{D58BEC34-6218-4707-B93B-A77DD93F73DF}">
      <dgm:prSet/>
      <dgm:spPr/>
      <dgm:t>
        <a:bodyPr/>
        <a:lstStyle/>
        <a:p>
          <a:endParaRPr lang="en-US"/>
        </a:p>
      </dgm:t>
    </dgm:pt>
    <dgm:pt modelId="{199BA78F-1BAE-404E-AC03-92CF18875634}" type="sibTrans" cxnId="{D58BEC34-6218-4707-B93B-A77DD93F73DF}">
      <dgm:prSet/>
      <dgm:spPr/>
      <dgm:t>
        <a:bodyPr/>
        <a:lstStyle/>
        <a:p>
          <a:endParaRPr lang="en-US"/>
        </a:p>
      </dgm:t>
    </dgm:pt>
    <dgm:pt modelId="{4301FBB9-DF38-4735-A895-453291A05A90}">
      <dgm:prSet custT="1"/>
      <dgm:spPr/>
      <dgm:t>
        <a:bodyPr/>
        <a:lstStyle/>
        <a:p>
          <a:r>
            <a:rPr lang="en-US" sz="2800" dirty="0"/>
            <a:t>Fear of Conflict</a:t>
          </a:r>
        </a:p>
      </dgm:t>
    </dgm:pt>
    <dgm:pt modelId="{90EC4DAB-7D95-4510-930D-957DFE98CBE6}" type="parTrans" cxnId="{1419470E-C441-433B-AA79-3F55C2BF580C}">
      <dgm:prSet/>
      <dgm:spPr/>
      <dgm:t>
        <a:bodyPr/>
        <a:lstStyle/>
        <a:p>
          <a:endParaRPr lang="en-US"/>
        </a:p>
      </dgm:t>
    </dgm:pt>
    <dgm:pt modelId="{3CDF6DD2-172D-40C6-86BD-8FB92B846A64}" type="sibTrans" cxnId="{1419470E-C441-433B-AA79-3F55C2BF580C}">
      <dgm:prSet/>
      <dgm:spPr/>
      <dgm:t>
        <a:bodyPr/>
        <a:lstStyle/>
        <a:p>
          <a:endParaRPr lang="en-US"/>
        </a:p>
      </dgm:t>
    </dgm:pt>
    <dgm:pt modelId="{23B6D2ED-8C50-455D-9416-7C52741596D4}">
      <dgm:prSet custT="1"/>
      <dgm:spPr/>
      <dgm:t>
        <a:bodyPr/>
        <a:lstStyle/>
        <a:p>
          <a:r>
            <a:rPr lang="en-US" sz="3200" dirty="0"/>
            <a:t>Absence of Trust</a:t>
          </a:r>
        </a:p>
      </dgm:t>
    </dgm:pt>
    <dgm:pt modelId="{55B53000-5E11-4571-BEFB-3A6D5AB04372}" type="parTrans" cxnId="{0E287035-6FDA-4DEE-A7CF-ACF22D3294E4}">
      <dgm:prSet/>
      <dgm:spPr/>
      <dgm:t>
        <a:bodyPr/>
        <a:lstStyle/>
        <a:p>
          <a:endParaRPr lang="en-US"/>
        </a:p>
      </dgm:t>
    </dgm:pt>
    <dgm:pt modelId="{BACAB072-8613-43F2-AFF3-CF07C991AD22}" type="sibTrans" cxnId="{0E287035-6FDA-4DEE-A7CF-ACF22D3294E4}">
      <dgm:prSet/>
      <dgm:spPr/>
      <dgm:t>
        <a:bodyPr/>
        <a:lstStyle/>
        <a:p>
          <a:endParaRPr lang="en-US"/>
        </a:p>
      </dgm:t>
    </dgm:pt>
    <dgm:pt modelId="{50B4711E-DC7A-442C-A46D-5DACA3686CA2}" type="pres">
      <dgm:prSet presAssocID="{103ED0D8-86FC-4576-9463-6535D38021BA}" presName="Name0" presStyleCnt="0">
        <dgm:presLayoutVars>
          <dgm:dir/>
          <dgm:animLvl val="lvl"/>
          <dgm:resizeHandles val="exact"/>
        </dgm:presLayoutVars>
      </dgm:prSet>
      <dgm:spPr/>
    </dgm:pt>
    <dgm:pt modelId="{B0B4C218-B79D-47CF-A6FA-36325B0084C8}" type="pres">
      <dgm:prSet presAssocID="{4B946D74-FE2B-494A-A5E7-2C73A03D3392}" presName="Name8" presStyleCnt="0"/>
      <dgm:spPr/>
    </dgm:pt>
    <dgm:pt modelId="{8A32FE82-F9AF-4EA8-9FE1-782D8833E7E5}" type="pres">
      <dgm:prSet presAssocID="{4B946D74-FE2B-494A-A5E7-2C73A03D3392}" presName="level" presStyleLbl="node1" presStyleIdx="0" presStyleCnt="5">
        <dgm:presLayoutVars>
          <dgm:chMax val="1"/>
          <dgm:bulletEnabled val="1"/>
        </dgm:presLayoutVars>
      </dgm:prSet>
      <dgm:spPr/>
      <dgm:t>
        <a:bodyPr/>
        <a:lstStyle/>
        <a:p>
          <a:endParaRPr lang="en-US"/>
        </a:p>
      </dgm:t>
    </dgm:pt>
    <dgm:pt modelId="{2F8398DA-CCF3-45E3-8B05-BD4E7A4731B8}" type="pres">
      <dgm:prSet presAssocID="{4B946D74-FE2B-494A-A5E7-2C73A03D3392}" presName="levelTx" presStyleLbl="revTx" presStyleIdx="0" presStyleCnt="0">
        <dgm:presLayoutVars>
          <dgm:chMax val="1"/>
          <dgm:bulletEnabled val="1"/>
        </dgm:presLayoutVars>
      </dgm:prSet>
      <dgm:spPr/>
      <dgm:t>
        <a:bodyPr/>
        <a:lstStyle/>
        <a:p>
          <a:endParaRPr lang="en-US"/>
        </a:p>
      </dgm:t>
    </dgm:pt>
    <dgm:pt modelId="{70DD98F7-8F96-4AA1-8E1E-D83F4911D339}" type="pres">
      <dgm:prSet presAssocID="{46055E9D-14DC-407D-8CB1-D5A270F2CEE9}" presName="Name8" presStyleCnt="0"/>
      <dgm:spPr/>
    </dgm:pt>
    <dgm:pt modelId="{453E265E-CEE6-4537-B60F-85ADA5C9A90C}" type="pres">
      <dgm:prSet presAssocID="{46055E9D-14DC-407D-8CB1-D5A270F2CEE9}" presName="level" presStyleLbl="node1" presStyleIdx="1" presStyleCnt="5">
        <dgm:presLayoutVars>
          <dgm:chMax val="1"/>
          <dgm:bulletEnabled val="1"/>
        </dgm:presLayoutVars>
      </dgm:prSet>
      <dgm:spPr/>
      <dgm:t>
        <a:bodyPr/>
        <a:lstStyle/>
        <a:p>
          <a:endParaRPr lang="en-US"/>
        </a:p>
      </dgm:t>
    </dgm:pt>
    <dgm:pt modelId="{96D50ED2-80B7-4AF3-9E03-8194664722B4}" type="pres">
      <dgm:prSet presAssocID="{46055E9D-14DC-407D-8CB1-D5A270F2CEE9}" presName="levelTx" presStyleLbl="revTx" presStyleIdx="0" presStyleCnt="0">
        <dgm:presLayoutVars>
          <dgm:chMax val="1"/>
          <dgm:bulletEnabled val="1"/>
        </dgm:presLayoutVars>
      </dgm:prSet>
      <dgm:spPr/>
      <dgm:t>
        <a:bodyPr/>
        <a:lstStyle/>
        <a:p>
          <a:endParaRPr lang="en-US"/>
        </a:p>
      </dgm:t>
    </dgm:pt>
    <dgm:pt modelId="{5FF43650-A8A3-451C-8542-2D7F11265ECE}" type="pres">
      <dgm:prSet presAssocID="{7715F54C-2DFA-475B-BFE4-C27A83891CC9}" presName="Name8" presStyleCnt="0"/>
      <dgm:spPr/>
    </dgm:pt>
    <dgm:pt modelId="{B418A4B6-D332-4F48-9529-9F09BE5E9E23}" type="pres">
      <dgm:prSet presAssocID="{7715F54C-2DFA-475B-BFE4-C27A83891CC9}" presName="level" presStyleLbl="node1" presStyleIdx="2" presStyleCnt="5">
        <dgm:presLayoutVars>
          <dgm:chMax val="1"/>
          <dgm:bulletEnabled val="1"/>
        </dgm:presLayoutVars>
      </dgm:prSet>
      <dgm:spPr/>
      <dgm:t>
        <a:bodyPr/>
        <a:lstStyle/>
        <a:p>
          <a:endParaRPr lang="en-US"/>
        </a:p>
      </dgm:t>
    </dgm:pt>
    <dgm:pt modelId="{80E8ED6D-117C-496D-97A4-B6E6DE701ED7}" type="pres">
      <dgm:prSet presAssocID="{7715F54C-2DFA-475B-BFE4-C27A83891CC9}" presName="levelTx" presStyleLbl="revTx" presStyleIdx="0" presStyleCnt="0">
        <dgm:presLayoutVars>
          <dgm:chMax val="1"/>
          <dgm:bulletEnabled val="1"/>
        </dgm:presLayoutVars>
      </dgm:prSet>
      <dgm:spPr/>
      <dgm:t>
        <a:bodyPr/>
        <a:lstStyle/>
        <a:p>
          <a:endParaRPr lang="en-US"/>
        </a:p>
      </dgm:t>
    </dgm:pt>
    <dgm:pt modelId="{09206A4A-41D3-4C2F-98FF-37301ACBBD00}" type="pres">
      <dgm:prSet presAssocID="{4301FBB9-DF38-4735-A895-453291A05A90}" presName="Name8" presStyleCnt="0"/>
      <dgm:spPr/>
    </dgm:pt>
    <dgm:pt modelId="{D490B1E2-C3C0-473C-B959-5F9BF082DAD3}" type="pres">
      <dgm:prSet presAssocID="{4301FBB9-DF38-4735-A895-453291A05A90}" presName="level" presStyleLbl="node1" presStyleIdx="3" presStyleCnt="5">
        <dgm:presLayoutVars>
          <dgm:chMax val="1"/>
          <dgm:bulletEnabled val="1"/>
        </dgm:presLayoutVars>
      </dgm:prSet>
      <dgm:spPr/>
      <dgm:t>
        <a:bodyPr/>
        <a:lstStyle/>
        <a:p>
          <a:endParaRPr lang="en-US"/>
        </a:p>
      </dgm:t>
    </dgm:pt>
    <dgm:pt modelId="{85506B84-FCF7-4777-89E6-8A06701F715F}" type="pres">
      <dgm:prSet presAssocID="{4301FBB9-DF38-4735-A895-453291A05A90}" presName="levelTx" presStyleLbl="revTx" presStyleIdx="0" presStyleCnt="0">
        <dgm:presLayoutVars>
          <dgm:chMax val="1"/>
          <dgm:bulletEnabled val="1"/>
        </dgm:presLayoutVars>
      </dgm:prSet>
      <dgm:spPr/>
      <dgm:t>
        <a:bodyPr/>
        <a:lstStyle/>
        <a:p>
          <a:endParaRPr lang="en-US"/>
        </a:p>
      </dgm:t>
    </dgm:pt>
    <dgm:pt modelId="{30E5B198-906F-4B88-BCBE-F960AF3FD9CB}" type="pres">
      <dgm:prSet presAssocID="{23B6D2ED-8C50-455D-9416-7C52741596D4}" presName="Name8" presStyleCnt="0"/>
      <dgm:spPr/>
    </dgm:pt>
    <dgm:pt modelId="{11A7FF17-EEF1-4141-BED4-C77625000D13}" type="pres">
      <dgm:prSet presAssocID="{23B6D2ED-8C50-455D-9416-7C52741596D4}" presName="level" presStyleLbl="node1" presStyleIdx="4" presStyleCnt="5" custScaleY="84849" custLinFactNeighborX="1250" custLinFactNeighborY="0">
        <dgm:presLayoutVars>
          <dgm:chMax val="1"/>
          <dgm:bulletEnabled val="1"/>
        </dgm:presLayoutVars>
      </dgm:prSet>
      <dgm:spPr/>
      <dgm:t>
        <a:bodyPr/>
        <a:lstStyle/>
        <a:p>
          <a:endParaRPr lang="en-US"/>
        </a:p>
      </dgm:t>
    </dgm:pt>
    <dgm:pt modelId="{12AF067F-1489-4323-8C65-E229E1553CF4}" type="pres">
      <dgm:prSet presAssocID="{23B6D2ED-8C50-455D-9416-7C52741596D4}" presName="levelTx" presStyleLbl="revTx" presStyleIdx="0" presStyleCnt="0">
        <dgm:presLayoutVars>
          <dgm:chMax val="1"/>
          <dgm:bulletEnabled val="1"/>
        </dgm:presLayoutVars>
      </dgm:prSet>
      <dgm:spPr/>
      <dgm:t>
        <a:bodyPr/>
        <a:lstStyle/>
        <a:p>
          <a:endParaRPr lang="en-US"/>
        </a:p>
      </dgm:t>
    </dgm:pt>
  </dgm:ptLst>
  <dgm:cxnLst>
    <dgm:cxn modelId="{E3946FF5-9293-422A-8692-181E9A927B0C}" type="presOf" srcId="{4301FBB9-DF38-4735-A895-453291A05A90}" destId="{85506B84-FCF7-4777-89E6-8A06701F715F}" srcOrd="1" destOrd="0" presId="urn:microsoft.com/office/officeart/2005/8/layout/pyramid1"/>
    <dgm:cxn modelId="{41A88621-BE59-40B9-BF0E-E5EC6DA33136}" srcId="{103ED0D8-86FC-4576-9463-6535D38021BA}" destId="{4B946D74-FE2B-494A-A5E7-2C73A03D3392}" srcOrd="0" destOrd="0" parTransId="{B88F09EC-5E58-4D52-8A18-D0575D21F629}" sibTransId="{93F920F5-A663-47D3-8D02-ABAF9B3A26A8}"/>
    <dgm:cxn modelId="{B663AEA4-1340-4B49-96BD-7E0FA30C70A0}" type="presOf" srcId="{23B6D2ED-8C50-455D-9416-7C52741596D4}" destId="{11A7FF17-EEF1-4141-BED4-C77625000D13}" srcOrd="0" destOrd="0" presId="urn:microsoft.com/office/officeart/2005/8/layout/pyramid1"/>
    <dgm:cxn modelId="{138C5A24-C907-401C-A2C9-02CC6D1965CB}" type="presOf" srcId="{7715F54C-2DFA-475B-BFE4-C27A83891CC9}" destId="{B418A4B6-D332-4F48-9529-9F09BE5E9E23}" srcOrd="0" destOrd="0" presId="urn:microsoft.com/office/officeart/2005/8/layout/pyramid1"/>
    <dgm:cxn modelId="{0E287035-6FDA-4DEE-A7CF-ACF22D3294E4}" srcId="{103ED0D8-86FC-4576-9463-6535D38021BA}" destId="{23B6D2ED-8C50-455D-9416-7C52741596D4}" srcOrd="4" destOrd="0" parTransId="{55B53000-5E11-4571-BEFB-3A6D5AB04372}" sibTransId="{BACAB072-8613-43F2-AFF3-CF07C991AD22}"/>
    <dgm:cxn modelId="{5D74CD12-58B7-4789-BC55-108CC8366801}" type="presOf" srcId="{46055E9D-14DC-407D-8CB1-D5A270F2CEE9}" destId="{453E265E-CEE6-4537-B60F-85ADA5C9A90C}" srcOrd="0" destOrd="0" presId="urn:microsoft.com/office/officeart/2005/8/layout/pyramid1"/>
    <dgm:cxn modelId="{751F494A-C4B2-4DBE-A08A-FF234BD5E4C1}" srcId="{103ED0D8-86FC-4576-9463-6535D38021BA}" destId="{46055E9D-14DC-407D-8CB1-D5A270F2CEE9}" srcOrd="1" destOrd="0" parTransId="{954CD561-C4AB-4807-80C3-5496509D930F}" sibTransId="{40C93189-E4F7-4975-B6EF-9500A9096DD7}"/>
    <dgm:cxn modelId="{77483613-8973-42C8-9D40-B71FE0D90E3D}" type="presOf" srcId="{4301FBB9-DF38-4735-A895-453291A05A90}" destId="{D490B1E2-C3C0-473C-B959-5F9BF082DAD3}" srcOrd="0" destOrd="0" presId="urn:microsoft.com/office/officeart/2005/8/layout/pyramid1"/>
    <dgm:cxn modelId="{9C9A0EA5-AB83-4712-A318-AA65CAAE1DBE}" type="presOf" srcId="{46055E9D-14DC-407D-8CB1-D5A270F2CEE9}" destId="{96D50ED2-80B7-4AF3-9E03-8194664722B4}" srcOrd="1" destOrd="0" presId="urn:microsoft.com/office/officeart/2005/8/layout/pyramid1"/>
    <dgm:cxn modelId="{D58BEC34-6218-4707-B93B-A77DD93F73DF}" srcId="{103ED0D8-86FC-4576-9463-6535D38021BA}" destId="{7715F54C-2DFA-475B-BFE4-C27A83891CC9}" srcOrd="2" destOrd="0" parTransId="{8F1881DD-B72B-47A2-9C67-FBB266EDEBBF}" sibTransId="{199BA78F-1BAE-404E-AC03-92CF18875634}"/>
    <dgm:cxn modelId="{B585AD7F-3714-4B06-8253-10DA93B18767}" type="presOf" srcId="{103ED0D8-86FC-4576-9463-6535D38021BA}" destId="{50B4711E-DC7A-442C-A46D-5DACA3686CA2}" srcOrd="0" destOrd="0" presId="urn:microsoft.com/office/officeart/2005/8/layout/pyramid1"/>
    <dgm:cxn modelId="{1419470E-C441-433B-AA79-3F55C2BF580C}" srcId="{103ED0D8-86FC-4576-9463-6535D38021BA}" destId="{4301FBB9-DF38-4735-A895-453291A05A90}" srcOrd="3" destOrd="0" parTransId="{90EC4DAB-7D95-4510-930D-957DFE98CBE6}" sibTransId="{3CDF6DD2-172D-40C6-86BD-8FB92B846A64}"/>
    <dgm:cxn modelId="{CE13A14B-8675-43CB-9308-F4C72E2B525E}" type="presOf" srcId="{23B6D2ED-8C50-455D-9416-7C52741596D4}" destId="{12AF067F-1489-4323-8C65-E229E1553CF4}" srcOrd="1" destOrd="0" presId="urn:microsoft.com/office/officeart/2005/8/layout/pyramid1"/>
    <dgm:cxn modelId="{CF81E24D-2DEE-4BCF-B543-0D3A2F80C25A}" type="presOf" srcId="{4B946D74-FE2B-494A-A5E7-2C73A03D3392}" destId="{8A32FE82-F9AF-4EA8-9FE1-782D8833E7E5}" srcOrd="0" destOrd="0" presId="urn:microsoft.com/office/officeart/2005/8/layout/pyramid1"/>
    <dgm:cxn modelId="{79BBD92D-B211-491F-AF11-ED00E3BFDB3A}" type="presOf" srcId="{7715F54C-2DFA-475B-BFE4-C27A83891CC9}" destId="{80E8ED6D-117C-496D-97A4-B6E6DE701ED7}" srcOrd="1" destOrd="0" presId="urn:microsoft.com/office/officeart/2005/8/layout/pyramid1"/>
    <dgm:cxn modelId="{07C10EA6-E02A-453E-9DCE-9D7017567C43}" type="presOf" srcId="{4B946D74-FE2B-494A-A5E7-2C73A03D3392}" destId="{2F8398DA-CCF3-45E3-8B05-BD4E7A4731B8}" srcOrd="1" destOrd="0" presId="urn:microsoft.com/office/officeart/2005/8/layout/pyramid1"/>
    <dgm:cxn modelId="{708EB9B4-CAEB-43C6-B1C2-518FDD52AE06}" type="presParOf" srcId="{50B4711E-DC7A-442C-A46D-5DACA3686CA2}" destId="{B0B4C218-B79D-47CF-A6FA-36325B0084C8}" srcOrd="0" destOrd="0" presId="urn:microsoft.com/office/officeart/2005/8/layout/pyramid1"/>
    <dgm:cxn modelId="{920DBCCF-04C4-46E6-9409-2BD211350725}" type="presParOf" srcId="{B0B4C218-B79D-47CF-A6FA-36325B0084C8}" destId="{8A32FE82-F9AF-4EA8-9FE1-782D8833E7E5}" srcOrd="0" destOrd="0" presId="urn:microsoft.com/office/officeart/2005/8/layout/pyramid1"/>
    <dgm:cxn modelId="{DEDDE7CB-BD46-49E1-BEEB-E66CC63C7A88}" type="presParOf" srcId="{B0B4C218-B79D-47CF-A6FA-36325B0084C8}" destId="{2F8398DA-CCF3-45E3-8B05-BD4E7A4731B8}" srcOrd="1" destOrd="0" presId="urn:microsoft.com/office/officeart/2005/8/layout/pyramid1"/>
    <dgm:cxn modelId="{77D701D6-E594-470E-AEC1-A1184FF8F3BB}" type="presParOf" srcId="{50B4711E-DC7A-442C-A46D-5DACA3686CA2}" destId="{70DD98F7-8F96-4AA1-8E1E-D83F4911D339}" srcOrd="1" destOrd="0" presId="urn:microsoft.com/office/officeart/2005/8/layout/pyramid1"/>
    <dgm:cxn modelId="{10BAD136-2CD8-47B3-90F7-17349FA98773}" type="presParOf" srcId="{70DD98F7-8F96-4AA1-8E1E-D83F4911D339}" destId="{453E265E-CEE6-4537-B60F-85ADA5C9A90C}" srcOrd="0" destOrd="0" presId="urn:microsoft.com/office/officeart/2005/8/layout/pyramid1"/>
    <dgm:cxn modelId="{1F4656C1-FED4-453B-A3AF-46B2CFDA91B4}" type="presParOf" srcId="{70DD98F7-8F96-4AA1-8E1E-D83F4911D339}" destId="{96D50ED2-80B7-4AF3-9E03-8194664722B4}" srcOrd="1" destOrd="0" presId="urn:microsoft.com/office/officeart/2005/8/layout/pyramid1"/>
    <dgm:cxn modelId="{F050A9D6-8FE1-494E-8DF9-976DDBA1A47B}" type="presParOf" srcId="{50B4711E-DC7A-442C-A46D-5DACA3686CA2}" destId="{5FF43650-A8A3-451C-8542-2D7F11265ECE}" srcOrd="2" destOrd="0" presId="urn:microsoft.com/office/officeart/2005/8/layout/pyramid1"/>
    <dgm:cxn modelId="{B929C58B-0578-4DEF-A0C6-B471996B8DC6}" type="presParOf" srcId="{5FF43650-A8A3-451C-8542-2D7F11265ECE}" destId="{B418A4B6-D332-4F48-9529-9F09BE5E9E23}" srcOrd="0" destOrd="0" presId="urn:microsoft.com/office/officeart/2005/8/layout/pyramid1"/>
    <dgm:cxn modelId="{2C93ADBD-ECCA-439B-A511-670E96F9B0F0}" type="presParOf" srcId="{5FF43650-A8A3-451C-8542-2D7F11265ECE}" destId="{80E8ED6D-117C-496D-97A4-B6E6DE701ED7}" srcOrd="1" destOrd="0" presId="urn:microsoft.com/office/officeart/2005/8/layout/pyramid1"/>
    <dgm:cxn modelId="{5811B5CE-66BE-4608-95B3-9B060C5F56BD}" type="presParOf" srcId="{50B4711E-DC7A-442C-A46D-5DACA3686CA2}" destId="{09206A4A-41D3-4C2F-98FF-37301ACBBD00}" srcOrd="3" destOrd="0" presId="urn:microsoft.com/office/officeart/2005/8/layout/pyramid1"/>
    <dgm:cxn modelId="{BCF956A4-9A62-4C94-B666-6267693F2A26}" type="presParOf" srcId="{09206A4A-41D3-4C2F-98FF-37301ACBBD00}" destId="{D490B1E2-C3C0-473C-B959-5F9BF082DAD3}" srcOrd="0" destOrd="0" presId="urn:microsoft.com/office/officeart/2005/8/layout/pyramid1"/>
    <dgm:cxn modelId="{C02295EC-D146-4E73-90BD-A680527B236D}" type="presParOf" srcId="{09206A4A-41D3-4C2F-98FF-37301ACBBD00}" destId="{85506B84-FCF7-4777-89E6-8A06701F715F}" srcOrd="1" destOrd="0" presId="urn:microsoft.com/office/officeart/2005/8/layout/pyramid1"/>
    <dgm:cxn modelId="{BAC5B7F9-659D-40E4-ABB7-711A533E539D}" type="presParOf" srcId="{50B4711E-DC7A-442C-A46D-5DACA3686CA2}" destId="{30E5B198-906F-4B88-BCBE-F960AF3FD9CB}" srcOrd="4" destOrd="0" presId="urn:microsoft.com/office/officeart/2005/8/layout/pyramid1"/>
    <dgm:cxn modelId="{3EBC0693-43DB-4739-9A5B-16358B70E173}" type="presParOf" srcId="{30E5B198-906F-4B88-BCBE-F960AF3FD9CB}" destId="{11A7FF17-EEF1-4141-BED4-C77625000D13}" srcOrd="0" destOrd="0" presId="urn:microsoft.com/office/officeart/2005/8/layout/pyramid1"/>
    <dgm:cxn modelId="{9A7FF96C-5B0B-48A0-B781-EDEC0848B5EA}" type="presParOf" srcId="{30E5B198-906F-4B88-BCBE-F960AF3FD9CB}" destId="{12AF067F-1489-4323-8C65-E229E1553CF4}"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AD70F4-1430-4F0A-A1F1-FF8C76AAE10C}" type="datetimeFigureOut">
              <a:rPr lang="en-US" smtClean="0"/>
              <a:t>6/20/2018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9E6A58-A298-4E92-B281-3A91A106147F}" type="slidenum">
              <a:rPr lang="en-US" smtClean="0"/>
              <a:t>‹#›</a:t>
            </a:fld>
            <a:endParaRPr lang="en-US"/>
          </a:p>
        </p:txBody>
      </p:sp>
    </p:spTree>
    <p:extLst>
      <p:ext uri="{BB962C8B-B14F-4D97-AF65-F5344CB8AC3E}">
        <p14:creationId xmlns:p14="http://schemas.microsoft.com/office/powerpoint/2010/main" val="2682833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xmlns="" id="{163885A2-084A-4888-BC9D-DF55DEA923D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Garamond" panose="02020404030301010803" pitchFamily="18" charset="0"/>
              </a:defRPr>
            </a:lvl1pPr>
            <a:lvl2pPr marL="742950" indent="-285750" defTabSz="931863">
              <a:defRPr>
                <a:solidFill>
                  <a:schemeClr val="tx1"/>
                </a:solidFill>
                <a:latin typeface="Garamond" panose="02020404030301010803" pitchFamily="18" charset="0"/>
              </a:defRPr>
            </a:lvl2pPr>
            <a:lvl3pPr marL="1143000" indent="-228600" defTabSz="931863">
              <a:defRPr>
                <a:solidFill>
                  <a:schemeClr val="tx1"/>
                </a:solidFill>
                <a:latin typeface="Garamond" panose="02020404030301010803" pitchFamily="18" charset="0"/>
              </a:defRPr>
            </a:lvl3pPr>
            <a:lvl4pPr marL="1600200" indent="-228600" defTabSz="931863">
              <a:defRPr>
                <a:solidFill>
                  <a:schemeClr val="tx1"/>
                </a:solidFill>
                <a:latin typeface="Garamond" panose="02020404030301010803" pitchFamily="18" charset="0"/>
              </a:defRPr>
            </a:lvl4pPr>
            <a:lvl5pPr marL="2057400" indent="-228600" defTabSz="931863">
              <a:defRPr>
                <a:solidFill>
                  <a:schemeClr val="tx1"/>
                </a:solidFill>
                <a:latin typeface="Garamond" panose="02020404030301010803" pitchFamily="18" charset="0"/>
              </a:defRPr>
            </a:lvl5pPr>
            <a:lvl6pPr marL="2514600" indent="-228600" defTabSz="931863" eaLnBrk="0" fontAlgn="base" hangingPunct="0">
              <a:spcBef>
                <a:spcPct val="0"/>
              </a:spcBef>
              <a:spcAft>
                <a:spcPct val="0"/>
              </a:spcAft>
              <a:defRPr>
                <a:solidFill>
                  <a:schemeClr val="tx1"/>
                </a:solidFill>
                <a:latin typeface="Garamond" panose="02020404030301010803" pitchFamily="18" charset="0"/>
              </a:defRPr>
            </a:lvl6pPr>
            <a:lvl7pPr marL="2971800" indent="-228600" defTabSz="931863" eaLnBrk="0" fontAlgn="base" hangingPunct="0">
              <a:spcBef>
                <a:spcPct val="0"/>
              </a:spcBef>
              <a:spcAft>
                <a:spcPct val="0"/>
              </a:spcAft>
              <a:defRPr>
                <a:solidFill>
                  <a:schemeClr val="tx1"/>
                </a:solidFill>
                <a:latin typeface="Garamond" panose="02020404030301010803" pitchFamily="18" charset="0"/>
              </a:defRPr>
            </a:lvl7pPr>
            <a:lvl8pPr marL="3429000" indent="-228600" defTabSz="931863" eaLnBrk="0" fontAlgn="base" hangingPunct="0">
              <a:spcBef>
                <a:spcPct val="0"/>
              </a:spcBef>
              <a:spcAft>
                <a:spcPct val="0"/>
              </a:spcAft>
              <a:defRPr>
                <a:solidFill>
                  <a:schemeClr val="tx1"/>
                </a:solidFill>
                <a:latin typeface="Garamond" panose="02020404030301010803" pitchFamily="18" charset="0"/>
              </a:defRPr>
            </a:lvl8pPr>
            <a:lvl9pPr marL="3886200" indent="-228600" defTabSz="931863" eaLnBrk="0" fontAlgn="base" hangingPunct="0">
              <a:spcBef>
                <a:spcPct val="0"/>
              </a:spcBef>
              <a:spcAft>
                <a:spcPct val="0"/>
              </a:spcAft>
              <a:defRPr>
                <a:solidFill>
                  <a:schemeClr val="tx1"/>
                </a:solidFill>
                <a:latin typeface="Garamond" panose="02020404030301010803" pitchFamily="18" charset="0"/>
              </a:defRPr>
            </a:lvl9pPr>
          </a:lstStyle>
          <a:p>
            <a:r>
              <a:rPr lang="en-US" altLang="en-US">
                <a:latin typeface="Arial" panose="020B0604020202020204" pitchFamily="34" charset="0"/>
              </a:rPr>
              <a:t>West Virginia Institute</a:t>
            </a:r>
          </a:p>
        </p:txBody>
      </p:sp>
      <p:sp>
        <p:nvSpPr>
          <p:cNvPr id="31747" name="Rectangle 7">
            <a:extLst>
              <a:ext uri="{FF2B5EF4-FFF2-40B4-BE49-F238E27FC236}">
                <a16:creationId xmlns:a16="http://schemas.microsoft.com/office/drawing/2014/main" xmlns="" id="{B98A6FFC-FE7C-43A4-8A1A-5567AFFEE03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Garamond" panose="02020404030301010803" pitchFamily="18" charset="0"/>
              </a:defRPr>
            </a:lvl1pPr>
            <a:lvl2pPr marL="742950" indent="-285750" defTabSz="931863">
              <a:defRPr>
                <a:solidFill>
                  <a:schemeClr val="tx1"/>
                </a:solidFill>
                <a:latin typeface="Garamond" panose="02020404030301010803" pitchFamily="18" charset="0"/>
              </a:defRPr>
            </a:lvl2pPr>
            <a:lvl3pPr marL="1143000" indent="-228600" defTabSz="931863">
              <a:defRPr>
                <a:solidFill>
                  <a:schemeClr val="tx1"/>
                </a:solidFill>
                <a:latin typeface="Garamond" panose="02020404030301010803" pitchFamily="18" charset="0"/>
              </a:defRPr>
            </a:lvl3pPr>
            <a:lvl4pPr marL="1600200" indent="-228600" defTabSz="931863">
              <a:defRPr>
                <a:solidFill>
                  <a:schemeClr val="tx1"/>
                </a:solidFill>
                <a:latin typeface="Garamond" panose="02020404030301010803" pitchFamily="18" charset="0"/>
              </a:defRPr>
            </a:lvl4pPr>
            <a:lvl5pPr marL="2057400" indent="-228600" defTabSz="931863">
              <a:defRPr>
                <a:solidFill>
                  <a:schemeClr val="tx1"/>
                </a:solidFill>
                <a:latin typeface="Garamond" panose="02020404030301010803" pitchFamily="18" charset="0"/>
              </a:defRPr>
            </a:lvl5pPr>
            <a:lvl6pPr marL="2514600" indent="-228600" defTabSz="931863" eaLnBrk="0" fontAlgn="base" hangingPunct="0">
              <a:spcBef>
                <a:spcPct val="0"/>
              </a:spcBef>
              <a:spcAft>
                <a:spcPct val="0"/>
              </a:spcAft>
              <a:defRPr>
                <a:solidFill>
                  <a:schemeClr val="tx1"/>
                </a:solidFill>
                <a:latin typeface="Garamond" panose="02020404030301010803" pitchFamily="18" charset="0"/>
              </a:defRPr>
            </a:lvl6pPr>
            <a:lvl7pPr marL="2971800" indent="-228600" defTabSz="931863" eaLnBrk="0" fontAlgn="base" hangingPunct="0">
              <a:spcBef>
                <a:spcPct val="0"/>
              </a:spcBef>
              <a:spcAft>
                <a:spcPct val="0"/>
              </a:spcAft>
              <a:defRPr>
                <a:solidFill>
                  <a:schemeClr val="tx1"/>
                </a:solidFill>
                <a:latin typeface="Garamond" panose="02020404030301010803" pitchFamily="18" charset="0"/>
              </a:defRPr>
            </a:lvl7pPr>
            <a:lvl8pPr marL="3429000" indent="-228600" defTabSz="931863" eaLnBrk="0" fontAlgn="base" hangingPunct="0">
              <a:spcBef>
                <a:spcPct val="0"/>
              </a:spcBef>
              <a:spcAft>
                <a:spcPct val="0"/>
              </a:spcAft>
              <a:defRPr>
                <a:solidFill>
                  <a:schemeClr val="tx1"/>
                </a:solidFill>
                <a:latin typeface="Garamond" panose="02020404030301010803" pitchFamily="18" charset="0"/>
              </a:defRPr>
            </a:lvl8pPr>
            <a:lvl9pPr marL="3886200" indent="-228600" defTabSz="931863" eaLnBrk="0" fontAlgn="base" hangingPunct="0">
              <a:spcBef>
                <a:spcPct val="0"/>
              </a:spcBef>
              <a:spcAft>
                <a:spcPct val="0"/>
              </a:spcAft>
              <a:defRPr>
                <a:solidFill>
                  <a:schemeClr val="tx1"/>
                </a:solidFill>
                <a:latin typeface="Garamond" panose="02020404030301010803" pitchFamily="18" charset="0"/>
              </a:defRPr>
            </a:lvl9pPr>
          </a:lstStyle>
          <a:p>
            <a:fld id="{587B4CDF-5828-40A0-A855-BC2D592454BF}" type="slidenum">
              <a:rPr lang="en-US" altLang="en-US">
                <a:latin typeface="Arial" panose="020B0604020202020204" pitchFamily="34" charset="0"/>
              </a:rPr>
              <a:pPr/>
              <a:t>7</a:t>
            </a:fld>
            <a:endParaRPr lang="en-US" altLang="en-US">
              <a:latin typeface="Arial" panose="020B0604020202020204" pitchFamily="34" charset="0"/>
            </a:endParaRPr>
          </a:p>
        </p:txBody>
      </p:sp>
      <p:sp>
        <p:nvSpPr>
          <p:cNvPr id="31748" name="Rectangle 2">
            <a:extLst>
              <a:ext uri="{FF2B5EF4-FFF2-40B4-BE49-F238E27FC236}">
                <a16:creationId xmlns:a16="http://schemas.microsoft.com/office/drawing/2014/main" xmlns="" id="{09CFEFD5-9F14-4A2E-BC64-4CC587525C2B}"/>
              </a:ext>
            </a:extLst>
          </p:cNvPr>
          <p:cNvSpPr>
            <a:spLocks noGrp="1" noRot="1" noChangeAspect="1" noChangeArrowheads="1" noTextEdit="1"/>
          </p:cNvSpPr>
          <p:nvPr>
            <p:ph type="sldImg"/>
          </p:nvPr>
        </p:nvSpPr>
        <p:spPr>
          <a:ln/>
        </p:spPr>
      </p:sp>
      <p:sp>
        <p:nvSpPr>
          <p:cNvPr id="31749" name="Rectangle 3">
            <a:extLst>
              <a:ext uri="{FF2B5EF4-FFF2-40B4-BE49-F238E27FC236}">
                <a16:creationId xmlns:a16="http://schemas.microsoft.com/office/drawing/2014/main" xmlns="" id="{B7EEB92D-016F-4CDF-9875-F3BA87C3498C}"/>
              </a:ext>
            </a:extLst>
          </p:cNvPr>
          <p:cNvSpPr>
            <a:spLocks noGrp="1" noChangeArrowheads="1"/>
          </p:cNvSpPr>
          <p:nvPr>
            <p:ph type="body" idx="1"/>
          </p:nvPr>
        </p:nvSpPr>
        <p:spPr bwMode="auto">
          <a:xfrm>
            <a:off x="311150" y="4260850"/>
            <a:ext cx="6388100" cy="47259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a:p>
            <a:pPr eaLnBrk="1" hangingPunct="1"/>
            <a:r>
              <a:rPr lang="en-US" altLang="en-US"/>
              <a:t>Read Richard Elmore’s definition of distributed leadership. </a:t>
            </a:r>
          </a:p>
          <a:p>
            <a:pPr eaLnBrk="1" hangingPunct="1"/>
            <a:endParaRPr lang="en-US" altLang="en-US" b="1"/>
          </a:p>
          <a:p>
            <a:pPr eaLnBrk="1" hangingPunct="1"/>
            <a:r>
              <a:rPr lang="en-US" altLang="en-US" b="1"/>
              <a:t>Comprehension check: Does everyone know about loose coupling and tight coupling? </a:t>
            </a:r>
            <a:r>
              <a:rPr lang="en-US" altLang="en-US"/>
              <a:t>Weick and others have written about these concepts…</a:t>
            </a:r>
          </a:p>
          <a:p>
            <a:pPr eaLnBrk="1" hangingPunct="1"/>
            <a:r>
              <a:rPr lang="en-US" altLang="en-US"/>
              <a:t>	Schools are tightly coupled around administrative concepts (scheduling, classes, grade levels), but loosely coupled around instruction. Teachers are given a lot of freedom to determine their instructional methods….</a:t>
            </a:r>
            <a:endParaRPr lang="en-US" altLang="en-US" b="1"/>
          </a:p>
          <a:p>
            <a:pPr eaLnBrk="1" hangingPunct="1"/>
            <a:endParaRPr lang="en-US" altLang="en-US"/>
          </a:p>
          <a:p>
            <a:pPr eaLnBrk="1" hangingPunct="1"/>
            <a:r>
              <a:rPr lang="en-US" altLang="en-US" b="1"/>
              <a:t>With which of Mayrowetz’s four usages does this align?  </a:t>
            </a:r>
            <a:r>
              <a:rPr lang="en-US" altLang="en-US"/>
              <a:t>(Usage 4: Distributed leadership as capacity building)</a:t>
            </a:r>
          </a:p>
          <a:p>
            <a:pPr eaLnBrk="1" hangingPunct="1"/>
            <a:endParaRPr lang="en-US" altLang="en-US"/>
          </a:p>
        </p:txBody>
      </p:sp>
    </p:spTree>
    <p:extLst>
      <p:ext uri="{BB962C8B-B14F-4D97-AF65-F5344CB8AC3E}">
        <p14:creationId xmlns:p14="http://schemas.microsoft.com/office/powerpoint/2010/main" val="1279060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Can’t let change happen to you.  Own it, control it, design it and make it happen the way you want to.</a:t>
            </a:r>
          </a:p>
        </p:txBody>
      </p:sp>
      <p:sp>
        <p:nvSpPr>
          <p:cNvPr id="4" name="Slide Number Placeholder 3"/>
          <p:cNvSpPr>
            <a:spLocks noGrp="1"/>
          </p:cNvSpPr>
          <p:nvPr>
            <p:ph type="sldNum" sz="quarter" idx="10"/>
          </p:nvPr>
        </p:nvSpPr>
        <p:spPr/>
        <p:txBody>
          <a:bodyPr/>
          <a:lstStyle/>
          <a:p>
            <a:fld id="{555B32C7-266B-4191-B934-923FAA1F569E}" type="slidenum">
              <a:rPr lang="en-US" smtClean="0"/>
              <a:pPr/>
              <a:t>17</a:t>
            </a:fld>
            <a:endParaRPr lang="en-US" dirty="0"/>
          </a:p>
        </p:txBody>
      </p:sp>
    </p:spTree>
    <p:extLst>
      <p:ext uri="{BB962C8B-B14F-4D97-AF65-F5344CB8AC3E}">
        <p14:creationId xmlns:p14="http://schemas.microsoft.com/office/powerpoint/2010/main" val="6189719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You may be the highest performing school in the state, but you can still reach more students—involves change for everyone—all</a:t>
            </a:r>
            <a:r>
              <a:rPr lang="en-US" baseline="0" dirty="0"/>
              <a:t> schools.  Has to take place through collaboration—have to move together.  Collective effort.</a:t>
            </a:r>
          </a:p>
          <a:p>
            <a:endParaRPr lang="en-US" baseline="0" dirty="0"/>
          </a:p>
          <a:p>
            <a:r>
              <a:rPr lang="en-US" baseline="0" dirty="0"/>
              <a:t>Do we have a problem-solving culture?  Involving students and teachers in decision-making.</a:t>
            </a:r>
            <a:r>
              <a:rPr lang="en-US" dirty="0"/>
              <a:t> </a:t>
            </a:r>
          </a:p>
        </p:txBody>
      </p:sp>
      <p:sp>
        <p:nvSpPr>
          <p:cNvPr id="4" name="Slide Number Placeholder 3"/>
          <p:cNvSpPr>
            <a:spLocks noGrp="1"/>
          </p:cNvSpPr>
          <p:nvPr>
            <p:ph type="sldNum" sz="quarter" idx="10"/>
          </p:nvPr>
        </p:nvSpPr>
        <p:spPr/>
        <p:txBody>
          <a:bodyPr/>
          <a:lstStyle/>
          <a:p>
            <a:fld id="{555B32C7-266B-4191-B934-923FAA1F569E}" type="slidenum">
              <a:rPr lang="en-US" smtClean="0"/>
              <a:pPr/>
              <a:t>18</a:t>
            </a:fld>
            <a:endParaRPr lang="en-US" dirty="0"/>
          </a:p>
        </p:txBody>
      </p:sp>
    </p:spTree>
    <p:extLst>
      <p:ext uri="{BB962C8B-B14F-4D97-AF65-F5344CB8AC3E}">
        <p14:creationId xmlns:p14="http://schemas.microsoft.com/office/powerpoint/2010/main" val="23413613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xmlns="" id="{DD838804-3A53-450F-82B9-7120DDEDFB69}"/>
              </a:ext>
            </a:extLst>
          </p:cNvPr>
          <p:cNvSpPr>
            <a:spLocks noGrp="1" noRot="1" noChangeAspect="1" noTextEdit="1"/>
          </p:cNvSpPr>
          <p:nvPr>
            <p:ph type="sldImg"/>
          </p:nvPr>
        </p:nvSpPr>
        <p:spPr>
          <a:ln/>
        </p:spPr>
      </p:sp>
      <p:sp>
        <p:nvSpPr>
          <p:cNvPr id="37891" name="Notes Placeholder 2">
            <a:extLst>
              <a:ext uri="{FF2B5EF4-FFF2-40B4-BE49-F238E27FC236}">
                <a16:creationId xmlns:a16="http://schemas.microsoft.com/office/drawing/2014/main" xmlns="" id="{CAA88356-7611-40C0-8831-14B5E82EF86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This is an actual example of distributed leadership, from one of my student’s dissertation study of distributed leadership within a high-performing school. It demonstrates how, when the culture becomes established, teachers feel empowered to identify a problem, strategize potential solutions, and bring it to their colleagues for approval. NOTE: Included in this scenario is no expectation that the process must include gaining the principal’s approval before bringing it to their colleagues.</a:t>
            </a:r>
          </a:p>
        </p:txBody>
      </p:sp>
      <p:sp>
        <p:nvSpPr>
          <p:cNvPr id="37892" name="Header Placeholder 3">
            <a:extLst>
              <a:ext uri="{FF2B5EF4-FFF2-40B4-BE49-F238E27FC236}">
                <a16:creationId xmlns:a16="http://schemas.microsoft.com/office/drawing/2014/main" xmlns="" id="{62DDA46D-2356-497D-849F-343C6A4326B5}"/>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Garamond" panose="02020404030301010803" pitchFamily="18" charset="0"/>
              </a:defRPr>
            </a:lvl1pPr>
            <a:lvl2pPr marL="742950" indent="-285750" defTabSz="931863">
              <a:defRPr>
                <a:solidFill>
                  <a:schemeClr val="tx1"/>
                </a:solidFill>
                <a:latin typeface="Garamond" panose="02020404030301010803" pitchFamily="18" charset="0"/>
              </a:defRPr>
            </a:lvl2pPr>
            <a:lvl3pPr marL="1143000" indent="-228600" defTabSz="931863">
              <a:defRPr>
                <a:solidFill>
                  <a:schemeClr val="tx1"/>
                </a:solidFill>
                <a:latin typeface="Garamond" panose="02020404030301010803" pitchFamily="18" charset="0"/>
              </a:defRPr>
            </a:lvl3pPr>
            <a:lvl4pPr marL="1600200" indent="-228600" defTabSz="931863">
              <a:defRPr>
                <a:solidFill>
                  <a:schemeClr val="tx1"/>
                </a:solidFill>
                <a:latin typeface="Garamond" panose="02020404030301010803" pitchFamily="18" charset="0"/>
              </a:defRPr>
            </a:lvl4pPr>
            <a:lvl5pPr marL="2057400" indent="-228600" defTabSz="931863">
              <a:defRPr>
                <a:solidFill>
                  <a:schemeClr val="tx1"/>
                </a:solidFill>
                <a:latin typeface="Garamond" panose="02020404030301010803" pitchFamily="18" charset="0"/>
              </a:defRPr>
            </a:lvl5pPr>
            <a:lvl6pPr marL="2514600" indent="-228600" defTabSz="931863" eaLnBrk="0" fontAlgn="base" hangingPunct="0">
              <a:spcBef>
                <a:spcPct val="0"/>
              </a:spcBef>
              <a:spcAft>
                <a:spcPct val="0"/>
              </a:spcAft>
              <a:defRPr>
                <a:solidFill>
                  <a:schemeClr val="tx1"/>
                </a:solidFill>
                <a:latin typeface="Garamond" panose="02020404030301010803" pitchFamily="18" charset="0"/>
              </a:defRPr>
            </a:lvl6pPr>
            <a:lvl7pPr marL="2971800" indent="-228600" defTabSz="931863" eaLnBrk="0" fontAlgn="base" hangingPunct="0">
              <a:spcBef>
                <a:spcPct val="0"/>
              </a:spcBef>
              <a:spcAft>
                <a:spcPct val="0"/>
              </a:spcAft>
              <a:defRPr>
                <a:solidFill>
                  <a:schemeClr val="tx1"/>
                </a:solidFill>
                <a:latin typeface="Garamond" panose="02020404030301010803" pitchFamily="18" charset="0"/>
              </a:defRPr>
            </a:lvl7pPr>
            <a:lvl8pPr marL="3429000" indent="-228600" defTabSz="931863" eaLnBrk="0" fontAlgn="base" hangingPunct="0">
              <a:spcBef>
                <a:spcPct val="0"/>
              </a:spcBef>
              <a:spcAft>
                <a:spcPct val="0"/>
              </a:spcAft>
              <a:defRPr>
                <a:solidFill>
                  <a:schemeClr val="tx1"/>
                </a:solidFill>
                <a:latin typeface="Garamond" panose="02020404030301010803" pitchFamily="18" charset="0"/>
              </a:defRPr>
            </a:lvl8pPr>
            <a:lvl9pPr marL="3886200" indent="-228600" defTabSz="931863" eaLnBrk="0" fontAlgn="base" hangingPunct="0">
              <a:spcBef>
                <a:spcPct val="0"/>
              </a:spcBef>
              <a:spcAft>
                <a:spcPct val="0"/>
              </a:spcAft>
              <a:defRPr>
                <a:solidFill>
                  <a:schemeClr val="tx1"/>
                </a:solidFill>
                <a:latin typeface="Garamond" panose="02020404030301010803" pitchFamily="18" charset="0"/>
              </a:defRPr>
            </a:lvl9pPr>
          </a:lstStyle>
          <a:p>
            <a:r>
              <a:rPr lang="en-US" altLang="en-US">
                <a:latin typeface="Arial" panose="020B0604020202020204" pitchFamily="34" charset="0"/>
              </a:rPr>
              <a:t>West Virginia Institute</a:t>
            </a:r>
          </a:p>
        </p:txBody>
      </p:sp>
      <p:sp>
        <p:nvSpPr>
          <p:cNvPr id="37893" name="Slide Number Placeholder 4">
            <a:extLst>
              <a:ext uri="{FF2B5EF4-FFF2-40B4-BE49-F238E27FC236}">
                <a16:creationId xmlns:a16="http://schemas.microsoft.com/office/drawing/2014/main" xmlns="" id="{2248A121-637C-4F72-A882-D50E521E366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Garamond" panose="02020404030301010803" pitchFamily="18" charset="0"/>
              </a:defRPr>
            </a:lvl1pPr>
            <a:lvl2pPr marL="742950" indent="-285750" defTabSz="931863">
              <a:defRPr>
                <a:solidFill>
                  <a:schemeClr val="tx1"/>
                </a:solidFill>
                <a:latin typeface="Garamond" panose="02020404030301010803" pitchFamily="18" charset="0"/>
              </a:defRPr>
            </a:lvl2pPr>
            <a:lvl3pPr marL="1143000" indent="-228600" defTabSz="931863">
              <a:defRPr>
                <a:solidFill>
                  <a:schemeClr val="tx1"/>
                </a:solidFill>
                <a:latin typeface="Garamond" panose="02020404030301010803" pitchFamily="18" charset="0"/>
              </a:defRPr>
            </a:lvl3pPr>
            <a:lvl4pPr marL="1600200" indent="-228600" defTabSz="931863">
              <a:defRPr>
                <a:solidFill>
                  <a:schemeClr val="tx1"/>
                </a:solidFill>
                <a:latin typeface="Garamond" panose="02020404030301010803" pitchFamily="18" charset="0"/>
              </a:defRPr>
            </a:lvl4pPr>
            <a:lvl5pPr marL="2057400" indent="-228600" defTabSz="931863">
              <a:defRPr>
                <a:solidFill>
                  <a:schemeClr val="tx1"/>
                </a:solidFill>
                <a:latin typeface="Garamond" panose="02020404030301010803" pitchFamily="18" charset="0"/>
              </a:defRPr>
            </a:lvl5pPr>
            <a:lvl6pPr marL="2514600" indent="-228600" defTabSz="931863" eaLnBrk="0" fontAlgn="base" hangingPunct="0">
              <a:spcBef>
                <a:spcPct val="0"/>
              </a:spcBef>
              <a:spcAft>
                <a:spcPct val="0"/>
              </a:spcAft>
              <a:defRPr>
                <a:solidFill>
                  <a:schemeClr val="tx1"/>
                </a:solidFill>
                <a:latin typeface="Garamond" panose="02020404030301010803" pitchFamily="18" charset="0"/>
              </a:defRPr>
            </a:lvl6pPr>
            <a:lvl7pPr marL="2971800" indent="-228600" defTabSz="931863" eaLnBrk="0" fontAlgn="base" hangingPunct="0">
              <a:spcBef>
                <a:spcPct val="0"/>
              </a:spcBef>
              <a:spcAft>
                <a:spcPct val="0"/>
              </a:spcAft>
              <a:defRPr>
                <a:solidFill>
                  <a:schemeClr val="tx1"/>
                </a:solidFill>
                <a:latin typeface="Garamond" panose="02020404030301010803" pitchFamily="18" charset="0"/>
              </a:defRPr>
            </a:lvl7pPr>
            <a:lvl8pPr marL="3429000" indent="-228600" defTabSz="931863" eaLnBrk="0" fontAlgn="base" hangingPunct="0">
              <a:spcBef>
                <a:spcPct val="0"/>
              </a:spcBef>
              <a:spcAft>
                <a:spcPct val="0"/>
              </a:spcAft>
              <a:defRPr>
                <a:solidFill>
                  <a:schemeClr val="tx1"/>
                </a:solidFill>
                <a:latin typeface="Garamond" panose="02020404030301010803" pitchFamily="18" charset="0"/>
              </a:defRPr>
            </a:lvl8pPr>
            <a:lvl9pPr marL="3886200" indent="-228600" defTabSz="931863" eaLnBrk="0" fontAlgn="base" hangingPunct="0">
              <a:spcBef>
                <a:spcPct val="0"/>
              </a:spcBef>
              <a:spcAft>
                <a:spcPct val="0"/>
              </a:spcAft>
              <a:defRPr>
                <a:solidFill>
                  <a:schemeClr val="tx1"/>
                </a:solidFill>
                <a:latin typeface="Garamond" panose="02020404030301010803" pitchFamily="18" charset="0"/>
              </a:defRPr>
            </a:lvl9pPr>
          </a:lstStyle>
          <a:p>
            <a:fld id="{7EAC1324-C4FC-4098-8F97-ABE3C915BDA2}" type="slidenum">
              <a:rPr lang="en-US" altLang="en-US">
                <a:latin typeface="Arial" panose="020B0604020202020204" pitchFamily="34" charset="0"/>
              </a:rPr>
              <a:pPr/>
              <a:t>19</a:t>
            </a:fld>
            <a:endParaRPr lang="en-US" altLang="en-US">
              <a:latin typeface="Arial" panose="020B0604020202020204" pitchFamily="34" charset="0"/>
            </a:endParaRPr>
          </a:p>
        </p:txBody>
      </p:sp>
    </p:spTree>
    <p:extLst>
      <p:ext uri="{BB962C8B-B14F-4D97-AF65-F5344CB8AC3E}">
        <p14:creationId xmlns:p14="http://schemas.microsoft.com/office/powerpoint/2010/main" val="26018850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xmlns="" id="{1912C10B-763B-4CDF-B302-62DB5F8EAC87}"/>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Garamond" panose="02020404030301010803" pitchFamily="18" charset="0"/>
              </a:defRPr>
            </a:lvl1pPr>
            <a:lvl2pPr marL="742950" indent="-285750" defTabSz="931863">
              <a:defRPr>
                <a:solidFill>
                  <a:schemeClr val="tx1"/>
                </a:solidFill>
                <a:latin typeface="Garamond" panose="02020404030301010803" pitchFamily="18" charset="0"/>
              </a:defRPr>
            </a:lvl2pPr>
            <a:lvl3pPr marL="1143000" indent="-228600" defTabSz="931863">
              <a:defRPr>
                <a:solidFill>
                  <a:schemeClr val="tx1"/>
                </a:solidFill>
                <a:latin typeface="Garamond" panose="02020404030301010803" pitchFamily="18" charset="0"/>
              </a:defRPr>
            </a:lvl3pPr>
            <a:lvl4pPr marL="1600200" indent="-228600" defTabSz="931863">
              <a:defRPr>
                <a:solidFill>
                  <a:schemeClr val="tx1"/>
                </a:solidFill>
                <a:latin typeface="Garamond" panose="02020404030301010803" pitchFamily="18" charset="0"/>
              </a:defRPr>
            </a:lvl4pPr>
            <a:lvl5pPr marL="2057400" indent="-228600" defTabSz="931863">
              <a:defRPr>
                <a:solidFill>
                  <a:schemeClr val="tx1"/>
                </a:solidFill>
                <a:latin typeface="Garamond" panose="02020404030301010803" pitchFamily="18" charset="0"/>
              </a:defRPr>
            </a:lvl5pPr>
            <a:lvl6pPr marL="2514600" indent="-228600" defTabSz="931863" eaLnBrk="0" fontAlgn="base" hangingPunct="0">
              <a:spcBef>
                <a:spcPct val="0"/>
              </a:spcBef>
              <a:spcAft>
                <a:spcPct val="0"/>
              </a:spcAft>
              <a:defRPr>
                <a:solidFill>
                  <a:schemeClr val="tx1"/>
                </a:solidFill>
                <a:latin typeface="Garamond" panose="02020404030301010803" pitchFamily="18" charset="0"/>
              </a:defRPr>
            </a:lvl6pPr>
            <a:lvl7pPr marL="2971800" indent="-228600" defTabSz="931863" eaLnBrk="0" fontAlgn="base" hangingPunct="0">
              <a:spcBef>
                <a:spcPct val="0"/>
              </a:spcBef>
              <a:spcAft>
                <a:spcPct val="0"/>
              </a:spcAft>
              <a:defRPr>
                <a:solidFill>
                  <a:schemeClr val="tx1"/>
                </a:solidFill>
                <a:latin typeface="Garamond" panose="02020404030301010803" pitchFamily="18" charset="0"/>
              </a:defRPr>
            </a:lvl7pPr>
            <a:lvl8pPr marL="3429000" indent="-228600" defTabSz="931863" eaLnBrk="0" fontAlgn="base" hangingPunct="0">
              <a:spcBef>
                <a:spcPct val="0"/>
              </a:spcBef>
              <a:spcAft>
                <a:spcPct val="0"/>
              </a:spcAft>
              <a:defRPr>
                <a:solidFill>
                  <a:schemeClr val="tx1"/>
                </a:solidFill>
                <a:latin typeface="Garamond" panose="02020404030301010803" pitchFamily="18" charset="0"/>
              </a:defRPr>
            </a:lvl8pPr>
            <a:lvl9pPr marL="3886200" indent="-228600" defTabSz="931863" eaLnBrk="0" fontAlgn="base" hangingPunct="0">
              <a:spcBef>
                <a:spcPct val="0"/>
              </a:spcBef>
              <a:spcAft>
                <a:spcPct val="0"/>
              </a:spcAft>
              <a:defRPr>
                <a:solidFill>
                  <a:schemeClr val="tx1"/>
                </a:solidFill>
                <a:latin typeface="Garamond" panose="02020404030301010803" pitchFamily="18" charset="0"/>
              </a:defRPr>
            </a:lvl9pPr>
          </a:lstStyle>
          <a:p>
            <a:r>
              <a:rPr lang="en-US" altLang="en-US">
                <a:latin typeface="Arial" panose="020B0604020202020204" pitchFamily="34" charset="0"/>
              </a:rPr>
              <a:t>West Virginia Institute</a:t>
            </a:r>
          </a:p>
        </p:txBody>
      </p:sp>
      <p:sp>
        <p:nvSpPr>
          <p:cNvPr id="38915" name="Rectangle 7">
            <a:extLst>
              <a:ext uri="{FF2B5EF4-FFF2-40B4-BE49-F238E27FC236}">
                <a16:creationId xmlns:a16="http://schemas.microsoft.com/office/drawing/2014/main" xmlns="" id="{BC80CAC4-7203-43F2-B0ED-4CCA83BAC01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Garamond" panose="02020404030301010803" pitchFamily="18" charset="0"/>
              </a:defRPr>
            </a:lvl1pPr>
            <a:lvl2pPr marL="742950" indent="-285750" defTabSz="931863">
              <a:defRPr>
                <a:solidFill>
                  <a:schemeClr val="tx1"/>
                </a:solidFill>
                <a:latin typeface="Garamond" panose="02020404030301010803" pitchFamily="18" charset="0"/>
              </a:defRPr>
            </a:lvl2pPr>
            <a:lvl3pPr marL="1143000" indent="-228600" defTabSz="931863">
              <a:defRPr>
                <a:solidFill>
                  <a:schemeClr val="tx1"/>
                </a:solidFill>
                <a:latin typeface="Garamond" panose="02020404030301010803" pitchFamily="18" charset="0"/>
              </a:defRPr>
            </a:lvl3pPr>
            <a:lvl4pPr marL="1600200" indent="-228600" defTabSz="931863">
              <a:defRPr>
                <a:solidFill>
                  <a:schemeClr val="tx1"/>
                </a:solidFill>
                <a:latin typeface="Garamond" panose="02020404030301010803" pitchFamily="18" charset="0"/>
              </a:defRPr>
            </a:lvl4pPr>
            <a:lvl5pPr marL="2057400" indent="-228600" defTabSz="931863">
              <a:defRPr>
                <a:solidFill>
                  <a:schemeClr val="tx1"/>
                </a:solidFill>
                <a:latin typeface="Garamond" panose="02020404030301010803" pitchFamily="18" charset="0"/>
              </a:defRPr>
            </a:lvl5pPr>
            <a:lvl6pPr marL="2514600" indent="-228600" defTabSz="931863" eaLnBrk="0" fontAlgn="base" hangingPunct="0">
              <a:spcBef>
                <a:spcPct val="0"/>
              </a:spcBef>
              <a:spcAft>
                <a:spcPct val="0"/>
              </a:spcAft>
              <a:defRPr>
                <a:solidFill>
                  <a:schemeClr val="tx1"/>
                </a:solidFill>
                <a:latin typeface="Garamond" panose="02020404030301010803" pitchFamily="18" charset="0"/>
              </a:defRPr>
            </a:lvl6pPr>
            <a:lvl7pPr marL="2971800" indent="-228600" defTabSz="931863" eaLnBrk="0" fontAlgn="base" hangingPunct="0">
              <a:spcBef>
                <a:spcPct val="0"/>
              </a:spcBef>
              <a:spcAft>
                <a:spcPct val="0"/>
              </a:spcAft>
              <a:defRPr>
                <a:solidFill>
                  <a:schemeClr val="tx1"/>
                </a:solidFill>
                <a:latin typeface="Garamond" panose="02020404030301010803" pitchFamily="18" charset="0"/>
              </a:defRPr>
            </a:lvl7pPr>
            <a:lvl8pPr marL="3429000" indent="-228600" defTabSz="931863" eaLnBrk="0" fontAlgn="base" hangingPunct="0">
              <a:spcBef>
                <a:spcPct val="0"/>
              </a:spcBef>
              <a:spcAft>
                <a:spcPct val="0"/>
              </a:spcAft>
              <a:defRPr>
                <a:solidFill>
                  <a:schemeClr val="tx1"/>
                </a:solidFill>
                <a:latin typeface="Garamond" panose="02020404030301010803" pitchFamily="18" charset="0"/>
              </a:defRPr>
            </a:lvl8pPr>
            <a:lvl9pPr marL="3886200" indent="-228600" defTabSz="931863" eaLnBrk="0" fontAlgn="base" hangingPunct="0">
              <a:spcBef>
                <a:spcPct val="0"/>
              </a:spcBef>
              <a:spcAft>
                <a:spcPct val="0"/>
              </a:spcAft>
              <a:defRPr>
                <a:solidFill>
                  <a:schemeClr val="tx1"/>
                </a:solidFill>
                <a:latin typeface="Garamond" panose="02020404030301010803" pitchFamily="18" charset="0"/>
              </a:defRPr>
            </a:lvl9pPr>
          </a:lstStyle>
          <a:p>
            <a:fld id="{9F9F0EAE-C265-441E-A89A-A1BE4D5F6C91}" type="slidenum">
              <a:rPr lang="en-US" altLang="en-US">
                <a:latin typeface="Arial" panose="020B0604020202020204" pitchFamily="34" charset="0"/>
              </a:rPr>
              <a:pPr/>
              <a:t>20</a:t>
            </a:fld>
            <a:endParaRPr lang="en-US" altLang="en-US">
              <a:latin typeface="Arial" panose="020B0604020202020204" pitchFamily="34" charset="0"/>
            </a:endParaRPr>
          </a:p>
        </p:txBody>
      </p:sp>
      <p:sp>
        <p:nvSpPr>
          <p:cNvPr id="38916" name="Rectangle 2">
            <a:extLst>
              <a:ext uri="{FF2B5EF4-FFF2-40B4-BE49-F238E27FC236}">
                <a16:creationId xmlns:a16="http://schemas.microsoft.com/office/drawing/2014/main" xmlns="" id="{DEDA2099-817F-4BBF-9340-AFA3D62E8C94}"/>
              </a:ext>
            </a:extLst>
          </p:cNvPr>
          <p:cNvSpPr>
            <a:spLocks noGrp="1" noRot="1" noChangeAspect="1" noChangeArrowheads="1" noTextEdit="1"/>
          </p:cNvSpPr>
          <p:nvPr>
            <p:ph type="sldImg"/>
          </p:nvPr>
        </p:nvSpPr>
        <p:spPr>
          <a:ln/>
        </p:spPr>
      </p:sp>
      <p:sp>
        <p:nvSpPr>
          <p:cNvPr id="38917" name="Rectangle 3">
            <a:extLst>
              <a:ext uri="{FF2B5EF4-FFF2-40B4-BE49-F238E27FC236}">
                <a16:creationId xmlns:a16="http://schemas.microsoft.com/office/drawing/2014/main" xmlns="" id="{3EC63692-EDBA-47BA-8BEA-AF3210EEAFC0}"/>
              </a:ext>
            </a:extLst>
          </p:cNvPr>
          <p:cNvSpPr>
            <a:spLocks noGrp="1" noChangeArrowheads="1"/>
          </p:cNvSpPr>
          <p:nvPr>
            <p:ph type="body" idx="1"/>
          </p:nvPr>
        </p:nvSpPr>
        <p:spPr bwMode="auto">
          <a:xfrm>
            <a:off x="311150" y="4260850"/>
            <a:ext cx="6388100" cy="47259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t>MacBeath (2005): </a:t>
            </a:r>
          </a:p>
          <a:p>
            <a:pPr eaLnBrk="1" hangingPunct="1"/>
            <a:r>
              <a:rPr lang="en-US" altLang="en-US" b="1"/>
              <a:t>A Developmental Process </a:t>
            </a:r>
            <a:r>
              <a:rPr lang="en-US" altLang="en-US"/>
              <a:t>(Again, shifting from first-order to second-order change):</a:t>
            </a:r>
            <a:endParaRPr lang="en-US" altLang="en-US" b="1"/>
          </a:p>
          <a:p>
            <a:pPr eaLnBrk="1" hangingPunct="1"/>
            <a:r>
              <a:rPr lang="en-US" altLang="en-US" b="1"/>
              <a:t>Phase I: </a:t>
            </a:r>
            <a:r>
              <a:rPr lang="en-US" altLang="en-US"/>
              <a:t>Having delegated leadership responsibilities, the principal endeavors to build a culture of performance by controlling and monitoring the progress of tasks. As those involved gain mastery of the principles of leading and show signs of being able to perform with or without supervision, the principal may create opportunities for them to share their expertise more broadly.</a:t>
            </a:r>
          </a:p>
          <a:p>
            <a:pPr eaLnBrk="1" hangingPunct="1"/>
            <a:r>
              <a:rPr lang="en-US" altLang="en-US" b="1"/>
              <a:t>Phase II: </a:t>
            </a:r>
            <a:r>
              <a:rPr lang="en-US" altLang="en-US"/>
              <a:t>Conscious efforts are made to establish a shared leadership and a shared vision among staff as to where the school is going. Individuals are given opportunities to take part in training or in other activities to stretch their capacity.</a:t>
            </a:r>
          </a:p>
          <a:p>
            <a:pPr eaLnBrk="1" hangingPunct="1"/>
            <a:r>
              <a:rPr lang="en-US" altLang="en-US" b="1"/>
              <a:t>Phase III: </a:t>
            </a:r>
            <a:r>
              <a:rPr lang="en-US" altLang="en-US"/>
              <a:t>Greenleaf describes this phase as “servant leadership.” Leadership can become followership as the occasion demands. Leaders characterize themselves as “facilitators,” “supporters,” “orchestrators,” “standing back,” but always with an eye to stepping in to provide support when needed.</a:t>
            </a:r>
          </a:p>
          <a:p>
            <a:pPr eaLnBrk="1" hangingPunct="1"/>
            <a:endParaRPr lang="en-US" altLang="en-US"/>
          </a:p>
          <a:p>
            <a:pPr eaLnBrk="1" hangingPunct="1"/>
            <a:r>
              <a:rPr lang="en-US" altLang="en-US"/>
              <a:t>Think about Kurt Lewin’s freeze phases (unfreeze-transition-refreeze). Once we get to phase three, the school has now refrozen (into the second order change). It is part of the culture of the school – and ideally will remain in place, even as principals and teachers come and go from the organization.</a:t>
            </a:r>
          </a:p>
          <a:p>
            <a:pPr eaLnBrk="1" hangingPunct="1"/>
            <a:endParaRPr lang="en-US" altLang="en-US"/>
          </a:p>
        </p:txBody>
      </p:sp>
    </p:spTree>
    <p:extLst>
      <p:ext uri="{BB962C8B-B14F-4D97-AF65-F5344CB8AC3E}">
        <p14:creationId xmlns:p14="http://schemas.microsoft.com/office/powerpoint/2010/main" val="19571439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xmlns="" id="{A8E32D14-917C-4D54-BCD3-7BBAD467992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Garamond" panose="02020404030301010803" pitchFamily="18" charset="0"/>
              </a:defRPr>
            </a:lvl1pPr>
            <a:lvl2pPr marL="742950" indent="-285750" defTabSz="931863">
              <a:defRPr>
                <a:solidFill>
                  <a:schemeClr val="tx1"/>
                </a:solidFill>
                <a:latin typeface="Garamond" panose="02020404030301010803" pitchFamily="18" charset="0"/>
              </a:defRPr>
            </a:lvl2pPr>
            <a:lvl3pPr marL="1143000" indent="-228600" defTabSz="931863">
              <a:defRPr>
                <a:solidFill>
                  <a:schemeClr val="tx1"/>
                </a:solidFill>
                <a:latin typeface="Garamond" panose="02020404030301010803" pitchFamily="18" charset="0"/>
              </a:defRPr>
            </a:lvl3pPr>
            <a:lvl4pPr marL="1600200" indent="-228600" defTabSz="931863">
              <a:defRPr>
                <a:solidFill>
                  <a:schemeClr val="tx1"/>
                </a:solidFill>
                <a:latin typeface="Garamond" panose="02020404030301010803" pitchFamily="18" charset="0"/>
              </a:defRPr>
            </a:lvl4pPr>
            <a:lvl5pPr marL="2057400" indent="-228600" defTabSz="931863">
              <a:defRPr>
                <a:solidFill>
                  <a:schemeClr val="tx1"/>
                </a:solidFill>
                <a:latin typeface="Garamond" panose="02020404030301010803" pitchFamily="18" charset="0"/>
              </a:defRPr>
            </a:lvl5pPr>
            <a:lvl6pPr marL="2514600" indent="-228600" defTabSz="931863" eaLnBrk="0" fontAlgn="base" hangingPunct="0">
              <a:spcBef>
                <a:spcPct val="0"/>
              </a:spcBef>
              <a:spcAft>
                <a:spcPct val="0"/>
              </a:spcAft>
              <a:defRPr>
                <a:solidFill>
                  <a:schemeClr val="tx1"/>
                </a:solidFill>
                <a:latin typeface="Garamond" panose="02020404030301010803" pitchFamily="18" charset="0"/>
              </a:defRPr>
            </a:lvl6pPr>
            <a:lvl7pPr marL="2971800" indent="-228600" defTabSz="931863" eaLnBrk="0" fontAlgn="base" hangingPunct="0">
              <a:spcBef>
                <a:spcPct val="0"/>
              </a:spcBef>
              <a:spcAft>
                <a:spcPct val="0"/>
              </a:spcAft>
              <a:defRPr>
                <a:solidFill>
                  <a:schemeClr val="tx1"/>
                </a:solidFill>
                <a:latin typeface="Garamond" panose="02020404030301010803" pitchFamily="18" charset="0"/>
              </a:defRPr>
            </a:lvl7pPr>
            <a:lvl8pPr marL="3429000" indent="-228600" defTabSz="931863" eaLnBrk="0" fontAlgn="base" hangingPunct="0">
              <a:spcBef>
                <a:spcPct val="0"/>
              </a:spcBef>
              <a:spcAft>
                <a:spcPct val="0"/>
              </a:spcAft>
              <a:defRPr>
                <a:solidFill>
                  <a:schemeClr val="tx1"/>
                </a:solidFill>
                <a:latin typeface="Garamond" panose="02020404030301010803" pitchFamily="18" charset="0"/>
              </a:defRPr>
            </a:lvl8pPr>
            <a:lvl9pPr marL="3886200" indent="-228600" defTabSz="931863" eaLnBrk="0" fontAlgn="base" hangingPunct="0">
              <a:spcBef>
                <a:spcPct val="0"/>
              </a:spcBef>
              <a:spcAft>
                <a:spcPct val="0"/>
              </a:spcAft>
              <a:defRPr>
                <a:solidFill>
                  <a:schemeClr val="tx1"/>
                </a:solidFill>
                <a:latin typeface="Garamond" panose="02020404030301010803" pitchFamily="18" charset="0"/>
              </a:defRPr>
            </a:lvl9pPr>
          </a:lstStyle>
          <a:p>
            <a:r>
              <a:rPr lang="en-US" altLang="en-US">
                <a:latin typeface="Arial" panose="020B0604020202020204" pitchFamily="34" charset="0"/>
              </a:rPr>
              <a:t>West Virginia Institute</a:t>
            </a:r>
          </a:p>
        </p:txBody>
      </p:sp>
      <p:sp>
        <p:nvSpPr>
          <p:cNvPr id="41987" name="Rectangle 7">
            <a:extLst>
              <a:ext uri="{FF2B5EF4-FFF2-40B4-BE49-F238E27FC236}">
                <a16:creationId xmlns:a16="http://schemas.microsoft.com/office/drawing/2014/main" xmlns="" id="{BBA9ED88-274F-47AD-A31B-1CC72DE0D6D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Garamond" panose="02020404030301010803" pitchFamily="18" charset="0"/>
              </a:defRPr>
            </a:lvl1pPr>
            <a:lvl2pPr marL="742950" indent="-285750" defTabSz="931863">
              <a:defRPr>
                <a:solidFill>
                  <a:schemeClr val="tx1"/>
                </a:solidFill>
                <a:latin typeface="Garamond" panose="02020404030301010803" pitchFamily="18" charset="0"/>
              </a:defRPr>
            </a:lvl2pPr>
            <a:lvl3pPr marL="1143000" indent="-228600" defTabSz="931863">
              <a:defRPr>
                <a:solidFill>
                  <a:schemeClr val="tx1"/>
                </a:solidFill>
                <a:latin typeface="Garamond" panose="02020404030301010803" pitchFamily="18" charset="0"/>
              </a:defRPr>
            </a:lvl3pPr>
            <a:lvl4pPr marL="1600200" indent="-228600" defTabSz="931863">
              <a:defRPr>
                <a:solidFill>
                  <a:schemeClr val="tx1"/>
                </a:solidFill>
                <a:latin typeface="Garamond" panose="02020404030301010803" pitchFamily="18" charset="0"/>
              </a:defRPr>
            </a:lvl4pPr>
            <a:lvl5pPr marL="2057400" indent="-228600" defTabSz="931863">
              <a:defRPr>
                <a:solidFill>
                  <a:schemeClr val="tx1"/>
                </a:solidFill>
                <a:latin typeface="Garamond" panose="02020404030301010803" pitchFamily="18" charset="0"/>
              </a:defRPr>
            </a:lvl5pPr>
            <a:lvl6pPr marL="2514600" indent="-228600" defTabSz="931863" eaLnBrk="0" fontAlgn="base" hangingPunct="0">
              <a:spcBef>
                <a:spcPct val="0"/>
              </a:spcBef>
              <a:spcAft>
                <a:spcPct val="0"/>
              </a:spcAft>
              <a:defRPr>
                <a:solidFill>
                  <a:schemeClr val="tx1"/>
                </a:solidFill>
                <a:latin typeface="Garamond" panose="02020404030301010803" pitchFamily="18" charset="0"/>
              </a:defRPr>
            </a:lvl6pPr>
            <a:lvl7pPr marL="2971800" indent="-228600" defTabSz="931863" eaLnBrk="0" fontAlgn="base" hangingPunct="0">
              <a:spcBef>
                <a:spcPct val="0"/>
              </a:spcBef>
              <a:spcAft>
                <a:spcPct val="0"/>
              </a:spcAft>
              <a:defRPr>
                <a:solidFill>
                  <a:schemeClr val="tx1"/>
                </a:solidFill>
                <a:latin typeface="Garamond" panose="02020404030301010803" pitchFamily="18" charset="0"/>
              </a:defRPr>
            </a:lvl7pPr>
            <a:lvl8pPr marL="3429000" indent="-228600" defTabSz="931863" eaLnBrk="0" fontAlgn="base" hangingPunct="0">
              <a:spcBef>
                <a:spcPct val="0"/>
              </a:spcBef>
              <a:spcAft>
                <a:spcPct val="0"/>
              </a:spcAft>
              <a:defRPr>
                <a:solidFill>
                  <a:schemeClr val="tx1"/>
                </a:solidFill>
                <a:latin typeface="Garamond" panose="02020404030301010803" pitchFamily="18" charset="0"/>
              </a:defRPr>
            </a:lvl8pPr>
            <a:lvl9pPr marL="3886200" indent="-228600" defTabSz="931863" eaLnBrk="0" fontAlgn="base" hangingPunct="0">
              <a:spcBef>
                <a:spcPct val="0"/>
              </a:spcBef>
              <a:spcAft>
                <a:spcPct val="0"/>
              </a:spcAft>
              <a:defRPr>
                <a:solidFill>
                  <a:schemeClr val="tx1"/>
                </a:solidFill>
                <a:latin typeface="Garamond" panose="02020404030301010803" pitchFamily="18" charset="0"/>
              </a:defRPr>
            </a:lvl9pPr>
          </a:lstStyle>
          <a:p>
            <a:fld id="{10C467A4-ADE9-4CA9-B033-61BD608B7662}" type="slidenum">
              <a:rPr lang="en-US" altLang="en-US">
                <a:latin typeface="Arial" panose="020B0604020202020204" pitchFamily="34" charset="0"/>
              </a:rPr>
              <a:pPr/>
              <a:t>22</a:t>
            </a:fld>
            <a:endParaRPr lang="en-US" altLang="en-US">
              <a:latin typeface="Arial" panose="020B0604020202020204" pitchFamily="34" charset="0"/>
            </a:endParaRPr>
          </a:p>
        </p:txBody>
      </p:sp>
      <p:sp>
        <p:nvSpPr>
          <p:cNvPr id="41988" name="Rectangle 2">
            <a:extLst>
              <a:ext uri="{FF2B5EF4-FFF2-40B4-BE49-F238E27FC236}">
                <a16:creationId xmlns:a16="http://schemas.microsoft.com/office/drawing/2014/main" xmlns="" id="{EFF90934-92BE-4173-9FA4-7719C0FB88B8}"/>
              </a:ext>
            </a:extLst>
          </p:cNvPr>
          <p:cNvSpPr>
            <a:spLocks noGrp="1" noRot="1" noChangeAspect="1" noChangeArrowheads="1" noTextEdit="1"/>
          </p:cNvSpPr>
          <p:nvPr>
            <p:ph type="sldImg"/>
          </p:nvPr>
        </p:nvSpPr>
        <p:spPr>
          <a:ln/>
        </p:spPr>
      </p:sp>
      <p:sp>
        <p:nvSpPr>
          <p:cNvPr id="41989" name="Rectangle 3">
            <a:extLst>
              <a:ext uri="{FF2B5EF4-FFF2-40B4-BE49-F238E27FC236}">
                <a16:creationId xmlns:a16="http://schemas.microsoft.com/office/drawing/2014/main" xmlns="" id="{F804C839-AF7E-4D8C-BE88-AAE80F3F301D}"/>
              </a:ext>
            </a:extLst>
          </p:cNvPr>
          <p:cNvSpPr>
            <a:spLocks noGrp="1" noChangeArrowheads="1"/>
          </p:cNvSpPr>
          <p:nvPr>
            <p:ph type="body" idx="1"/>
          </p:nvPr>
        </p:nvSpPr>
        <p:spPr bwMode="auto">
          <a:xfrm>
            <a:off x="311150" y="4260850"/>
            <a:ext cx="6388100" cy="47259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32611442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xmlns="" id="{90F382DE-287E-4B26-AC1B-58BB3EEC7653}"/>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Garamond" panose="02020404030301010803" pitchFamily="18" charset="0"/>
              </a:defRPr>
            </a:lvl1pPr>
            <a:lvl2pPr marL="742950" indent="-285750" defTabSz="931863">
              <a:defRPr>
                <a:solidFill>
                  <a:schemeClr val="tx1"/>
                </a:solidFill>
                <a:latin typeface="Garamond" panose="02020404030301010803" pitchFamily="18" charset="0"/>
              </a:defRPr>
            </a:lvl2pPr>
            <a:lvl3pPr marL="1143000" indent="-228600" defTabSz="931863">
              <a:defRPr>
                <a:solidFill>
                  <a:schemeClr val="tx1"/>
                </a:solidFill>
                <a:latin typeface="Garamond" panose="02020404030301010803" pitchFamily="18" charset="0"/>
              </a:defRPr>
            </a:lvl3pPr>
            <a:lvl4pPr marL="1600200" indent="-228600" defTabSz="931863">
              <a:defRPr>
                <a:solidFill>
                  <a:schemeClr val="tx1"/>
                </a:solidFill>
                <a:latin typeface="Garamond" panose="02020404030301010803" pitchFamily="18" charset="0"/>
              </a:defRPr>
            </a:lvl4pPr>
            <a:lvl5pPr marL="2057400" indent="-228600" defTabSz="931863">
              <a:defRPr>
                <a:solidFill>
                  <a:schemeClr val="tx1"/>
                </a:solidFill>
                <a:latin typeface="Garamond" panose="02020404030301010803" pitchFamily="18" charset="0"/>
              </a:defRPr>
            </a:lvl5pPr>
            <a:lvl6pPr marL="2514600" indent="-228600" defTabSz="931863" eaLnBrk="0" fontAlgn="base" hangingPunct="0">
              <a:spcBef>
                <a:spcPct val="0"/>
              </a:spcBef>
              <a:spcAft>
                <a:spcPct val="0"/>
              </a:spcAft>
              <a:defRPr>
                <a:solidFill>
                  <a:schemeClr val="tx1"/>
                </a:solidFill>
                <a:latin typeface="Garamond" panose="02020404030301010803" pitchFamily="18" charset="0"/>
              </a:defRPr>
            </a:lvl6pPr>
            <a:lvl7pPr marL="2971800" indent="-228600" defTabSz="931863" eaLnBrk="0" fontAlgn="base" hangingPunct="0">
              <a:spcBef>
                <a:spcPct val="0"/>
              </a:spcBef>
              <a:spcAft>
                <a:spcPct val="0"/>
              </a:spcAft>
              <a:defRPr>
                <a:solidFill>
                  <a:schemeClr val="tx1"/>
                </a:solidFill>
                <a:latin typeface="Garamond" panose="02020404030301010803" pitchFamily="18" charset="0"/>
              </a:defRPr>
            </a:lvl7pPr>
            <a:lvl8pPr marL="3429000" indent="-228600" defTabSz="931863" eaLnBrk="0" fontAlgn="base" hangingPunct="0">
              <a:spcBef>
                <a:spcPct val="0"/>
              </a:spcBef>
              <a:spcAft>
                <a:spcPct val="0"/>
              </a:spcAft>
              <a:defRPr>
                <a:solidFill>
                  <a:schemeClr val="tx1"/>
                </a:solidFill>
                <a:latin typeface="Garamond" panose="02020404030301010803" pitchFamily="18" charset="0"/>
              </a:defRPr>
            </a:lvl8pPr>
            <a:lvl9pPr marL="3886200" indent="-228600" defTabSz="931863" eaLnBrk="0" fontAlgn="base" hangingPunct="0">
              <a:spcBef>
                <a:spcPct val="0"/>
              </a:spcBef>
              <a:spcAft>
                <a:spcPct val="0"/>
              </a:spcAft>
              <a:defRPr>
                <a:solidFill>
                  <a:schemeClr val="tx1"/>
                </a:solidFill>
                <a:latin typeface="Garamond" panose="02020404030301010803" pitchFamily="18" charset="0"/>
              </a:defRPr>
            </a:lvl9pPr>
          </a:lstStyle>
          <a:p>
            <a:r>
              <a:rPr lang="en-US" altLang="en-US">
                <a:latin typeface="Arial" panose="020B0604020202020204" pitchFamily="34" charset="0"/>
              </a:rPr>
              <a:t>West Virginia Institute</a:t>
            </a:r>
          </a:p>
        </p:txBody>
      </p:sp>
      <p:sp>
        <p:nvSpPr>
          <p:cNvPr id="43011" name="Rectangle 7">
            <a:extLst>
              <a:ext uri="{FF2B5EF4-FFF2-40B4-BE49-F238E27FC236}">
                <a16:creationId xmlns:a16="http://schemas.microsoft.com/office/drawing/2014/main" xmlns="" id="{4BB6DA5B-9811-47A5-9560-AD16EAFC319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Garamond" panose="02020404030301010803" pitchFamily="18" charset="0"/>
              </a:defRPr>
            </a:lvl1pPr>
            <a:lvl2pPr marL="742950" indent="-285750" defTabSz="931863">
              <a:defRPr>
                <a:solidFill>
                  <a:schemeClr val="tx1"/>
                </a:solidFill>
                <a:latin typeface="Garamond" panose="02020404030301010803" pitchFamily="18" charset="0"/>
              </a:defRPr>
            </a:lvl2pPr>
            <a:lvl3pPr marL="1143000" indent="-228600" defTabSz="931863">
              <a:defRPr>
                <a:solidFill>
                  <a:schemeClr val="tx1"/>
                </a:solidFill>
                <a:latin typeface="Garamond" panose="02020404030301010803" pitchFamily="18" charset="0"/>
              </a:defRPr>
            </a:lvl3pPr>
            <a:lvl4pPr marL="1600200" indent="-228600" defTabSz="931863">
              <a:defRPr>
                <a:solidFill>
                  <a:schemeClr val="tx1"/>
                </a:solidFill>
                <a:latin typeface="Garamond" panose="02020404030301010803" pitchFamily="18" charset="0"/>
              </a:defRPr>
            </a:lvl4pPr>
            <a:lvl5pPr marL="2057400" indent="-228600" defTabSz="931863">
              <a:defRPr>
                <a:solidFill>
                  <a:schemeClr val="tx1"/>
                </a:solidFill>
                <a:latin typeface="Garamond" panose="02020404030301010803" pitchFamily="18" charset="0"/>
              </a:defRPr>
            </a:lvl5pPr>
            <a:lvl6pPr marL="2514600" indent="-228600" defTabSz="931863" eaLnBrk="0" fontAlgn="base" hangingPunct="0">
              <a:spcBef>
                <a:spcPct val="0"/>
              </a:spcBef>
              <a:spcAft>
                <a:spcPct val="0"/>
              </a:spcAft>
              <a:defRPr>
                <a:solidFill>
                  <a:schemeClr val="tx1"/>
                </a:solidFill>
                <a:latin typeface="Garamond" panose="02020404030301010803" pitchFamily="18" charset="0"/>
              </a:defRPr>
            </a:lvl6pPr>
            <a:lvl7pPr marL="2971800" indent="-228600" defTabSz="931863" eaLnBrk="0" fontAlgn="base" hangingPunct="0">
              <a:spcBef>
                <a:spcPct val="0"/>
              </a:spcBef>
              <a:spcAft>
                <a:spcPct val="0"/>
              </a:spcAft>
              <a:defRPr>
                <a:solidFill>
                  <a:schemeClr val="tx1"/>
                </a:solidFill>
                <a:latin typeface="Garamond" panose="02020404030301010803" pitchFamily="18" charset="0"/>
              </a:defRPr>
            </a:lvl7pPr>
            <a:lvl8pPr marL="3429000" indent="-228600" defTabSz="931863" eaLnBrk="0" fontAlgn="base" hangingPunct="0">
              <a:spcBef>
                <a:spcPct val="0"/>
              </a:spcBef>
              <a:spcAft>
                <a:spcPct val="0"/>
              </a:spcAft>
              <a:defRPr>
                <a:solidFill>
                  <a:schemeClr val="tx1"/>
                </a:solidFill>
                <a:latin typeface="Garamond" panose="02020404030301010803" pitchFamily="18" charset="0"/>
              </a:defRPr>
            </a:lvl8pPr>
            <a:lvl9pPr marL="3886200" indent="-228600" defTabSz="931863" eaLnBrk="0" fontAlgn="base" hangingPunct="0">
              <a:spcBef>
                <a:spcPct val="0"/>
              </a:spcBef>
              <a:spcAft>
                <a:spcPct val="0"/>
              </a:spcAft>
              <a:defRPr>
                <a:solidFill>
                  <a:schemeClr val="tx1"/>
                </a:solidFill>
                <a:latin typeface="Garamond" panose="02020404030301010803" pitchFamily="18" charset="0"/>
              </a:defRPr>
            </a:lvl9pPr>
          </a:lstStyle>
          <a:p>
            <a:fld id="{7F1C20CE-7C47-4FF0-BD88-182309C4C69C}" type="slidenum">
              <a:rPr lang="en-US" altLang="en-US">
                <a:latin typeface="Arial" panose="020B0604020202020204" pitchFamily="34" charset="0"/>
              </a:rPr>
              <a:pPr/>
              <a:t>23</a:t>
            </a:fld>
            <a:endParaRPr lang="en-US" altLang="en-US">
              <a:latin typeface="Arial" panose="020B0604020202020204" pitchFamily="34" charset="0"/>
            </a:endParaRPr>
          </a:p>
        </p:txBody>
      </p:sp>
      <p:sp>
        <p:nvSpPr>
          <p:cNvPr id="43012" name="Rectangle 2">
            <a:extLst>
              <a:ext uri="{FF2B5EF4-FFF2-40B4-BE49-F238E27FC236}">
                <a16:creationId xmlns:a16="http://schemas.microsoft.com/office/drawing/2014/main" xmlns="" id="{4FECB1F8-F4D3-4BD2-B052-C5E6806DB937}"/>
              </a:ext>
            </a:extLst>
          </p:cNvPr>
          <p:cNvSpPr>
            <a:spLocks noGrp="1" noRot="1" noChangeAspect="1" noChangeArrowheads="1" noTextEdit="1"/>
          </p:cNvSpPr>
          <p:nvPr>
            <p:ph type="sldImg"/>
          </p:nvPr>
        </p:nvSpPr>
        <p:spPr>
          <a:ln/>
        </p:spPr>
      </p:sp>
      <p:sp>
        <p:nvSpPr>
          <p:cNvPr id="43013" name="Rectangle 3">
            <a:extLst>
              <a:ext uri="{FF2B5EF4-FFF2-40B4-BE49-F238E27FC236}">
                <a16:creationId xmlns:a16="http://schemas.microsoft.com/office/drawing/2014/main" xmlns="" id="{7F1D0CB0-2558-4665-919A-C07147A9CE29}"/>
              </a:ext>
            </a:extLst>
          </p:cNvPr>
          <p:cNvSpPr>
            <a:spLocks noGrp="1" noChangeArrowheads="1"/>
          </p:cNvSpPr>
          <p:nvPr>
            <p:ph type="body" idx="1"/>
          </p:nvPr>
        </p:nvSpPr>
        <p:spPr bwMode="auto">
          <a:xfrm>
            <a:off x="311150" y="4260850"/>
            <a:ext cx="6388100" cy="47259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t>I have not seen the literature discuss barriers to distributed leadership.</a:t>
            </a:r>
          </a:p>
          <a:p>
            <a:pPr eaLnBrk="1" hangingPunct="1"/>
            <a:endParaRPr lang="en-US" altLang="en-US"/>
          </a:p>
          <a:p>
            <a:pPr eaLnBrk="1" hangingPunct="1"/>
            <a:r>
              <a:rPr lang="en-US" altLang="en-US"/>
              <a:t>Things to consider: District policies, collective bargaining agreements</a:t>
            </a:r>
          </a:p>
          <a:p>
            <a:pPr eaLnBrk="1" hangingPunct="1"/>
            <a:endParaRPr lang="en-US" altLang="en-US"/>
          </a:p>
          <a:p>
            <a:pPr eaLnBrk="1" hangingPunct="1"/>
            <a:r>
              <a:rPr lang="en-US" altLang="en-US" b="1"/>
              <a:t>Large-group discussion: What are the barriers. How can we resolve them in our districts?</a:t>
            </a:r>
          </a:p>
        </p:txBody>
      </p:sp>
    </p:spTree>
    <p:extLst>
      <p:ext uri="{BB962C8B-B14F-4D97-AF65-F5344CB8AC3E}">
        <p14:creationId xmlns:p14="http://schemas.microsoft.com/office/powerpoint/2010/main" val="33661247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xmlns="" id="{9B4A2B86-F041-428C-86F2-0F390F964FD9}"/>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Garamond" panose="02020404030301010803" pitchFamily="18" charset="0"/>
              </a:defRPr>
            </a:lvl1pPr>
            <a:lvl2pPr marL="742950" indent="-285750" defTabSz="931863">
              <a:defRPr>
                <a:solidFill>
                  <a:schemeClr val="tx1"/>
                </a:solidFill>
                <a:latin typeface="Garamond" panose="02020404030301010803" pitchFamily="18" charset="0"/>
              </a:defRPr>
            </a:lvl2pPr>
            <a:lvl3pPr marL="1143000" indent="-228600" defTabSz="931863">
              <a:defRPr>
                <a:solidFill>
                  <a:schemeClr val="tx1"/>
                </a:solidFill>
                <a:latin typeface="Garamond" panose="02020404030301010803" pitchFamily="18" charset="0"/>
              </a:defRPr>
            </a:lvl3pPr>
            <a:lvl4pPr marL="1600200" indent="-228600" defTabSz="931863">
              <a:defRPr>
                <a:solidFill>
                  <a:schemeClr val="tx1"/>
                </a:solidFill>
                <a:latin typeface="Garamond" panose="02020404030301010803" pitchFamily="18" charset="0"/>
              </a:defRPr>
            </a:lvl4pPr>
            <a:lvl5pPr marL="2057400" indent="-228600" defTabSz="931863">
              <a:defRPr>
                <a:solidFill>
                  <a:schemeClr val="tx1"/>
                </a:solidFill>
                <a:latin typeface="Garamond" panose="02020404030301010803" pitchFamily="18" charset="0"/>
              </a:defRPr>
            </a:lvl5pPr>
            <a:lvl6pPr marL="2514600" indent="-228600" defTabSz="931863" eaLnBrk="0" fontAlgn="base" hangingPunct="0">
              <a:spcBef>
                <a:spcPct val="0"/>
              </a:spcBef>
              <a:spcAft>
                <a:spcPct val="0"/>
              </a:spcAft>
              <a:defRPr>
                <a:solidFill>
                  <a:schemeClr val="tx1"/>
                </a:solidFill>
                <a:latin typeface="Garamond" panose="02020404030301010803" pitchFamily="18" charset="0"/>
              </a:defRPr>
            </a:lvl6pPr>
            <a:lvl7pPr marL="2971800" indent="-228600" defTabSz="931863" eaLnBrk="0" fontAlgn="base" hangingPunct="0">
              <a:spcBef>
                <a:spcPct val="0"/>
              </a:spcBef>
              <a:spcAft>
                <a:spcPct val="0"/>
              </a:spcAft>
              <a:defRPr>
                <a:solidFill>
                  <a:schemeClr val="tx1"/>
                </a:solidFill>
                <a:latin typeface="Garamond" panose="02020404030301010803" pitchFamily="18" charset="0"/>
              </a:defRPr>
            </a:lvl7pPr>
            <a:lvl8pPr marL="3429000" indent="-228600" defTabSz="931863" eaLnBrk="0" fontAlgn="base" hangingPunct="0">
              <a:spcBef>
                <a:spcPct val="0"/>
              </a:spcBef>
              <a:spcAft>
                <a:spcPct val="0"/>
              </a:spcAft>
              <a:defRPr>
                <a:solidFill>
                  <a:schemeClr val="tx1"/>
                </a:solidFill>
                <a:latin typeface="Garamond" panose="02020404030301010803" pitchFamily="18" charset="0"/>
              </a:defRPr>
            </a:lvl8pPr>
            <a:lvl9pPr marL="3886200" indent="-228600" defTabSz="931863" eaLnBrk="0" fontAlgn="base" hangingPunct="0">
              <a:spcBef>
                <a:spcPct val="0"/>
              </a:spcBef>
              <a:spcAft>
                <a:spcPct val="0"/>
              </a:spcAft>
              <a:defRPr>
                <a:solidFill>
                  <a:schemeClr val="tx1"/>
                </a:solidFill>
                <a:latin typeface="Garamond" panose="02020404030301010803" pitchFamily="18" charset="0"/>
              </a:defRPr>
            </a:lvl9pPr>
          </a:lstStyle>
          <a:p>
            <a:r>
              <a:rPr lang="en-US" altLang="en-US">
                <a:latin typeface="Arial" panose="020B0604020202020204" pitchFamily="34" charset="0"/>
              </a:rPr>
              <a:t>West Virginia Institute</a:t>
            </a:r>
          </a:p>
        </p:txBody>
      </p:sp>
      <p:sp>
        <p:nvSpPr>
          <p:cNvPr id="45059" name="Rectangle 7">
            <a:extLst>
              <a:ext uri="{FF2B5EF4-FFF2-40B4-BE49-F238E27FC236}">
                <a16:creationId xmlns:a16="http://schemas.microsoft.com/office/drawing/2014/main" xmlns="" id="{744E74A8-8B74-40C3-918E-051FA1D0B16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Garamond" panose="02020404030301010803" pitchFamily="18" charset="0"/>
              </a:defRPr>
            </a:lvl1pPr>
            <a:lvl2pPr marL="742950" indent="-285750" defTabSz="931863">
              <a:defRPr>
                <a:solidFill>
                  <a:schemeClr val="tx1"/>
                </a:solidFill>
                <a:latin typeface="Garamond" panose="02020404030301010803" pitchFamily="18" charset="0"/>
              </a:defRPr>
            </a:lvl2pPr>
            <a:lvl3pPr marL="1143000" indent="-228600" defTabSz="931863">
              <a:defRPr>
                <a:solidFill>
                  <a:schemeClr val="tx1"/>
                </a:solidFill>
                <a:latin typeface="Garamond" panose="02020404030301010803" pitchFamily="18" charset="0"/>
              </a:defRPr>
            </a:lvl3pPr>
            <a:lvl4pPr marL="1600200" indent="-228600" defTabSz="931863">
              <a:defRPr>
                <a:solidFill>
                  <a:schemeClr val="tx1"/>
                </a:solidFill>
                <a:latin typeface="Garamond" panose="02020404030301010803" pitchFamily="18" charset="0"/>
              </a:defRPr>
            </a:lvl4pPr>
            <a:lvl5pPr marL="2057400" indent="-228600" defTabSz="931863">
              <a:defRPr>
                <a:solidFill>
                  <a:schemeClr val="tx1"/>
                </a:solidFill>
                <a:latin typeface="Garamond" panose="02020404030301010803" pitchFamily="18" charset="0"/>
              </a:defRPr>
            </a:lvl5pPr>
            <a:lvl6pPr marL="2514600" indent="-228600" defTabSz="931863" eaLnBrk="0" fontAlgn="base" hangingPunct="0">
              <a:spcBef>
                <a:spcPct val="0"/>
              </a:spcBef>
              <a:spcAft>
                <a:spcPct val="0"/>
              </a:spcAft>
              <a:defRPr>
                <a:solidFill>
                  <a:schemeClr val="tx1"/>
                </a:solidFill>
                <a:latin typeface="Garamond" panose="02020404030301010803" pitchFamily="18" charset="0"/>
              </a:defRPr>
            </a:lvl6pPr>
            <a:lvl7pPr marL="2971800" indent="-228600" defTabSz="931863" eaLnBrk="0" fontAlgn="base" hangingPunct="0">
              <a:spcBef>
                <a:spcPct val="0"/>
              </a:spcBef>
              <a:spcAft>
                <a:spcPct val="0"/>
              </a:spcAft>
              <a:defRPr>
                <a:solidFill>
                  <a:schemeClr val="tx1"/>
                </a:solidFill>
                <a:latin typeface="Garamond" panose="02020404030301010803" pitchFamily="18" charset="0"/>
              </a:defRPr>
            </a:lvl7pPr>
            <a:lvl8pPr marL="3429000" indent="-228600" defTabSz="931863" eaLnBrk="0" fontAlgn="base" hangingPunct="0">
              <a:spcBef>
                <a:spcPct val="0"/>
              </a:spcBef>
              <a:spcAft>
                <a:spcPct val="0"/>
              </a:spcAft>
              <a:defRPr>
                <a:solidFill>
                  <a:schemeClr val="tx1"/>
                </a:solidFill>
                <a:latin typeface="Garamond" panose="02020404030301010803" pitchFamily="18" charset="0"/>
              </a:defRPr>
            </a:lvl8pPr>
            <a:lvl9pPr marL="3886200" indent="-228600" defTabSz="931863" eaLnBrk="0" fontAlgn="base" hangingPunct="0">
              <a:spcBef>
                <a:spcPct val="0"/>
              </a:spcBef>
              <a:spcAft>
                <a:spcPct val="0"/>
              </a:spcAft>
              <a:defRPr>
                <a:solidFill>
                  <a:schemeClr val="tx1"/>
                </a:solidFill>
                <a:latin typeface="Garamond" panose="02020404030301010803" pitchFamily="18" charset="0"/>
              </a:defRPr>
            </a:lvl9pPr>
          </a:lstStyle>
          <a:p>
            <a:fld id="{F3475F17-3E3F-4970-B5DD-03673CF8CEDD}" type="slidenum">
              <a:rPr lang="en-US" altLang="en-US">
                <a:latin typeface="Arial" panose="020B0604020202020204" pitchFamily="34" charset="0"/>
              </a:rPr>
              <a:pPr/>
              <a:t>24</a:t>
            </a:fld>
            <a:endParaRPr lang="en-US" altLang="en-US">
              <a:latin typeface="Arial" panose="020B0604020202020204" pitchFamily="34" charset="0"/>
            </a:endParaRPr>
          </a:p>
        </p:txBody>
      </p:sp>
      <p:sp>
        <p:nvSpPr>
          <p:cNvPr id="45060" name="Rectangle 2">
            <a:extLst>
              <a:ext uri="{FF2B5EF4-FFF2-40B4-BE49-F238E27FC236}">
                <a16:creationId xmlns:a16="http://schemas.microsoft.com/office/drawing/2014/main" xmlns="" id="{074C9F35-3F73-46E1-9005-0769CDA50961}"/>
              </a:ext>
            </a:extLst>
          </p:cNvPr>
          <p:cNvSpPr>
            <a:spLocks noGrp="1" noRot="1" noChangeAspect="1" noChangeArrowheads="1" noTextEdit="1"/>
          </p:cNvSpPr>
          <p:nvPr>
            <p:ph type="sldImg"/>
          </p:nvPr>
        </p:nvSpPr>
        <p:spPr>
          <a:ln/>
        </p:spPr>
      </p:sp>
      <p:sp>
        <p:nvSpPr>
          <p:cNvPr id="45061" name="Rectangle 3">
            <a:extLst>
              <a:ext uri="{FF2B5EF4-FFF2-40B4-BE49-F238E27FC236}">
                <a16:creationId xmlns:a16="http://schemas.microsoft.com/office/drawing/2014/main" xmlns="" id="{F08D9AD8-5440-4A87-9229-364D2837DF86}"/>
              </a:ext>
            </a:extLst>
          </p:cNvPr>
          <p:cNvSpPr>
            <a:spLocks noGrp="1" noChangeArrowheads="1"/>
          </p:cNvSpPr>
          <p:nvPr>
            <p:ph type="body" idx="1"/>
          </p:nvPr>
        </p:nvSpPr>
        <p:spPr bwMode="auto">
          <a:xfrm>
            <a:off x="311150" y="4260850"/>
            <a:ext cx="6388100" cy="47259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13576458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(5 minutes) School Improvement Teams and communication</a:t>
            </a:r>
          </a:p>
        </p:txBody>
      </p:sp>
      <p:sp>
        <p:nvSpPr>
          <p:cNvPr id="4" name="Slide Number Placeholder 3"/>
          <p:cNvSpPr>
            <a:spLocks noGrp="1"/>
          </p:cNvSpPr>
          <p:nvPr>
            <p:ph type="sldNum" sz="quarter" idx="10"/>
          </p:nvPr>
        </p:nvSpPr>
        <p:spPr/>
        <p:txBody>
          <a:bodyPr/>
          <a:lstStyle/>
          <a:p>
            <a:fld id="{B7CAD982-0A05-4BA0-9190-1EB4CFD6C1F9}" type="slidenum">
              <a:rPr lang="en-US" smtClean="0"/>
              <a:pPr/>
              <a:t>30</a:t>
            </a:fld>
            <a:endParaRPr lang="en-US"/>
          </a:p>
        </p:txBody>
      </p:sp>
    </p:spTree>
    <p:extLst>
      <p:ext uri="{BB962C8B-B14F-4D97-AF65-F5344CB8AC3E}">
        <p14:creationId xmlns:p14="http://schemas.microsoft.com/office/powerpoint/2010/main" val="1374113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xmlns="" id="{1A8ADC6E-46AA-461F-B506-94AE95B8210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Garamond" panose="02020404030301010803" pitchFamily="18" charset="0"/>
              </a:defRPr>
            </a:lvl1pPr>
            <a:lvl2pPr marL="742950" indent="-285750" defTabSz="931863">
              <a:defRPr>
                <a:solidFill>
                  <a:schemeClr val="tx1"/>
                </a:solidFill>
                <a:latin typeface="Garamond" panose="02020404030301010803" pitchFamily="18" charset="0"/>
              </a:defRPr>
            </a:lvl2pPr>
            <a:lvl3pPr marL="1143000" indent="-228600" defTabSz="931863">
              <a:defRPr>
                <a:solidFill>
                  <a:schemeClr val="tx1"/>
                </a:solidFill>
                <a:latin typeface="Garamond" panose="02020404030301010803" pitchFamily="18" charset="0"/>
              </a:defRPr>
            </a:lvl3pPr>
            <a:lvl4pPr marL="1600200" indent="-228600" defTabSz="931863">
              <a:defRPr>
                <a:solidFill>
                  <a:schemeClr val="tx1"/>
                </a:solidFill>
                <a:latin typeface="Garamond" panose="02020404030301010803" pitchFamily="18" charset="0"/>
              </a:defRPr>
            </a:lvl4pPr>
            <a:lvl5pPr marL="2057400" indent="-228600" defTabSz="931863">
              <a:defRPr>
                <a:solidFill>
                  <a:schemeClr val="tx1"/>
                </a:solidFill>
                <a:latin typeface="Garamond" panose="02020404030301010803" pitchFamily="18" charset="0"/>
              </a:defRPr>
            </a:lvl5pPr>
            <a:lvl6pPr marL="2514600" indent="-228600" defTabSz="931863" eaLnBrk="0" fontAlgn="base" hangingPunct="0">
              <a:spcBef>
                <a:spcPct val="0"/>
              </a:spcBef>
              <a:spcAft>
                <a:spcPct val="0"/>
              </a:spcAft>
              <a:defRPr>
                <a:solidFill>
                  <a:schemeClr val="tx1"/>
                </a:solidFill>
                <a:latin typeface="Garamond" panose="02020404030301010803" pitchFamily="18" charset="0"/>
              </a:defRPr>
            </a:lvl6pPr>
            <a:lvl7pPr marL="2971800" indent="-228600" defTabSz="931863" eaLnBrk="0" fontAlgn="base" hangingPunct="0">
              <a:spcBef>
                <a:spcPct val="0"/>
              </a:spcBef>
              <a:spcAft>
                <a:spcPct val="0"/>
              </a:spcAft>
              <a:defRPr>
                <a:solidFill>
                  <a:schemeClr val="tx1"/>
                </a:solidFill>
                <a:latin typeface="Garamond" panose="02020404030301010803" pitchFamily="18" charset="0"/>
              </a:defRPr>
            </a:lvl7pPr>
            <a:lvl8pPr marL="3429000" indent="-228600" defTabSz="931863" eaLnBrk="0" fontAlgn="base" hangingPunct="0">
              <a:spcBef>
                <a:spcPct val="0"/>
              </a:spcBef>
              <a:spcAft>
                <a:spcPct val="0"/>
              </a:spcAft>
              <a:defRPr>
                <a:solidFill>
                  <a:schemeClr val="tx1"/>
                </a:solidFill>
                <a:latin typeface="Garamond" panose="02020404030301010803" pitchFamily="18" charset="0"/>
              </a:defRPr>
            </a:lvl8pPr>
            <a:lvl9pPr marL="3886200" indent="-228600" defTabSz="931863" eaLnBrk="0" fontAlgn="base" hangingPunct="0">
              <a:spcBef>
                <a:spcPct val="0"/>
              </a:spcBef>
              <a:spcAft>
                <a:spcPct val="0"/>
              </a:spcAft>
              <a:defRPr>
                <a:solidFill>
                  <a:schemeClr val="tx1"/>
                </a:solidFill>
                <a:latin typeface="Garamond" panose="02020404030301010803" pitchFamily="18" charset="0"/>
              </a:defRPr>
            </a:lvl9pPr>
          </a:lstStyle>
          <a:p>
            <a:r>
              <a:rPr lang="en-US" altLang="en-US">
                <a:latin typeface="Arial" panose="020B0604020202020204" pitchFamily="34" charset="0"/>
              </a:rPr>
              <a:t>West Virginia Institute</a:t>
            </a:r>
          </a:p>
        </p:txBody>
      </p:sp>
      <p:sp>
        <p:nvSpPr>
          <p:cNvPr id="32771" name="Rectangle 7">
            <a:extLst>
              <a:ext uri="{FF2B5EF4-FFF2-40B4-BE49-F238E27FC236}">
                <a16:creationId xmlns:a16="http://schemas.microsoft.com/office/drawing/2014/main" xmlns="" id="{DF464BEE-EF51-4413-85F8-E14B509410D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Garamond" panose="02020404030301010803" pitchFamily="18" charset="0"/>
              </a:defRPr>
            </a:lvl1pPr>
            <a:lvl2pPr marL="742950" indent="-285750" defTabSz="931863">
              <a:defRPr>
                <a:solidFill>
                  <a:schemeClr val="tx1"/>
                </a:solidFill>
                <a:latin typeface="Garamond" panose="02020404030301010803" pitchFamily="18" charset="0"/>
              </a:defRPr>
            </a:lvl2pPr>
            <a:lvl3pPr marL="1143000" indent="-228600" defTabSz="931863">
              <a:defRPr>
                <a:solidFill>
                  <a:schemeClr val="tx1"/>
                </a:solidFill>
                <a:latin typeface="Garamond" panose="02020404030301010803" pitchFamily="18" charset="0"/>
              </a:defRPr>
            </a:lvl3pPr>
            <a:lvl4pPr marL="1600200" indent="-228600" defTabSz="931863">
              <a:defRPr>
                <a:solidFill>
                  <a:schemeClr val="tx1"/>
                </a:solidFill>
                <a:latin typeface="Garamond" panose="02020404030301010803" pitchFamily="18" charset="0"/>
              </a:defRPr>
            </a:lvl4pPr>
            <a:lvl5pPr marL="2057400" indent="-228600" defTabSz="931863">
              <a:defRPr>
                <a:solidFill>
                  <a:schemeClr val="tx1"/>
                </a:solidFill>
                <a:latin typeface="Garamond" panose="02020404030301010803" pitchFamily="18" charset="0"/>
              </a:defRPr>
            </a:lvl5pPr>
            <a:lvl6pPr marL="2514600" indent="-228600" defTabSz="931863" eaLnBrk="0" fontAlgn="base" hangingPunct="0">
              <a:spcBef>
                <a:spcPct val="0"/>
              </a:spcBef>
              <a:spcAft>
                <a:spcPct val="0"/>
              </a:spcAft>
              <a:defRPr>
                <a:solidFill>
                  <a:schemeClr val="tx1"/>
                </a:solidFill>
                <a:latin typeface="Garamond" panose="02020404030301010803" pitchFamily="18" charset="0"/>
              </a:defRPr>
            </a:lvl6pPr>
            <a:lvl7pPr marL="2971800" indent="-228600" defTabSz="931863" eaLnBrk="0" fontAlgn="base" hangingPunct="0">
              <a:spcBef>
                <a:spcPct val="0"/>
              </a:spcBef>
              <a:spcAft>
                <a:spcPct val="0"/>
              </a:spcAft>
              <a:defRPr>
                <a:solidFill>
                  <a:schemeClr val="tx1"/>
                </a:solidFill>
                <a:latin typeface="Garamond" panose="02020404030301010803" pitchFamily="18" charset="0"/>
              </a:defRPr>
            </a:lvl7pPr>
            <a:lvl8pPr marL="3429000" indent="-228600" defTabSz="931863" eaLnBrk="0" fontAlgn="base" hangingPunct="0">
              <a:spcBef>
                <a:spcPct val="0"/>
              </a:spcBef>
              <a:spcAft>
                <a:spcPct val="0"/>
              </a:spcAft>
              <a:defRPr>
                <a:solidFill>
                  <a:schemeClr val="tx1"/>
                </a:solidFill>
                <a:latin typeface="Garamond" panose="02020404030301010803" pitchFamily="18" charset="0"/>
              </a:defRPr>
            </a:lvl8pPr>
            <a:lvl9pPr marL="3886200" indent="-228600" defTabSz="931863" eaLnBrk="0" fontAlgn="base" hangingPunct="0">
              <a:spcBef>
                <a:spcPct val="0"/>
              </a:spcBef>
              <a:spcAft>
                <a:spcPct val="0"/>
              </a:spcAft>
              <a:defRPr>
                <a:solidFill>
                  <a:schemeClr val="tx1"/>
                </a:solidFill>
                <a:latin typeface="Garamond" panose="02020404030301010803" pitchFamily="18" charset="0"/>
              </a:defRPr>
            </a:lvl9pPr>
          </a:lstStyle>
          <a:p>
            <a:fld id="{3DA64A5B-A940-4C8E-B737-B1430E89255C}" type="slidenum">
              <a:rPr lang="en-US" altLang="en-US">
                <a:latin typeface="Arial" panose="020B0604020202020204" pitchFamily="34" charset="0"/>
              </a:rPr>
              <a:pPr/>
              <a:t>8</a:t>
            </a:fld>
            <a:endParaRPr lang="en-US" altLang="en-US">
              <a:latin typeface="Arial" panose="020B0604020202020204" pitchFamily="34" charset="0"/>
            </a:endParaRPr>
          </a:p>
        </p:txBody>
      </p:sp>
      <p:sp>
        <p:nvSpPr>
          <p:cNvPr id="32772" name="Rectangle 2">
            <a:extLst>
              <a:ext uri="{FF2B5EF4-FFF2-40B4-BE49-F238E27FC236}">
                <a16:creationId xmlns:a16="http://schemas.microsoft.com/office/drawing/2014/main" xmlns="" id="{49673156-5534-4D99-9FA8-68FEEF206824}"/>
              </a:ext>
            </a:extLst>
          </p:cNvPr>
          <p:cNvSpPr>
            <a:spLocks noGrp="1" noRot="1" noChangeAspect="1" noChangeArrowheads="1" noTextEdit="1"/>
          </p:cNvSpPr>
          <p:nvPr>
            <p:ph type="sldImg"/>
          </p:nvPr>
        </p:nvSpPr>
        <p:spPr>
          <a:ln/>
        </p:spPr>
      </p:sp>
      <p:sp>
        <p:nvSpPr>
          <p:cNvPr id="32773" name="Rectangle 3">
            <a:extLst>
              <a:ext uri="{FF2B5EF4-FFF2-40B4-BE49-F238E27FC236}">
                <a16:creationId xmlns:a16="http://schemas.microsoft.com/office/drawing/2014/main" xmlns="" id="{9FC8FDAF-3492-4E0E-8966-4C35AE0F519D}"/>
              </a:ext>
            </a:extLst>
          </p:cNvPr>
          <p:cNvSpPr>
            <a:spLocks noGrp="1" noChangeArrowheads="1"/>
          </p:cNvSpPr>
          <p:nvPr>
            <p:ph type="body" idx="1"/>
          </p:nvPr>
        </p:nvSpPr>
        <p:spPr bwMode="auto">
          <a:xfrm>
            <a:off x="311150" y="4260850"/>
            <a:ext cx="6388100" cy="47259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t>This is more than simply delegating work to others. It is about building strong relationships with teachers and other staff – distributed leadership only takes hold when there is a healthy, trusting, and supportive relationship between the identified leaders and the principal.</a:t>
            </a:r>
          </a:p>
        </p:txBody>
      </p:sp>
    </p:spTree>
    <p:extLst>
      <p:ext uri="{BB962C8B-B14F-4D97-AF65-F5344CB8AC3E}">
        <p14:creationId xmlns:p14="http://schemas.microsoft.com/office/powerpoint/2010/main" val="12774305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xmlns="" id="{7020D482-C937-431E-B40A-4C9CB291B392}"/>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Garamond" panose="02020404030301010803" pitchFamily="18" charset="0"/>
              </a:defRPr>
            </a:lvl1pPr>
            <a:lvl2pPr marL="742950" indent="-285750" defTabSz="931863">
              <a:defRPr>
                <a:solidFill>
                  <a:schemeClr val="tx1"/>
                </a:solidFill>
                <a:latin typeface="Garamond" panose="02020404030301010803" pitchFamily="18" charset="0"/>
              </a:defRPr>
            </a:lvl2pPr>
            <a:lvl3pPr marL="1143000" indent="-228600" defTabSz="931863">
              <a:defRPr>
                <a:solidFill>
                  <a:schemeClr val="tx1"/>
                </a:solidFill>
                <a:latin typeface="Garamond" panose="02020404030301010803" pitchFamily="18" charset="0"/>
              </a:defRPr>
            </a:lvl3pPr>
            <a:lvl4pPr marL="1600200" indent="-228600" defTabSz="931863">
              <a:defRPr>
                <a:solidFill>
                  <a:schemeClr val="tx1"/>
                </a:solidFill>
                <a:latin typeface="Garamond" panose="02020404030301010803" pitchFamily="18" charset="0"/>
              </a:defRPr>
            </a:lvl4pPr>
            <a:lvl5pPr marL="2057400" indent="-228600" defTabSz="931863">
              <a:defRPr>
                <a:solidFill>
                  <a:schemeClr val="tx1"/>
                </a:solidFill>
                <a:latin typeface="Garamond" panose="02020404030301010803" pitchFamily="18" charset="0"/>
              </a:defRPr>
            </a:lvl5pPr>
            <a:lvl6pPr marL="2514600" indent="-228600" defTabSz="931863" eaLnBrk="0" fontAlgn="base" hangingPunct="0">
              <a:spcBef>
                <a:spcPct val="0"/>
              </a:spcBef>
              <a:spcAft>
                <a:spcPct val="0"/>
              </a:spcAft>
              <a:defRPr>
                <a:solidFill>
                  <a:schemeClr val="tx1"/>
                </a:solidFill>
                <a:latin typeface="Garamond" panose="02020404030301010803" pitchFamily="18" charset="0"/>
              </a:defRPr>
            </a:lvl6pPr>
            <a:lvl7pPr marL="2971800" indent="-228600" defTabSz="931863" eaLnBrk="0" fontAlgn="base" hangingPunct="0">
              <a:spcBef>
                <a:spcPct val="0"/>
              </a:spcBef>
              <a:spcAft>
                <a:spcPct val="0"/>
              </a:spcAft>
              <a:defRPr>
                <a:solidFill>
                  <a:schemeClr val="tx1"/>
                </a:solidFill>
                <a:latin typeface="Garamond" panose="02020404030301010803" pitchFamily="18" charset="0"/>
              </a:defRPr>
            </a:lvl7pPr>
            <a:lvl8pPr marL="3429000" indent="-228600" defTabSz="931863" eaLnBrk="0" fontAlgn="base" hangingPunct="0">
              <a:spcBef>
                <a:spcPct val="0"/>
              </a:spcBef>
              <a:spcAft>
                <a:spcPct val="0"/>
              </a:spcAft>
              <a:defRPr>
                <a:solidFill>
                  <a:schemeClr val="tx1"/>
                </a:solidFill>
                <a:latin typeface="Garamond" panose="02020404030301010803" pitchFamily="18" charset="0"/>
              </a:defRPr>
            </a:lvl8pPr>
            <a:lvl9pPr marL="3886200" indent="-228600" defTabSz="931863" eaLnBrk="0" fontAlgn="base" hangingPunct="0">
              <a:spcBef>
                <a:spcPct val="0"/>
              </a:spcBef>
              <a:spcAft>
                <a:spcPct val="0"/>
              </a:spcAft>
              <a:defRPr>
                <a:solidFill>
                  <a:schemeClr val="tx1"/>
                </a:solidFill>
                <a:latin typeface="Garamond" panose="02020404030301010803" pitchFamily="18" charset="0"/>
              </a:defRPr>
            </a:lvl9pPr>
          </a:lstStyle>
          <a:p>
            <a:r>
              <a:rPr lang="en-US" altLang="en-US">
                <a:latin typeface="Arial" panose="020B0604020202020204" pitchFamily="34" charset="0"/>
              </a:rPr>
              <a:t>West Virginia Institute</a:t>
            </a:r>
          </a:p>
        </p:txBody>
      </p:sp>
      <p:sp>
        <p:nvSpPr>
          <p:cNvPr id="33795" name="Rectangle 7">
            <a:extLst>
              <a:ext uri="{FF2B5EF4-FFF2-40B4-BE49-F238E27FC236}">
                <a16:creationId xmlns:a16="http://schemas.microsoft.com/office/drawing/2014/main" xmlns="" id="{83564C26-3F5E-430E-BCD8-6EA7B5C9641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Garamond" panose="02020404030301010803" pitchFamily="18" charset="0"/>
              </a:defRPr>
            </a:lvl1pPr>
            <a:lvl2pPr marL="742950" indent="-285750" defTabSz="931863">
              <a:defRPr>
                <a:solidFill>
                  <a:schemeClr val="tx1"/>
                </a:solidFill>
                <a:latin typeface="Garamond" panose="02020404030301010803" pitchFamily="18" charset="0"/>
              </a:defRPr>
            </a:lvl2pPr>
            <a:lvl3pPr marL="1143000" indent="-228600" defTabSz="931863">
              <a:defRPr>
                <a:solidFill>
                  <a:schemeClr val="tx1"/>
                </a:solidFill>
                <a:latin typeface="Garamond" panose="02020404030301010803" pitchFamily="18" charset="0"/>
              </a:defRPr>
            </a:lvl3pPr>
            <a:lvl4pPr marL="1600200" indent="-228600" defTabSz="931863">
              <a:defRPr>
                <a:solidFill>
                  <a:schemeClr val="tx1"/>
                </a:solidFill>
                <a:latin typeface="Garamond" panose="02020404030301010803" pitchFamily="18" charset="0"/>
              </a:defRPr>
            </a:lvl4pPr>
            <a:lvl5pPr marL="2057400" indent="-228600" defTabSz="931863">
              <a:defRPr>
                <a:solidFill>
                  <a:schemeClr val="tx1"/>
                </a:solidFill>
                <a:latin typeface="Garamond" panose="02020404030301010803" pitchFamily="18" charset="0"/>
              </a:defRPr>
            </a:lvl5pPr>
            <a:lvl6pPr marL="2514600" indent="-228600" defTabSz="931863" eaLnBrk="0" fontAlgn="base" hangingPunct="0">
              <a:spcBef>
                <a:spcPct val="0"/>
              </a:spcBef>
              <a:spcAft>
                <a:spcPct val="0"/>
              </a:spcAft>
              <a:defRPr>
                <a:solidFill>
                  <a:schemeClr val="tx1"/>
                </a:solidFill>
                <a:latin typeface="Garamond" panose="02020404030301010803" pitchFamily="18" charset="0"/>
              </a:defRPr>
            </a:lvl6pPr>
            <a:lvl7pPr marL="2971800" indent="-228600" defTabSz="931863" eaLnBrk="0" fontAlgn="base" hangingPunct="0">
              <a:spcBef>
                <a:spcPct val="0"/>
              </a:spcBef>
              <a:spcAft>
                <a:spcPct val="0"/>
              </a:spcAft>
              <a:defRPr>
                <a:solidFill>
                  <a:schemeClr val="tx1"/>
                </a:solidFill>
                <a:latin typeface="Garamond" panose="02020404030301010803" pitchFamily="18" charset="0"/>
              </a:defRPr>
            </a:lvl7pPr>
            <a:lvl8pPr marL="3429000" indent="-228600" defTabSz="931863" eaLnBrk="0" fontAlgn="base" hangingPunct="0">
              <a:spcBef>
                <a:spcPct val="0"/>
              </a:spcBef>
              <a:spcAft>
                <a:spcPct val="0"/>
              </a:spcAft>
              <a:defRPr>
                <a:solidFill>
                  <a:schemeClr val="tx1"/>
                </a:solidFill>
                <a:latin typeface="Garamond" panose="02020404030301010803" pitchFamily="18" charset="0"/>
              </a:defRPr>
            </a:lvl8pPr>
            <a:lvl9pPr marL="3886200" indent="-228600" defTabSz="931863" eaLnBrk="0" fontAlgn="base" hangingPunct="0">
              <a:spcBef>
                <a:spcPct val="0"/>
              </a:spcBef>
              <a:spcAft>
                <a:spcPct val="0"/>
              </a:spcAft>
              <a:defRPr>
                <a:solidFill>
                  <a:schemeClr val="tx1"/>
                </a:solidFill>
                <a:latin typeface="Garamond" panose="02020404030301010803" pitchFamily="18" charset="0"/>
              </a:defRPr>
            </a:lvl9pPr>
          </a:lstStyle>
          <a:p>
            <a:fld id="{25577861-17BE-452C-A77F-6491586280F6}" type="slidenum">
              <a:rPr lang="en-US" altLang="en-US">
                <a:latin typeface="Arial" panose="020B0604020202020204" pitchFamily="34" charset="0"/>
              </a:rPr>
              <a:pPr/>
              <a:t>9</a:t>
            </a:fld>
            <a:endParaRPr lang="en-US" altLang="en-US">
              <a:latin typeface="Arial" panose="020B0604020202020204" pitchFamily="34" charset="0"/>
            </a:endParaRPr>
          </a:p>
        </p:txBody>
      </p:sp>
      <p:sp>
        <p:nvSpPr>
          <p:cNvPr id="33796" name="Rectangle 2">
            <a:extLst>
              <a:ext uri="{FF2B5EF4-FFF2-40B4-BE49-F238E27FC236}">
                <a16:creationId xmlns:a16="http://schemas.microsoft.com/office/drawing/2014/main" xmlns="" id="{547D731A-94FC-47CA-8E57-395E687C5CEC}"/>
              </a:ext>
            </a:extLst>
          </p:cNvPr>
          <p:cNvSpPr>
            <a:spLocks noGrp="1" noRot="1" noChangeAspect="1" noChangeArrowheads="1" noTextEdit="1"/>
          </p:cNvSpPr>
          <p:nvPr>
            <p:ph type="sldImg"/>
          </p:nvPr>
        </p:nvSpPr>
        <p:spPr>
          <a:ln/>
        </p:spPr>
      </p:sp>
      <p:sp>
        <p:nvSpPr>
          <p:cNvPr id="33797" name="Rectangle 3">
            <a:extLst>
              <a:ext uri="{FF2B5EF4-FFF2-40B4-BE49-F238E27FC236}">
                <a16:creationId xmlns:a16="http://schemas.microsoft.com/office/drawing/2014/main" xmlns="" id="{48E11DAD-C3D6-4DC2-B507-793561BB1E66}"/>
              </a:ext>
            </a:extLst>
          </p:cNvPr>
          <p:cNvSpPr>
            <a:spLocks noGrp="1" noChangeArrowheads="1"/>
          </p:cNvSpPr>
          <p:nvPr>
            <p:ph type="body" idx="1"/>
          </p:nvPr>
        </p:nvSpPr>
        <p:spPr bwMode="auto">
          <a:xfrm>
            <a:off x="311150" y="4260850"/>
            <a:ext cx="6388100" cy="47259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a:t>Traditional organizational charts have indicated clear chains of command, and delineation of line and staff relationships. However, despite these traditional depictions of authority and power, they have given way in many organizations. Principals have learned that, in order to be successful in their positions, they can be more effective by working across and around these bureaucratic structures. Additionally, many organizations are becoming more fluid and flexible, because they understand that they need to be responsive to their changing organizational and environmental contexts. As organizations become more flexible, traditional hierarchies are giving way, to encourage individuals throughout the organization to engage in leadership activities.</a:t>
            </a:r>
          </a:p>
          <a:p>
            <a:pPr eaLnBrk="1" hangingPunct="1"/>
            <a:r>
              <a:rPr lang="en-US" altLang="en-US" dirty="0"/>
              <a:t>Distributed leadership means that we need to transform our understanding of leadership and the role of the principal. We no longer are thinking in terms of “boss” and “subordinate,” or “leader” and “follower.” </a:t>
            </a:r>
            <a:r>
              <a:rPr lang="en-US" altLang="en-US" b="1" dirty="0"/>
              <a:t>Give up the notion of “power over” others and think more about “power with” or “power through.” </a:t>
            </a:r>
            <a:r>
              <a:rPr lang="en-US" altLang="en-US" dirty="0"/>
              <a:t>Now, we are viewing the principal as a “leader of leaders.”</a:t>
            </a:r>
          </a:p>
        </p:txBody>
      </p:sp>
    </p:spTree>
    <p:extLst>
      <p:ext uri="{BB962C8B-B14F-4D97-AF65-F5344CB8AC3E}">
        <p14:creationId xmlns:p14="http://schemas.microsoft.com/office/powerpoint/2010/main" val="17640333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xmlns="" id="{B8D92F01-ECDD-44F4-9B8D-82AAD0EF882E}"/>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Garamond" panose="02020404030301010803" pitchFamily="18" charset="0"/>
              </a:defRPr>
            </a:lvl1pPr>
            <a:lvl2pPr marL="742950" indent="-285750" defTabSz="931863">
              <a:defRPr>
                <a:solidFill>
                  <a:schemeClr val="tx1"/>
                </a:solidFill>
                <a:latin typeface="Garamond" panose="02020404030301010803" pitchFamily="18" charset="0"/>
              </a:defRPr>
            </a:lvl2pPr>
            <a:lvl3pPr marL="1143000" indent="-228600" defTabSz="931863">
              <a:defRPr>
                <a:solidFill>
                  <a:schemeClr val="tx1"/>
                </a:solidFill>
                <a:latin typeface="Garamond" panose="02020404030301010803" pitchFamily="18" charset="0"/>
              </a:defRPr>
            </a:lvl3pPr>
            <a:lvl4pPr marL="1600200" indent="-228600" defTabSz="931863">
              <a:defRPr>
                <a:solidFill>
                  <a:schemeClr val="tx1"/>
                </a:solidFill>
                <a:latin typeface="Garamond" panose="02020404030301010803" pitchFamily="18" charset="0"/>
              </a:defRPr>
            </a:lvl4pPr>
            <a:lvl5pPr marL="2057400" indent="-228600" defTabSz="931863">
              <a:defRPr>
                <a:solidFill>
                  <a:schemeClr val="tx1"/>
                </a:solidFill>
                <a:latin typeface="Garamond" panose="02020404030301010803" pitchFamily="18" charset="0"/>
              </a:defRPr>
            </a:lvl5pPr>
            <a:lvl6pPr marL="2514600" indent="-228600" defTabSz="931863" eaLnBrk="0" fontAlgn="base" hangingPunct="0">
              <a:spcBef>
                <a:spcPct val="0"/>
              </a:spcBef>
              <a:spcAft>
                <a:spcPct val="0"/>
              </a:spcAft>
              <a:defRPr>
                <a:solidFill>
                  <a:schemeClr val="tx1"/>
                </a:solidFill>
                <a:latin typeface="Garamond" panose="02020404030301010803" pitchFamily="18" charset="0"/>
              </a:defRPr>
            </a:lvl6pPr>
            <a:lvl7pPr marL="2971800" indent="-228600" defTabSz="931863" eaLnBrk="0" fontAlgn="base" hangingPunct="0">
              <a:spcBef>
                <a:spcPct val="0"/>
              </a:spcBef>
              <a:spcAft>
                <a:spcPct val="0"/>
              </a:spcAft>
              <a:defRPr>
                <a:solidFill>
                  <a:schemeClr val="tx1"/>
                </a:solidFill>
                <a:latin typeface="Garamond" panose="02020404030301010803" pitchFamily="18" charset="0"/>
              </a:defRPr>
            </a:lvl7pPr>
            <a:lvl8pPr marL="3429000" indent="-228600" defTabSz="931863" eaLnBrk="0" fontAlgn="base" hangingPunct="0">
              <a:spcBef>
                <a:spcPct val="0"/>
              </a:spcBef>
              <a:spcAft>
                <a:spcPct val="0"/>
              </a:spcAft>
              <a:defRPr>
                <a:solidFill>
                  <a:schemeClr val="tx1"/>
                </a:solidFill>
                <a:latin typeface="Garamond" panose="02020404030301010803" pitchFamily="18" charset="0"/>
              </a:defRPr>
            </a:lvl8pPr>
            <a:lvl9pPr marL="3886200" indent="-228600" defTabSz="931863" eaLnBrk="0" fontAlgn="base" hangingPunct="0">
              <a:spcBef>
                <a:spcPct val="0"/>
              </a:spcBef>
              <a:spcAft>
                <a:spcPct val="0"/>
              </a:spcAft>
              <a:defRPr>
                <a:solidFill>
                  <a:schemeClr val="tx1"/>
                </a:solidFill>
                <a:latin typeface="Garamond" panose="02020404030301010803" pitchFamily="18" charset="0"/>
              </a:defRPr>
            </a:lvl9pPr>
          </a:lstStyle>
          <a:p>
            <a:r>
              <a:rPr lang="en-US" altLang="en-US">
                <a:latin typeface="Arial" panose="020B0604020202020204" pitchFamily="34" charset="0"/>
              </a:rPr>
              <a:t>West Virginia Institute</a:t>
            </a:r>
          </a:p>
        </p:txBody>
      </p:sp>
      <p:sp>
        <p:nvSpPr>
          <p:cNvPr id="34819" name="Rectangle 7">
            <a:extLst>
              <a:ext uri="{FF2B5EF4-FFF2-40B4-BE49-F238E27FC236}">
                <a16:creationId xmlns:a16="http://schemas.microsoft.com/office/drawing/2014/main" xmlns="" id="{E12D5912-7F8E-4EA8-A3CE-A4A5B849E0D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Garamond" panose="02020404030301010803" pitchFamily="18" charset="0"/>
              </a:defRPr>
            </a:lvl1pPr>
            <a:lvl2pPr marL="742950" indent="-285750" defTabSz="931863">
              <a:defRPr>
                <a:solidFill>
                  <a:schemeClr val="tx1"/>
                </a:solidFill>
                <a:latin typeface="Garamond" panose="02020404030301010803" pitchFamily="18" charset="0"/>
              </a:defRPr>
            </a:lvl2pPr>
            <a:lvl3pPr marL="1143000" indent="-228600" defTabSz="931863">
              <a:defRPr>
                <a:solidFill>
                  <a:schemeClr val="tx1"/>
                </a:solidFill>
                <a:latin typeface="Garamond" panose="02020404030301010803" pitchFamily="18" charset="0"/>
              </a:defRPr>
            </a:lvl3pPr>
            <a:lvl4pPr marL="1600200" indent="-228600" defTabSz="931863">
              <a:defRPr>
                <a:solidFill>
                  <a:schemeClr val="tx1"/>
                </a:solidFill>
                <a:latin typeface="Garamond" panose="02020404030301010803" pitchFamily="18" charset="0"/>
              </a:defRPr>
            </a:lvl4pPr>
            <a:lvl5pPr marL="2057400" indent="-228600" defTabSz="931863">
              <a:defRPr>
                <a:solidFill>
                  <a:schemeClr val="tx1"/>
                </a:solidFill>
                <a:latin typeface="Garamond" panose="02020404030301010803" pitchFamily="18" charset="0"/>
              </a:defRPr>
            </a:lvl5pPr>
            <a:lvl6pPr marL="2514600" indent="-228600" defTabSz="931863" eaLnBrk="0" fontAlgn="base" hangingPunct="0">
              <a:spcBef>
                <a:spcPct val="0"/>
              </a:spcBef>
              <a:spcAft>
                <a:spcPct val="0"/>
              </a:spcAft>
              <a:defRPr>
                <a:solidFill>
                  <a:schemeClr val="tx1"/>
                </a:solidFill>
                <a:latin typeface="Garamond" panose="02020404030301010803" pitchFamily="18" charset="0"/>
              </a:defRPr>
            </a:lvl6pPr>
            <a:lvl7pPr marL="2971800" indent="-228600" defTabSz="931863" eaLnBrk="0" fontAlgn="base" hangingPunct="0">
              <a:spcBef>
                <a:spcPct val="0"/>
              </a:spcBef>
              <a:spcAft>
                <a:spcPct val="0"/>
              </a:spcAft>
              <a:defRPr>
                <a:solidFill>
                  <a:schemeClr val="tx1"/>
                </a:solidFill>
                <a:latin typeface="Garamond" panose="02020404030301010803" pitchFamily="18" charset="0"/>
              </a:defRPr>
            </a:lvl7pPr>
            <a:lvl8pPr marL="3429000" indent="-228600" defTabSz="931863" eaLnBrk="0" fontAlgn="base" hangingPunct="0">
              <a:spcBef>
                <a:spcPct val="0"/>
              </a:spcBef>
              <a:spcAft>
                <a:spcPct val="0"/>
              </a:spcAft>
              <a:defRPr>
                <a:solidFill>
                  <a:schemeClr val="tx1"/>
                </a:solidFill>
                <a:latin typeface="Garamond" panose="02020404030301010803" pitchFamily="18" charset="0"/>
              </a:defRPr>
            </a:lvl8pPr>
            <a:lvl9pPr marL="3886200" indent="-228600" defTabSz="931863" eaLnBrk="0" fontAlgn="base" hangingPunct="0">
              <a:spcBef>
                <a:spcPct val="0"/>
              </a:spcBef>
              <a:spcAft>
                <a:spcPct val="0"/>
              </a:spcAft>
              <a:defRPr>
                <a:solidFill>
                  <a:schemeClr val="tx1"/>
                </a:solidFill>
                <a:latin typeface="Garamond" panose="02020404030301010803" pitchFamily="18" charset="0"/>
              </a:defRPr>
            </a:lvl9pPr>
          </a:lstStyle>
          <a:p>
            <a:fld id="{567BB71C-816F-415E-8930-C0E3DF820D93}" type="slidenum">
              <a:rPr lang="en-US" altLang="en-US">
                <a:latin typeface="Arial" panose="020B0604020202020204" pitchFamily="34" charset="0"/>
              </a:rPr>
              <a:pPr/>
              <a:t>10</a:t>
            </a:fld>
            <a:endParaRPr lang="en-US" altLang="en-US">
              <a:latin typeface="Arial" panose="020B0604020202020204" pitchFamily="34" charset="0"/>
            </a:endParaRPr>
          </a:p>
        </p:txBody>
      </p:sp>
      <p:sp>
        <p:nvSpPr>
          <p:cNvPr id="34820" name="Rectangle 2">
            <a:extLst>
              <a:ext uri="{FF2B5EF4-FFF2-40B4-BE49-F238E27FC236}">
                <a16:creationId xmlns:a16="http://schemas.microsoft.com/office/drawing/2014/main" xmlns="" id="{C805FA0C-FC78-4595-AA4A-B5E67D5A8CA5}"/>
              </a:ext>
            </a:extLst>
          </p:cNvPr>
          <p:cNvSpPr>
            <a:spLocks noGrp="1" noRot="1" noChangeAspect="1" noChangeArrowheads="1" noTextEdit="1"/>
          </p:cNvSpPr>
          <p:nvPr>
            <p:ph type="sldImg"/>
          </p:nvPr>
        </p:nvSpPr>
        <p:spPr>
          <a:xfrm>
            <a:off x="1989138" y="696913"/>
            <a:ext cx="3032125" cy="2274887"/>
          </a:xfrm>
          <a:ln/>
        </p:spPr>
      </p:sp>
      <p:sp>
        <p:nvSpPr>
          <p:cNvPr id="96259" name="Rectangle 3">
            <a:extLst>
              <a:ext uri="{FF2B5EF4-FFF2-40B4-BE49-F238E27FC236}">
                <a16:creationId xmlns:a16="http://schemas.microsoft.com/office/drawing/2014/main" xmlns="" id="{93013A13-AF9A-472F-BDF1-8973554C823B}"/>
              </a:ext>
            </a:extLst>
          </p:cNvPr>
          <p:cNvSpPr>
            <a:spLocks noGrp="1" noChangeArrowheads="1"/>
          </p:cNvSpPr>
          <p:nvPr>
            <p:ph type="body" idx="1"/>
          </p:nvPr>
        </p:nvSpPr>
        <p:spPr>
          <a:xfrm>
            <a:off x="152400" y="2971800"/>
            <a:ext cx="6705600" cy="6172200"/>
          </a:xfrm>
        </p:spPr>
        <p:txBody>
          <a:bodyPr>
            <a:normAutofit/>
          </a:bodyPr>
          <a:lstStyle/>
          <a:p>
            <a:pPr marL="266700" indent="-266700" eaLnBrk="1" hangingPunct="1">
              <a:defRPr/>
            </a:pPr>
            <a:r>
              <a:rPr lang="en-US" dirty="0"/>
              <a:t>Joe Murphy’s book chapter: </a:t>
            </a:r>
            <a:r>
              <a:rPr lang="en-US" b="1" dirty="0"/>
              <a:t>Six key functions:</a:t>
            </a:r>
          </a:p>
          <a:p>
            <a:pPr marL="266700" indent="-266700" eaLnBrk="1" hangingPunct="1">
              <a:buFontTx/>
              <a:buAutoNum type="arabicPeriod"/>
              <a:defRPr/>
            </a:pPr>
            <a:r>
              <a:rPr lang="en-US" b="1" dirty="0"/>
              <a:t>Crafting vision; delineating expectations. </a:t>
            </a:r>
            <a:r>
              <a:rPr lang="en-US" dirty="0"/>
              <a:t>Principal plays a key role in determining the success of change initiatives and work redesign (distributed leadership). Must set the direction: articulate a vision, transform and redefine working relationships (and work to eliminate hierarchical boss/worker chain of command), establish an environment of trust, cooperation, and respect between teacher leaders and school administrators. Principals must not only delegate responsibilities but also must give up their power and control. They must “push down power” to permit others to lead.</a:t>
            </a:r>
          </a:p>
          <a:p>
            <a:pPr marL="266700" indent="-266700" eaLnBrk="1" hangingPunct="1">
              <a:buFontTx/>
              <a:buAutoNum type="arabicPeriod"/>
              <a:defRPr/>
            </a:pPr>
            <a:r>
              <a:rPr lang="en-US" b="1" dirty="0"/>
              <a:t>Identifying/selecting leaders. </a:t>
            </a:r>
            <a:r>
              <a:rPr lang="en-US" dirty="0"/>
              <a:t>Principals actively identify teacher leaders, match them with leadership opportunities, and encourage them to accept these opportunities. </a:t>
            </a:r>
          </a:p>
          <a:p>
            <a:pPr marL="266700" indent="-266700" eaLnBrk="1" hangingPunct="1">
              <a:buFontTx/>
              <a:buAutoNum type="arabicPeriod"/>
              <a:defRPr/>
            </a:pPr>
            <a:r>
              <a:rPr lang="en-US" b="1" dirty="0"/>
              <a:t>Legitimize their work. </a:t>
            </a:r>
            <a:r>
              <a:rPr lang="en-US" dirty="0"/>
              <a:t>Ensure that it is important and meaningful, recognize their work as valued, advocate for teacher leaders, demonstrate that their work can make a difference in the school.</a:t>
            </a:r>
          </a:p>
          <a:p>
            <a:pPr marL="266700" indent="-266700" eaLnBrk="1" hangingPunct="1">
              <a:buFontTx/>
              <a:buAutoNum type="arabicPeriod"/>
              <a:defRPr/>
            </a:pPr>
            <a:r>
              <a:rPr lang="en-US" b="1" dirty="0"/>
              <a:t>Direct support.</a:t>
            </a:r>
            <a:r>
              <a:rPr lang="en-US" dirty="0"/>
              <a:t> Reshape organizational structures and move resources to support the work of teacher leaders. Examples: helping everyone to understand the roles of the teacher leaders, allocating additional time and/or common work time, providing the necessary funding to support their initiatives, providing encouragement, running interference and protecting them from the bureaucracy.</a:t>
            </a:r>
          </a:p>
          <a:p>
            <a:pPr marL="266700" indent="-266700" eaLnBrk="1" hangingPunct="1">
              <a:buFontTx/>
              <a:buAutoNum type="arabicPeriod"/>
              <a:defRPr/>
            </a:pPr>
            <a:r>
              <a:rPr lang="en-US" b="1" dirty="0"/>
              <a:t>Leadership skill sets.</a:t>
            </a:r>
            <a:r>
              <a:rPr lang="en-US" dirty="0"/>
              <a:t> Principals must ensure access to professional development to provide them with the necessary skill sets, teach them how to be leaders, model leadership strategies and skills, and provide coaching and mentoring support.</a:t>
            </a:r>
          </a:p>
          <a:p>
            <a:pPr marL="266700" indent="-266700" eaLnBrk="1" hangingPunct="1">
              <a:buFontTx/>
              <a:buAutoNum type="arabicPeriod"/>
              <a:defRPr/>
            </a:pPr>
            <a:r>
              <a:rPr lang="en-US" b="1" dirty="0"/>
              <a:t>Managing the process.</a:t>
            </a:r>
            <a:r>
              <a:rPr lang="en-US" dirty="0"/>
              <a:t> Recognize the time and energy associated with assuming the extra responsibilities; principals are watchful to prevent them from wearing themselves out. Principals manage conflicts that emerge between teachers and teacher leaders. They monitor the formal and informal processes to ensure that everything is running smoothly. When they do, the ensure that the recognition spotlight is directed to teacher leaders.</a:t>
            </a:r>
            <a:endParaRPr lang="en-US" b="1" dirty="0"/>
          </a:p>
        </p:txBody>
      </p:sp>
    </p:spTree>
    <p:extLst>
      <p:ext uri="{BB962C8B-B14F-4D97-AF65-F5344CB8AC3E}">
        <p14:creationId xmlns:p14="http://schemas.microsoft.com/office/powerpoint/2010/main" val="35022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xmlns="" id="{0A108881-95DA-4BDC-9C9E-92AE0360B628}"/>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Garamond" panose="02020404030301010803" pitchFamily="18" charset="0"/>
              </a:defRPr>
            </a:lvl1pPr>
            <a:lvl2pPr marL="742950" indent="-285750" defTabSz="931863">
              <a:defRPr>
                <a:solidFill>
                  <a:schemeClr val="tx1"/>
                </a:solidFill>
                <a:latin typeface="Garamond" panose="02020404030301010803" pitchFamily="18" charset="0"/>
              </a:defRPr>
            </a:lvl2pPr>
            <a:lvl3pPr marL="1143000" indent="-228600" defTabSz="931863">
              <a:defRPr>
                <a:solidFill>
                  <a:schemeClr val="tx1"/>
                </a:solidFill>
                <a:latin typeface="Garamond" panose="02020404030301010803" pitchFamily="18" charset="0"/>
              </a:defRPr>
            </a:lvl3pPr>
            <a:lvl4pPr marL="1600200" indent="-228600" defTabSz="931863">
              <a:defRPr>
                <a:solidFill>
                  <a:schemeClr val="tx1"/>
                </a:solidFill>
                <a:latin typeface="Garamond" panose="02020404030301010803" pitchFamily="18" charset="0"/>
              </a:defRPr>
            </a:lvl4pPr>
            <a:lvl5pPr marL="2057400" indent="-228600" defTabSz="931863">
              <a:defRPr>
                <a:solidFill>
                  <a:schemeClr val="tx1"/>
                </a:solidFill>
                <a:latin typeface="Garamond" panose="02020404030301010803" pitchFamily="18" charset="0"/>
              </a:defRPr>
            </a:lvl5pPr>
            <a:lvl6pPr marL="2514600" indent="-228600" defTabSz="931863" eaLnBrk="0" fontAlgn="base" hangingPunct="0">
              <a:spcBef>
                <a:spcPct val="0"/>
              </a:spcBef>
              <a:spcAft>
                <a:spcPct val="0"/>
              </a:spcAft>
              <a:defRPr>
                <a:solidFill>
                  <a:schemeClr val="tx1"/>
                </a:solidFill>
                <a:latin typeface="Garamond" panose="02020404030301010803" pitchFamily="18" charset="0"/>
              </a:defRPr>
            </a:lvl6pPr>
            <a:lvl7pPr marL="2971800" indent="-228600" defTabSz="931863" eaLnBrk="0" fontAlgn="base" hangingPunct="0">
              <a:spcBef>
                <a:spcPct val="0"/>
              </a:spcBef>
              <a:spcAft>
                <a:spcPct val="0"/>
              </a:spcAft>
              <a:defRPr>
                <a:solidFill>
                  <a:schemeClr val="tx1"/>
                </a:solidFill>
                <a:latin typeface="Garamond" panose="02020404030301010803" pitchFamily="18" charset="0"/>
              </a:defRPr>
            </a:lvl7pPr>
            <a:lvl8pPr marL="3429000" indent="-228600" defTabSz="931863" eaLnBrk="0" fontAlgn="base" hangingPunct="0">
              <a:spcBef>
                <a:spcPct val="0"/>
              </a:spcBef>
              <a:spcAft>
                <a:spcPct val="0"/>
              </a:spcAft>
              <a:defRPr>
                <a:solidFill>
                  <a:schemeClr val="tx1"/>
                </a:solidFill>
                <a:latin typeface="Garamond" panose="02020404030301010803" pitchFamily="18" charset="0"/>
              </a:defRPr>
            </a:lvl8pPr>
            <a:lvl9pPr marL="3886200" indent="-228600" defTabSz="931863" eaLnBrk="0" fontAlgn="base" hangingPunct="0">
              <a:spcBef>
                <a:spcPct val="0"/>
              </a:spcBef>
              <a:spcAft>
                <a:spcPct val="0"/>
              </a:spcAft>
              <a:defRPr>
                <a:solidFill>
                  <a:schemeClr val="tx1"/>
                </a:solidFill>
                <a:latin typeface="Garamond" panose="02020404030301010803" pitchFamily="18" charset="0"/>
              </a:defRPr>
            </a:lvl9pPr>
          </a:lstStyle>
          <a:p>
            <a:r>
              <a:rPr lang="en-US" altLang="en-US">
                <a:latin typeface="Arial" panose="020B0604020202020204" pitchFamily="34" charset="0"/>
              </a:rPr>
              <a:t>West Virginia Institute</a:t>
            </a:r>
          </a:p>
        </p:txBody>
      </p:sp>
      <p:sp>
        <p:nvSpPr>
          <p:cNvPr id="35843" name="Rectangle 7">
            <a:extLst>
              <a:ext uri="{FF2B5EF4-FFF2-40B4-BE49-F238E27FC236}">
                <a16:creationId xmlns:a16="http://schemas.microsoft.com/office/drawing/2014/main" xmlns="" id="{DD95A531-B4BD-478F-8DEB-3F160AE0F60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Garamond" panose="02020404030301010803" pitchFamily="18" charset="0"/>
              </a:defRPr>
            </a:lvl1pPr>
            <a:lvl2pPr marL="742950" indent="-285750" defTabSz="931863">
              <a:defRPr>
                <a:solidFill>
                  <a:schemeClr val="tx1"/>
                </a:solidFill>
                <a:latin typeface="Garamond" panose="02020404030301010803" pitchFamily="18" charset="0"/>
              </a:defRPr>
            </a:lvl2pPr>
            <a:lvl3pPr marL="1143000" indent="-228600" defTabSz="931863">
              <a:defRPr>
                <a:solidFill>
                  <a:schemeClr val="tx1"/>
                </a:solidFill>
                <a:latin typeface="Garamond" panose="02020404030301010803" pitchFamily="18" charset="0"/>
              </a:defRPr>
            </a:lvl3pPr>
            <a:lvl4pPr marL="1600200" indent="-228600" defTabSz="931863">
              <a:defRPr>
                <a:solidFill>
                  <a:schemeClr val="tx1"/>
                </a:solidFill>
                <a:latin typeface="Garamond" panose="02020404030301010803" pitchFamily="18" charset="0"/>
              </a:defRPr>
            </a:lvl4pPr>
            <a:lvl5pPr marL="2057400" indent="-228600" defTabSz="931863">
              <a:defRPr>
                <a:solidFill>
                  <a:schemeClr val="tx1"/>
                </a:solidFill>
                <a:latin typeface="Garamond" panose="02020404030301010803" pitchFamily="18" charset="0"/>
              </a:defRPr>
            </a:lvl5pPr>
            <a:lvl6pPr marL="2514600" indent="-228600" defTabSz="931863" eaLnBrk="0" fontAlgn="base" hangingPunct="0">
              <a:spcBef>
                <a:spcPct val="0"/>
              </a:spcBef>
              <a:spcAft>
                <a:spcPct val="0"/>
              </a:spcAft>
              <a:defRPr>
                <a:solidFill>
                  <a:schemeClr val="tx1"/>
                </a:solidFill>
                <a:latin typeface="Garamond" panose="02020404030301010803" pitchFamily="18" charset="0"/>
              </a:defRPr>
            </a:lvl6pPr>
            <a:lvl7pPr marL="2971800" indent="-228600" defTabSz="931863" eaLnBrk="0" fontAlgn="base" hangingPunct="0">
              <a:spcBef>
                <a:spcPct val="0"/>
              </a:spcBef>
              <a:spcAft>
                <a:spcPct val="0"/>
              </a:spcAft>
              <a:defRPr>
                <a:solidFill>
                  <a:schemeClr val="tx1"/>
                </a:solidFill>
                <a:latin typeface="Garamond" panose="02020404030301010803" pitchFamily="18" charset="0"/>
              </a:defRPr>
            </a:lvl7pPr>
            <a:lvl8pPr marL="3429000" indent="-228600" defTabSz="931863" eaLnBrk="0" fontAlgn="base" hangingPunct="0">
              <a:spcBef>
                <a:spcPct val="0"/>
              </a:spcBef>
              <a:spcAft>
                <a:spcPct val="0"/>
              </a:spcAft>
              <a:defRPr>
                <a:solidFill>
                  <a:schemeClr val="tx1"/>
                </a:solidFill>
                <a:latin typeface="Garamond" panose="02020404030301010803" pitchFamily="18" charset="0"/>
              </a:defRPr>
            </a:lvl8pPr>
            <a:lvl9pPr marL="3886200" indent="-228600" defTabSz="931863" eaLnBrk="0" fontAlgn="base" hangingPunct="0">
              <a:spcBef>
                <a:spcPct val="0"/>
              </a:spcBef>
              <a:spcAft>
                <a:spcPct val="0"/>
              </a:spcAft>
              <a:defRPr>
                <a:solidFill>
                  <a:schemeClr val="tx1"/>
                </a:solidFill>
                <a:latin typeface="Garamond" panose="02020404030301010803" pitchFamily="18" charset="0"/>
              </a:defRPr>
            </a:lvl9pPr>
          </a:lstStyle>
          <a:p>
            <a:fld id="{BF794C88-C566-4E9E-B3B0-18FEEA7A1509}" type="slidenum">
              <a:rPr lang="en-US" altLang="en-US">
                <a:latin typeface="Arial" panose="020B0604020202020204" pitchFamily="34" charset="0"/>
              </a:rPr>
              <a:pPr/>
              <a:t>11</a:t>
            </a:fld>
            <a:endParaRPr lang="en-US" altLang="en-US">
              <a:latin typeface="Arial" panose="020B0604020202020204" pitchFamily="34" charset="0"/>
            </a:endParaRPr>
          </a:p>
        </p:txBody>
      </p:sp>
      <p:sp>
        <p:nvSpPr>
          <p:cNvPr id="35844" name="Rectangle 2">
            <a:extLst>
              <a:ext uri="{FF2B5EF4-FFF2-40B4-BE49-F238E27FC236}">
                <a16:creationId xmlns:a16="http://schemas.microsoft.com/office/drawing/2014/main" xmlns="" id="{E412A1BD-D492-45C9-8D0E-A5754C91B69C}"/>
              </a:ext>
            </a:extLst>
          </p:cNvPr>
          <p:cNvSpPr>
            <a:spLocks noGrp="1" noRot="1" noChangeAspect="1" noChangeArrowheads="1" noTextEdit="1"/>
          </p:cNvSpPr>
          <p:nvPr>
            <p:ph type="sldImg"/>
          </p:nvPr>
        </p:nvSpPr>
        <p:spPr>
          <a:xfrm>
            <a:off x="1219200" y="685800"/>
            <a:ext cx="4648200" cy="3486150"/>
          </a:xfrm>
          <a:ln/>
        </p:spPr>
      </p:sp>
      <p:sp>
        <p:nvSpPr>
          <p:cNvPr id="35845" name="Rectangle 3">
            <a:extLst>
              <a:ext uri="{FF2B5EF4-FFF2-40B4-BE49-F238E27FC236}">
                <a16:creationId xmlns:a16="http://schemas.microsoft.com/office/drawing/2014/main" xmlns="" id="{A1B24BFC-428A-45D8-805A-4E84059C33D5}"/>
              </a:ext>
            </a:extLst>
          </p:cNvPr>
          <p:cNvSpPr>
            <a:spLocks noGrp="1" noChangeArrowheads="1"/>
          </p:cNvSpPr>
          <p:nvPr>
            <p:ph type="body" idx="1"/>
          </p:nvPr>
        </p:nvSpPr>
        <p:spPr bwMode="auto">
          <a:xfrm>
            <a:off x="311150" y="4260850"/>
            <a:ext cx="6388100" cy="47259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t>Are there any other teams in your buildings?</a:t>
            </a:r>
          </a:p>
        </p:txBody>
      </p:sp>
    </p:spTree>
    <p:extLst>
      <p:ext uri="{BB962C8B-B14F-4D97-AF65-F5344CB8AC3E}">
        <p14:creationId xmlns:p14="http://schemas.microsoft.com/office/powerpoint/2010/main" val="18477372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xmlns="" id="{D89438F8-1DF9-4241-A83E-8DA6B85B141C}"/>
              </a:ext>
            </a:extLst>
          </p:cNvPr>
          <p:cNvSpPr>
            <a:spLocks noGrp="1" noRot="1" noChangeAspect="1" noTextEdit="1"/>
          </p:cNvSpPr>
          <p:nvPr>
            <p:ph type="sldImg"/>
          </p:nvPr>
        </p:nvSpPr>
        <p:spPr>
          <a:ln/>
        </p:spPr>
      </p:sp>
      <p:sp>
        <p:nvSpPr>
          <p:cNvPr id="36867" name="Notes Placeholder 2">
            <a:extLst>
              <a:ext uri="{FF2B5EF4-FFF2-40B4-BE49-F238E27FC236}">
                <a16:creationId xmlns:a16="http://schemas.microsoft.com/office/drawing/2014/main" xmlns="" id="{2F54058B-9AF9-46BE-A0A5-4BB74448E09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Yesterday Jerry Valentine discussed second-order change. I want to review this information, as you consider the implementation of distributed leadership practices in your schools. Employing distributed practices means that you will be reculturing your school, and you and your faculty will need to examine your values and belief systems as you consider this concept.</a:t>
            </a:r>
          </a:p>
        </p:txBody>
      </p:sp>
      <p:sp>
        <p:nvSpPr>
          <p:cNvPr id="36868" name="Header Placeholder 3">
            <a:extLst>
              <a:ext uri="{FF2B5EF4-FFF2-40B4-BE49-F238E27FC236}">
                <a16:creationId xmlns:a16="http://schemas.microsoft.com/office/drawing/2014/main" xmlns="" id="{5CD98F1B-D819-47C0-8FD5-AC3C6D4C1AB9}"/>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Garamond" panose="02020404030301010803" pitchFamily="18" charset="0"/>
              </a:defRPr>
            </a:lvl1pPr>
            <a:lvl2pPr marL="742950" indent="-285750" defTabSz="931863">
              <a:defRPr>
                <a:solidFill>
                  <a:schemeClr val="tx1"/>
                </a:solidFill>
                <a:latin typeface="Garamond" panose="02020404030301010803" pitchFamily="18" charset="0"/>
              </a:defRPr>
            </a:lvl2pPr>
            <a:lvl3pPr marL="1143000" indent="-228600" defTabSz="931863">
              <a:defRPr>
                <a:solidFill>
                  <a:schemeClr val="tx1"/>
                </a:solidFill>
                <a:latin typeface="Garamond" panose="02020404030301010803" pitchFamily="18" charset="0"/>
              </a:defRPr>
            </a:lvl3pPr>
            <a:lvl4pPr marL="1600200" indent="-228600" defTabSz="931863">
              <a:defRPr>
                <a:solidFill>
                  <a:schemeClr val="tx1"/>
                </a:solidFill>
                <a:latin typeface="Garamond" panose="02020404030301010803" pitchFamily="18" charset="0"/>
              </a:defRPr>
            </a:lvl4pPr>
            <a:lvl5pPr marL="2057400" indent="-228600" defTabSz="931863">
              <a:defRPr>
                <a:solidFill>
                  <a:schemeClr val="tx1"/>
                </a:solidFill>
                <a:latin typeface="Garamond" panose="02020404030301010803" pitchFamily="18" charset="0"/>
              </a:defRPr>
            </a:lvl5pPr>
            <a:lvl6pPr marL="2514600" indent="-228600" defTabSz="931863" eaLnBrk="0" fontAlgn="base" hangingPunct="0">
              <a:spcBef>
                <a:spcPct val="0"/>
              </a:spcBef>
              <a:spcAft>
                <a:spcPct val="0"/>
              </a:spcAft>
              <a:defRPr>
                <a:solidFill>
                  <a:schemeClr val="tx1"/>
                </a:solidFill>
                <a:latin typeface="Garamond" panose="02020404030301010803" pitchFamily="18" charset="0"/>
              </a:defRPr>
            </a:lvl6pPr>
            <a:lvl7pPr marL="2971800" indent="-228600" defTabSz="931863" eaLnBrk="0" fontAlgn="base" hangingPunct="0">
              <a:spcBef>
                <a:spcPct val="0"/>
              </a:spcBef>
              <a:spcAft>
                <a:spcPct val="0"/>
              </a:spcAft>
              <a:defRPr>
                <a:solidFill>
                  <a:schemeClr val="tx1"/>
                </a:solidFill>
                <a:latin typeface="Garamond" panose="02020404030301010803" pitchFamily="18" charset="0"/>
              </a:defRPr>
            </a:lvl7pPr>
            <a:lvl8pPr marL="3429000" indent="-228600" defTabSz="931863" eaLnBrk="0" fontAlgn="base" hangingPunct="0">
              <a:spcBef>
                <a:spcPct val="0"/>
              </a:spcBef>
              <a:spcAft>
                <a:spcPct val="0"/>
              </a:spcAft>
              <a:defRPr>
                <a:solidFill>
                  <a:schemeClr val="tx1"/>
                </a:solidFill>
                <a:latin typeface="Garamond" panose="02020404030301010803" pitchFamily="18" charset="0"/>
              </a:defRPr>
            </a:lvl8pPr>
            <a:lvl9pPr marL="3886200" indent="-228600" defTabSz="931863" eaLnBrk="0" fontAlgn="base" hangingPunct="0">
              <a:spcBef>
                <a:spcPct val="0"/>
              </a:spcBef>
              <a:spcAft>
                <a:spcPct val="0"/>
              </a:spcAft>
              <a:defRPr>
                <a:solidFill>
                  <a:schemeClr val="tx1"/>
                </a:solidFill>
                <a:latin typeface="Garamond" panose="02020404030301010803" pitchFamily="18" charset="0"/>
              </a:defRPr>
            </a:lvl9pPr>
          </a:lstStyle>
          <a:p>
            <a:r>
              <a:rPr lang="en-US" altLang="en-US">
                <a:latin typeface="Arial" panose="020B0604020202020204" pitchFamily="34" charset="0"/>
              </a:rPr>
              <a:t>West Virginia Institute</a:t>
            </a:r>
          </a:p>
        </p:txBody>
      </p:sp>
      <p:sp>
        <p:nvSpPr>
          <p:cNvPr id="36869" name="Slide Number Placeholder 4">
            <a:extLst>
              <a:ext uri="{FF2B5EF4-FFF2-40B4-BE49-F238E27FC236}">
                <a16:creationId xmlns:a16="http://schemas.microsoft.com/office/drawing/2014/main" xmlns="" id="{536188F9-7C84-451D-84CD-E729923343E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Garamond" panose="02020404030301010803" pitchFamily="18" charset="0"/>
              </a:defRPr>
            </a:lvl1pPr>
            <a:lvl2pPr marL="742950" indent="-285750" defTabSz="931863">
              <a:defRPr>
                <a:solidFill>
                  <a:schemeClr val="tx1"/>
                </a:solidFill>
                <a:latin typeface="Garamond" panose="02020404030301010803" pitchFamily="18" charset="0"/>
              </a:defRPr>
            </a:lvl2pPr>
            <a:lvl3pPr marL="1143000" indent="-228600" defTabSz="931863">
              <a:defRPr>
                <a:solidFill>
                  <a:schemeClr val="tx1"/>
                </a:solidFill>
                <a:latin typeface="Garamond" panose="02020404030301010803" pitchFamily="18" charset="0"/>
              </a:defRPr>
            </a:lvl3pPr>
            <a:lvl4pPr marL="1600200" indent="-228600" defTabSz="931863">
              <a:defRPr>
                <a:solidFill>
                  <a:schemeClr val="tx1"/>
                </a:solidFill>
                <a:latin typeface="Garamond" panose="02020404030301010803" pitchFamily="18" charset="0"/>
              </a:defRPr>
            </a:lvl4pPr>
            <a:lvl5pPr marL="2057400" indent="-228600" defTabSz="931863">
              <a:defRPr>
                <a:solidFill>
                  <a:schemeClr val="tx1"/>
                </a:solidFill>
                <a:latin typeface="Garamond" panose="02020404030301010803" pitchFamily="18" charset="0"/>
              </a:defRPr>
            </a:lvl5pPr>
            <a:lvl6pPr marL="2514600" indent="-228600" defTabSz="931863" eaLnBrk="0" fontAlgn="base" hangingPunct="0">
              <a:spcBef>
                <a:spcPct val="0"/>
              </a:spcBef>
              <a:spcAft>
                <a:spcPct val="0"/>
              </a:spcAft>
              <a:defRPr>
                <a:solidFill>
                  <a:schemeClr val="tx1"/>
                </a:solidFill>
                <a:latin typeface="Garamond" panose="02020404030301010803" pitchFamily="18" charset="0"/>
              </a:defRPr>
            </a:lvl6pPr>
            <a:lvl7pPr marL="2971800" indent="-228600" defTabSz="931863" eaLnBrk="0" fontAlgn="base" hangingPunct="0">
              <a:spcBef>
                <a:spcPct val="0"/>
              </a:spcBef>
              <a:spcAft>
                <a:spcPct val="0"/>
              </a:spcAft>
              <a:defRPr>
                <a:solidFill>
                  <a:schemeClr val="tx1"/>
                </a:solidFill>
                <a:latin typeface="Garamond" panose="02020404030301010803" pitchFamily="18" charset="0"/>
              </a:defRPr>
            </a:lvl7pPr>
            <a:lvl8pPr marL="3429000" indent="-228600" defTabSz="931863" eaLnBrk="0" fontAlgn="base" hangingPunct="0">
              <a:spcBef>
                <a:spcPct val="0"/>
              </a:spcBef>
              <a:spcAft>
                <a:spcPct val="0"/>
              </a:spcAft>
              <a:defRPr>
                <a:solidFill>
                  <a:schemeClr val="tx1"/>
                </a:solidFill>
                <a:latin typeface="Garamond" panose="02020404030301010803" pitchFamily="18" charset="0"/>
              </a:defRPr>
            </a:lvl8pPr>
            <a:lvl9pPr marL="3886200" indent="-228600" defTabSz="931863" eaLnBrk="0" fontAlgn="base" hangingPunct="0">
              <a:spcBef>
                <a:spcPct val="0"/>
              </a:spcBef>
              <a:spcAft>
                <a:spcPct val="0"/>
              </a:spcAft>
              <a:defRPr>
                <a:solidFill>
                  <a:schemeClr val="tx1"/>
                </a:solidFill>
                <a:latin typeface="Garamond" panose="02020404030301010803" pitchFamily="18" charset="0"/>
              </a:defRPr>
            </a:lvl9pPr>
          </a:lstStyle>
          <a:p>
            <a:fld id="{14CFDCD0-D0EF-4F12-8B83-ABEF09882E10}" type="slidenum">
              <a:rPr lang="en-US" altLang="en-US">
                <a:latin typeface="Arial" panose="020B0604020202020204" pitchFamily="34" charset="0"/>
              </a:rPr>
              <a:pPr/>
              <a:t>12</a:t>
            </a:fld>
            <a:endParaRPr lang="en-US" altLang="en-US">
              <a:latin typeface="Arial" panose="020B0604020202020204" pitchFamily="34" charset="0"/>
            </a:endParaRPr>
          </a:p>
        </p:txBody>
      </p:sp>
    </p:spTree>
    <p:extLst>
      <p:ext uri="{BB962C8B-B14F-4D97-AF65-F5344CB8AC3E}">
        <p14:creationId xmlns:p14="http://schemas.microsoft.com/office/powerpoint/2010/main" val="11206409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Change is hard.  May be doing a great job—individually, but whole school not.  Accepting—emphasis.  Change is continuous.</a:t>
            </a:r>
          </a:p>
        </p:txBody>
      </p:sp>
      <p:sp>
        <p:nvSpPr>
          <p:cNvPr id="4" name="Slide Number Placeholder 3"/>
          <p:cNvSpPr>
            <a:spLocks noGrp="1"/>
          </p:cNvSpPr>
          <p:nvPr>
            <p:ph type="sldNum" sz="quarter" idx="10"/>
          </p:nvPr>
        </p:nvSpPr>
        <p:spPr/>
        <p:txBody>
          <a:bodyPr/>
          <a:lstStyle/>
          <a:p>
            <a:fld id="{555B32C7-266B-4191-B934-923FAA1F569E}" type="slidenum">
              <a:rPr lang="en-US" smtClean="0"/>
              <a:pPr/>
              <a:t>13</a:t>
            </a:fld>
            <a:endParaRPr lang="en-US" dirty="0"/>
          </a:p>
        </p:txBody>
      </p:sp>
    </p:spTree>
    <p:extLst>
      <p:ext uri="{BB962C8B-B14F-4D97-AF65-F5344CB8AC3E}">
        <p14:creationId xmlns:p14="http://schemas.microsoft.com/office/powerpoint/2010/main" val="40624610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55B32C7-266B-4191-B934-923FAA1F569E}" type="slidenum">
              <a:rPr lang="en-US" smtClean="0"/>
              <a:pPr/>
              <a:t>14</a:t>
            </a:fld>
            <a:endParaRPr lang="en-US" dirty="0"/>
          </a:p>
        </p:txBody>
      </p:sp>
    </p:spTree>
    <p:extLst>
      <p:ext uri="{BB962C8B-B14F-4D97-AF65-F5344CB8AC3E}">
        <p14:creationId xmlns:p14="http://schemas.microsoft.com/office/powerpoint/2010/main" val="11473481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i.e. Seasons change.  Example of eating out at </a:t>
            </a:r>
            <a:r>
              <a:rPr lang="en-US" dirty="0" err="1"/>
              <a:t>Panera</a:t>
            </a:r>
            <a:r>
              <a:rPr lang="en-US" dirty="0"/>
              <a:t>—same table.</a:t>
            </a:r>
          </a:p>
        </p:txBody>
      </p:sp>
      <p:sp>
        <p:nvSpPr>
          <p:cNvPr id="4" name="Slide Number Placeholder 3"/>
          <p:cNvSpPr>
            <a:spLocks noGrp="1"/>
          </p:cNvSpPr>
          <p:nvPr>
            <p:ph type="sldNum" sz="quarter" idx="10"/>
          </p:nvPr>
        </p:nvSpPr>
        <p:spPr/>
        <p:txBody>
          <a:bodyPr/>
          <a:lstStyle/>
          <a:p>
            <a:fld id="{555B32C7-266B-4191-B934-923FAA1F569E}" type="slidenum">
              <a:rPr lang="en-US" smtClean="0"/>
              <a:pPr/>
              <a:t>16</a:t>
            </a:fld>
            <a:endParaRPr lang="en-US" dirty="0"/>
          </a:p>
        </p:txBody>
      </p:sp>
    </p:spTree>
    <p:extLst>
      <p:ext uri="{BB962C8B-B14F-4D97-AF65-F5344CB8AC3E}">
        <p14:creationId xmlns:p14="http://schemas.microsoft.com/office/powerpoint/2010/main" val="9172588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5" name="Picture 5" descr="EES_PP_MasterP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5008118"/>
            <a:ext cx="5357280" cy="867737"/>
          </a:xfrm>
        </p:spPr>
        <p:txBody>
          <a:bodyPr>
            <a:normAutofit/>
          </a:bodyPr>
          <a:lstStyle>
            <a:lvl1pPr algn="l">
              <a:defRPr sz="3500" baseline="0">
                <a:solidFill>
                  <a:srgbClr val="595959"/>
                </a:solidFill>
                <a:latin typeface="Helvetica Neue"/>
                <a:cs typeface="Helvetica Neue"/>
              </a:defRPr>
            </a:lvl1pPr>
          </a:lstStyle>
          <a:p>
            <a:r>
              <a:rPr lang="en-US"/>
              <a:t>Click to edit Master title style</a:t>
            </a:r>
            <a:endParaRPr lang="en-US" dirty="0"/>
          </a:p>
        </p:txBody>
      </p:sp>
      <p:sp>
        <p:nvSpPr>
          <p:cNvPr id="3" name="Subtitle 2"/>
          <p:cNvSpPr>
            <a:spLocks noGrp="1"/>
          </p:cNvSpPr>
          <p:nvPr>
            <p:ph type="subTitle" idx="1"/>
          </p:nvPr>
        </p:nvSpPr>
        <p:spPr>
          <a:xfrm>
            <a:off x="685800" y="5875856"/>
            <a:ext cx="3811110" cy="661050"/>
          </a:xfrm>
        </p:spPr>
        <p:txBody>
          <a:bodyPr>
            <a:normAutofit/>
          </a:bodyPr>
          <a:lstStyle>
            <a:lvl1pPr marL="0" indent="0" algn="l">
              <a:buNone/>
              <a:defRPr sz="21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4" name="Text Placeholder 13"/>
          <p:cNvSpPr>
            <a:spLocks noGrp="1"/>
          </p:cNvSpPr>
          <p:nvPr>
            <p:ph type="body" sz="quarter" idx="10"/>
          </p:nvPr>
        </p:nvSpPr>
        <p:spPr>
          <a:xfrm>
            <a:off x="6207125" y="4649788"/>
            <a:ext cx="2682875" cy="2038350"/>
          </a:xfrm>
        </p:spPr>
        <p:txBody>
          <a:bodyPr>
            <a:normAutofit/>
          </a:bodyPr>
          <a:lstStyle>
            <a:lvl1pPr>
              <a:defRPr sz="2500">
                <a:solidFill>
                  <a:schemeClr val="tx1">
                    <a:lumMod val="50000"/>
                    <a:lumOff val="50000"/>
                  </a:schemeClr>
                </a:solidFill>
              </a:defRPr>
            </a:lvl1pPr>
          </a:lstStyle>
          <a:p>
            <a:pPr lvl="0"/>
            <a:r>
              <a:rPr lang="en-US"/>
              <a:t>Click to edit Master text styles</a:t>
            </a:r>
          </a:p>
        </p:txBody>
      </p:sp>
    </p:spTree>
    <p:extLst>
      <p:ext uri="{BB962C8B-B14F-4D97-AF65-F5344CB8AC3E}">
        <p14:creationId xmlns:p14="http://schemas.microsoft.com/office/powerpoint/2010/main" val="3827974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2pPr>
              <a:defRPr>
                <a:solidFill>
                  <a:srgbClr val="595959"/>
                </a:solidFill>
                <a:latin typeface="Helvetica Neue"/>
                <a:cs typeface="Helvetica Neue"/>
              </a:defRPr>
            </a:lvl2pPr>
            <a:lvl3pPr>
              <a:defRPr>
                <a:solidFill>
                  <a:srgbClr val="595959"/>
                </a:solidFill>
                <a:latin typeface="Helvetica Neue"/>
                <a:cs typeface="Helvetica Neue"/>
              </a:defRPr>
            </a:lvl3pPr>
            <a:lvl4pPr>
              <a:defRPr>
                <a:solidFill>
                  <a:srgbClr val="595959"/>
                </a:solidFill>
                <a:latin typeface="Helvetica Neue"/>
                <a:cs typeface="Helvetica Neue"/>
              </a:defRPr>
            </a:lvl4pPr>
            <a:lvl5pPr>
              <a:defRPr>
                <a:solidFill>
                  <a:srgbClr val="595959"/>
                </a:solidFill>
                <a:latin typeface="Helvetica Neue"/>
                <a:cs typeface="Helvetica Neu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58428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pic>
        <p:nvPicPr>
          <p:cNvPr id="3" name="Picture 8" descr="EES_PP_TransitionP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5" descr="EES_ed_WebIcon_hi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319213"/>
            <a:ext cx="4570413" cy="44164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Rectangle 8"/>
          <p:cNvSpPr>
            <a:spLocks noChangeArrowheads="1"/>
          </p:cNvSpPr>
          <p:nvPr/>
        </p:nvSpPr>
        <p:spPr bwMode="auto">
          <a:xfrm>
            <a:off x="4572000" y="3276600"/>
            <a:ext cx="4267200" cy="2971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spcAft>
                <a:spcPts val="1800"/>
              </a:spcAft>
            </a:pPr>
            <a:r>
              <a:rPr lang="en-US" sz="2200" b="1">
                <a:solidFill>
                  <a:srgbClr val="666666"/>
                </a:solidFill>
                <a:latin typeface="75 Helvetica Bold" charset="0"/>
              </a:rPr>
              <a:t>STEVEN W. EDWARDS, PH.D</a:t>
            </a:r>
            <a:r>
              <a:rPr lang="en-US" sz="2400">
                <a:solidFill>
                  <a:srgbClr val="666666"/>
                </a:solidFill>
                <a:latin typeface="75 Helvetica Bold" charset="0"/>
              </a:rPr>
              <a:t>.</a:t>
            </a:r>
            <a:r>
              <a:rPr lang="en-US">
                <a:solidFill>
                  <a:srgbClr val="666666"/>
                </a:solidFill>
                <a:latin typeface="75 Helvetica Bold" charset="0"/>
              </a:rPr>
              <a:t/>
            </a:r>
            <a:br>
              <a:rPr lang="en-US">
                <a:solidFill>
                  <a:srgbClr val="666666"/>
                </a:solidFill>
                <a:latin typeface="75 Helvetica Bold" charset="0"/>
              </a:rPr>
            </a:br>
            <a:r>
              <a:rPr lang="en-US">
                <a:solidFill>
                  <a:srgbClr val="FF8000"/>
                </a:solidFill>
                <a:latin typeface="75 Helvetica Bold" charset="0"/>
              </a:rPr>
              <a:t>PRESIDENT &amp; CEO</a:t>
            </a:r>
            <a:r>
              <a:rPr lang="en-US" sz="1200">
                <a:solidFill>
                  <a:srgbClr val="FF8000"/>
                </a:solidFill>
                <a:latin typeface="75 Helvetica Bold" charset="0"/>
              </a:rPr>
              <a:t/>
            </a:r>
            <a:br>
              <a:rPr lang="en-US" sz="1200">
                <a:solidFill>
                  <a:srgbClr val="FF8000"/>
                </a:solidFill>
                <a:latin typeface="75 Helvetica Bold" charset="0"/>
              </a:rPr>
            </a:br>
            <a:r>
              <a:rPr lang="en-US" sz="1200">
                <a:solidFill>
                  <a:srgbClr val="FF8000"/>
                </a:solidFill>
                <a:latin typeface="75 Helvetica Bold" charset="0"/>
              </a:rPr>
              <a:t/>
            </a:r>
            <a:br>
              <a:rPr lang="en-US" sz="1200">
                <a:solidFill>
                  <a:srgbClr val="FF8000"/>
                </a:solidFill>
                <a:latin typeface="75 Helvetica Bold" charset="0"/>
              </a:rPr>
            </a:br>
            <a:r>
              <a:rPr lang="en-US">
                <a:solidFill>
                  <a:srgbClr val="666666"/>
                </a:solidFill>
                <a:latin typeface="65 Helvetica Medium" charset="0"/>
              </a:rPr>
              <a:t/>
            </a:r>
            <a:br>
              <a:rPr lang="en-US">
                <a:solidFill>
                  <a:srgbClr val="666666"/>
                </a:solidFill>
                <a:latin typeface="65 Helvetica Medium" charset="0"/>
              </a:rPr>
            </a:br>
            <a:r>
              <a:rPr lang="en-US">
                <a:solidFill>
                  <a:srgbClr val="666666"/>
                </a:solidFill>
                <a:latin typeface="65 Helvetica Medium" charset="0"/>
              </a:rPr>
              <a:t/>
            </a:r>
            <a:br>
              <a:rPr lang="en-US">
                <a:solidFill>
                  <a:srgbClr val="666666"/>
                </a:solidFill>
                <a:latin typeface="65 Helvetica Medium" charset="0"/>
              </a:rPr>
            </a:br>
            <a:r>
              <a:rPr lang="en-US">
                <a:solidFill>
                  <a:srgbClr val="FF8000"/>
                </a:solidFill>
                <a:latin typeface="65 Helvetica Medium" charset="0"/>
              </a:rPr>
              <a:t>P</a:t>
            </a:r>
            <a:r>
              <a:rPr lang="en-US">
                <a:solidFill>
                  <a:srgbClr val="666666"/>
                </a:solidFill>
                <a:latin typeface="65 Helvetica Medium" charset="0"/>
              </a:rPr>
              <a:t> 202.359.5124  </a:t>
            </a:r>
            <a:r>
              <a:rPr lang="en-US">
                <a:solidFill>
                  <a:srgbClr val="FF8000"/>
                </a:solidFill>
                <a:latin typeface="65 Helvetica Medium" charset="0"/>
              </a:rPr>
              <a:t>F</a:t>
            </a:r>
            <a:r>
              <a:rPr lang="en-US">
                <a:solidFill>
                  <a:srgbClr val="666666"/>
                </a:solidFill>
                <a:latin typeface="65 Helvetica Medium" charset="0"/>
              </a:rPr>
              <a:t> 703.837.0223</a:t>
            </a:r>
            <a:br>
              <a:rPr lang="en-US">
                <a:solidFill>
                  <a:srgbClr val="666666"/>
                </a:solidFill>
                <a:latin typeface="65 Helvetica Medium" charset="0"/>
              </a:rPr>
            </a:br>
            <a:r>
              <a:rPr lang="en-US">
                <a:solidFill>
                  <a:srgbClr val="0080FF"/>
                </a:solidFill>
                <a:latin typeface="65 Helvetica Medium" charset="0"/>
              </a:rPr>
              <a:t>E</a:t>
            </a:r>
            <a:r>
              <a:rPr lang="en-US">
                <a:solidFill>
                  <a:srgbClr val="666666"/>
                </a:solidFill>
                <a:latin typeface="65 Helvetica Medium" charset="0"/>
              </a:rPr>
              <a:t> steve@edwardsedservices.com</a:t>
            </a:r>
            <a:br>
              <a:rPr lang="en-US">
                <a:solidFill>
                  <a:srgbClr val="666666"/>
                </a:solidFill>
                <a:latin typeface="65 Helvetica Medium" charset="0"/>
              </a:rPr>
            </a:br>
            <a:r>
              <a:rPr lang="en-US">
                <a:solidFill>
                  <a:srgbClr val="FF8000"/>
                </a:solidFill>
                <a:latin typeface="65 Helvetica Medium" charset="0"/>
              </a:rPr>
              <a:t>W</a:t>
            </a:r>
            <a:r>
              <a:rPr lang="en-US">
                <a:solidFill>
                  <a:srgbClr val="666666"/>
                </a:solidFill>
                <a:latin typeface="65 Helvetica Medium" charset="0"/>
              </a:rPr>
              <a:t> edwards</a:t>
            </a:r>
            <a:r>
              <a:rPr lang="en-US">
                <a:solidFill>
                  <a:srgbClr val="0080FF"/>
                </a:solidFill>
                <a:latin typeface="65 Helvetica Medium" charset="0"/>
              </a:rPr>
              <a:t>ed</a:t>
            </a:r>
            <a:r>
              <a:rPr lang="en-US">
                <a:solidFill>
                  <a:srgbClr val="666666"/>
                </a:solidFill>
                <a:latin typeface="65 Helvetica Medium" charset="0"/>
              </a:rPr>
              <a:t>services.com</a:t>
            </a:r>
          </a:p>
        </p:txBody>
      </p:sp>
      <p:sp>
        <p:nvSpPr>
          <p:cNvPr id="7" name="TextBox 6"/>
          <p:cNvSpPr txBox="1"/>
          <p:nvPr/>
        </p:nvSpPr>
        <p:spPr>
          <a:xfrm>
            <a:off x="4572000" y="1741488"/>
            <a:ext cx="4267200" cy="1077912"/>
          </a:xfrm>
          <a:prstGeom prst="rect">
            <a:avLst/>
          </a:prstGeom>
          <a:noFill/>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ja-JP" altLang="en-US" sz="3200" b="1">
                <a:solidFill>
                  <a:srgbClr val="0468A9"/>
                </a:solidFill>
                <a:latin typeface="Helvetica Neue Light" charset="0"/>
              </a:rPr>
              <a:t>“</a:t>
            </a:r>
            <a:r>
              <a:rPr lang="en-US" sz="3200" b="1">
                <a:solidFill>
                  <a:srgbClr val="0468A9"/>
                </a:solidFill>
                <a:latin typeface="Helvetica Neue Light" charset="0"/>
              </a:rPr>
              <a:t>LIKE</a:t>
            </a:r>
            <a:r>
              <a:rPr lang="ja-JP" altLang="en-US" sz="3200" b="1">
                <a:solidFill>
                  <a:srgbClr val="0468A9"/>
                </a:solidFill>
                <a:latin typeface="Helvetica Neue Light" charset="0"/>
              </a:rPr>
              <a:t>”</a:t>
            </a:r>
            <a:r>
              <a:rPr lang="en-US" sz="3200" b="1">
                <a:solidFill>
                  <a:srgbClr val="0468A9"/>
                </a:solidFill>
                <a:latin typeface="Helvetica Neue Light" charset="0"/>
              </a:rPr>
              <a:t> us on Facebook</a:t>
            </a:r>
          </a:p>
          <a:p>
            <a:pPr eaLnBrk="1" hangingPunct="1">
              <a:defRPr/>
            </a:pPr>
            <a:r>
              <a:rPr lang="en-US" sz="3200" b="1">
                <a:solidFill>
                  <a:srgbClr val="0468A9"/>
                </a:solidFill>
                <a:latin typeface="Helvetica Neue Light" charset="0"/>
              </a:rPr>
              <a:t>Follow us on Twitter</a:t>
            </a:r>
          </a:p>
        </p:txBody>
      </p:sp>
      <p:sp>
        <p:nvSpPr>
          <p:cNvPr id="6" name="Text Placeholder 6"/>
          <p:cNvSpPr>
            <a:spLocks noGrp="1"/>
          </p:cNvSpPr>
          <p:nvPr>
            <p:ph type="body" sz="quarter" idx="10"/>
          </p:nvPr>
        </p:nvSpPr>
        <p:spPr>
          <a:xfrm>
            <a:off x="4569693" y="306388"/>
            <a:ext cx="3683000" cy="1012825"/>
          </a:xfrm>
        </p:spPr>
        <p:txBody>
          <a:bodyPr>
            <a:noAutofit/>
          </a:bodyPr>
          <a:lstStyle>
            <a:lvl1pPr>
              <a:defRPr sz="4800" b="1" baseline="0"/>
            </a:lvl1pPr>
          </a:lstStyle>
          <a:p>
            <a:pPr lvl="0"/>
            <a:r>
              <a:rPr lang="en-US"/>
              <a:t>Click to edit Master text styles</a:t>
            </a:r>
          </a:p>
        </p:txBody>
      </p:sp>
    </p:spTree>
    <p:extLst>
      <p:ext uri="{BB962C8B-B14F-4D97-AF65-F5344CB8AC3E}">
        <p14:creationId xmlns:p14="http://schemas.microsoft.com/office/powerpoint/2010/main" val="26956860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pic>
        <p:nvPicPr>
          <p:cNvPr id="4" name="Picture 8" descr="EES_PP_TransitionP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 name="Picture 5" descr="EES_ed_WebIcon_hi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319213"/>
            <a:ext cx="4570413" cy="44164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Rectangle 8"/>
          <p:cNvSpPr>
            <a:spLocks noChangeArrowheads="1"/>
          </p:cNvSpPr>
          <p:nvPr/>
        </p:nvSpPr>
        <p:spPr bwMode="auto">
          <a:xfrm>
            <a:off x="4572000" y="3748088"/>
            <a:ext cx="4267200" cy="2500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spcAft>
                <a:spcPts val="1800"/>
              </a:spcAft>
            </a:pPr>
            <a:r>
              <a:rPr lang="en-US" sz="1200">
                <a:solidFill>
                  <a:srgbClr val="FF8000"/>
                </a:solidFill>
                <a:latin typeface="75 Helvetica Bold" charset="0"/>
              </a:rPr>
              <a:t/>
            </a:r>
            <a:br>
              <a:rPr lang="en-US" sz="1200">
                <a:solidFill>
                  <a:srgbClr val="FF8000"/>
                </a:solidFill>
                <a:latin typeface="75 Helvetica Bold" charset="0"/>
              </a:rPr>
            </a:br>
            <a:r>
              <a:rPr lang="en-US" sz="1200">
                <a:solidFill>
                  <a:srgbClr val="FF8000"/>
                </a:solidFill>
                <a:latin typeface="75 Helvetica Bold" charset="0"/>
              </a:rPr>
              <a:t/>
            </a:r>
            <a:br>
              <a:rPr lang="en-US" sz="1200">
                <a:solidFill>
                  <a:srgbClr val="FF8000"/>
                </a:solidFill>
                <a:latin typeface="75 Helvetica Bold" charset="0"/>
              </a:rPr>
            </a:br>
            <a:r>
              <a:rPr lang="en-US">
                <a:solidFill>
                  <a:srgbClr val="666666"/>
                </a:solidFill>
                <a:latin typeface="65 Helvetica Medium" charset="0"/>
              </a:rPr>
              <a:t/>
            </a:r>
            <a:br>
              <a:rPr lang="en-US">
                <a:solidFill>
                  <a:srgbClr val="666666"/>
                </a:solidFill>
                <a:latin typeface="65 Helvetica Medium" charset="0"/>
              </a:rPr>
            </a:br>
            <a:r>
              <a:rPr lang="en-US">
                <a:solidFill>
                  <a:srgbClr val="666666"/>
                </a:solidFill>
                <a:latin typeface="65 Helvetica Medium" charset="0"/>
              </a:rPr>
              <a:t/>
            </a:r>
            <a:br>
              <a:rPr lang="en-US">
                <a:solidFill>
                  <a:srgbClr val="666666"/>
                </a:solidFill>
                <a:latin typeface="65 Helvetica Medium" charset="0"/>
              </a:rPr>
            </a:br>
            <a:r>
              <a:rPr lang="en-US">
                <a:solidFill>
                  <a:srgbClr val="FF8000"/>
                </a:solidFill>
                <a:latin typeface="65 Helvetica Medium" charset="0"/>
              </a:rPr>
              <a:t>P</a:t>
            </a:r>
            <a:r>
              <a:rPr lang="en-US">
                <a:solidFill>
                  <a:srgbClr val="666666"/>
                </a:solidFill>
                <a:latin typeface="65 Helvetica Medium" charset="0"/>
              </a:rPr>
              <a:t>  703.837.0223  </a:t>
            </a:r>
            <a:r>
              <a:rPr lang="en-US">
                <a:solidFill>
                  <a:srgbClr val="FF8000"/>
                </a:solidFill>
                <a:latin typeface="65 Helvetica Medium" charset="0"/>
              </a:rPr>
              <a:t>F</a:t>
            </a:r>
            <a:r>
              <a:rPr lang="en-US">
                <a:solidFill>
                  <a:srgbClr val="666666"/>
                </a:solidFill>
                <a:latin typeface="65 Helvetica Medium" charset="0"/>
              </a:rPr>
              <a:t> 703.837.0223</a:t>
            </a:r>
            <a:br>
              <a:rPr lang="en-US">
                <a:solidFill>
                  <a:srgbClr val="666666"/>
                </a:solidFill>
                <a:latin typeface="65 Helvetica Medium" charset="0"/>
              </a:rPr>
            </a:br>
            <a:r>
              <a:rPr lang="en-US">
                <a:solidFill>
                  <a:srgbClr val="0080FF"/>
                </a:solidFill>
                <a:latin typeface="65 Helvetica Medium" charset="0"/>
              </a:rPr>
              <a:t>E</a:t>
            </a:r>
            <a:r>
              <a:rPr lang="en-US">
                <a:solidFill>
                  <a:srgbClr val="666666"/>
                </a:solidFill>
                <a:latin typeface="65 Helvetica Medium" charset="0"/>
              </a:rPr>
              <a:t>  info@edwardsedservices.com</a:t>
            </a:r>
            <a:br>
              <a:rPr lang="en-US">
                <a:solidFill>
                  <a:srgbClr val="666666"/>
                </a:solidFill>
                <a:latin typeface="65 Helvetica Medium" charset="0"/>
              </a:rPr>
            </a:br>
            <a:r>
              <a:rPr lang="en-US">
                <a:solidFill>
                  <a:srgbClr val="FF8000"/>
                </a:solidFill>
                <a:latin typeface="65 Helvetica Medium" charset="0"/>
              </a:rPr>
              <a:t>W</a:t>
            </a:r>
            <a:r>
              <a:rPr lang="en-US">
                <a:solidFill>
                  <a:srgbClr val="666666"/>
                </a:solidFill>
                <a:latin typeface="65 Helvetica Medium" charset="0"/>
              </a:rPr>
              <a:t> edwards</a:t>
            </a:r>
            <a:r>
              <a:rPr lang="en-US">
                <a:solidFill>
                  <a:srgbClr val="0080FF"/>
                </a:solidFill>
                <a:latin typeface="65 Helvetica Medium" charset="0"/>
              </a:rPr>
              <a:t>ed</a:t>
            </a:r>
            <a:r>
              <a:rPr lang="en-US">
                <a:solidFill>
                  <a:srgbClr val="666666"/>
                </a:solidFill>
                <a:latin typeface="65 Helvetica Medium" charset="0"/>
              </a:rPr>
              <a:t>services.com</a:t>
            </a:r>
          </a:p>
        </p:txBody>
      </p:sp>
      <p:sp>
        <p:nvSpPr>
          <p:cNvPr id="6" name="Text Placeholder 6"/>
          <p:cNvSpPr>
            <a:spLocks noGrp="1"/>
          </p:cNvSpPr>
          <p:nvPr>
            <p:ph type="body" sz="quarter" idx="10"/>
          </p:nvPr>
        </p:nvSpPr>
        <p:spPr>
          <a:xfrm>
            <a:off x="4572000" y="1319213"/>
            <a:ext cx="3683000" cy="1012825"/>
          </a:xfrm>
        </p:spPr>
        <p:txBody>
          <a:bodyPr>
            <a:noAutofit/>
          </a:bodyPr>
          <a:lstStyle>
            <a:lvl1pPr>
              <a:defRPr sz="4800" b="1" baseline="0"/>
            </a:lvl1pPr>
          </a:lstStyle>
          <a:p>
            <a:pPr lvl="0"/>
            <a:r>
              <a:rPr lang="en-US"/>
              <a:t>Click to edit Master text styles</a:t>
            </a:r>
          </a:p>
        </p:txBody>
      </p:sp>
      <p:sp>
        <p:nvSpPr>
          <p:cNvPr id="8" name="Text Placeholder 7"/>
          <p:cNvSpPr>
            <a:spLocks noGrp="1"/>
          </p:cNvSpPr>
          <p:nvPr>
            <p:ph type="body" sz="quarter" idx="11"/>
          </p:nvPr>
        </p:nvSpPr>
        <p:spPr>
          <a:xfrm>
            <a:off x="4572000" y="2693988"/>
            <a:ext cx="3683000" cy="1525587"/>
          </a:xfrm>
        </p:spPr>
        <p:txBody>
          <a:bodyPr>
            <a:noAutofit/>
          </a:bodyPr>
          <a:lstStyle>
            <a:lvl1pPr>
              <a:defRPr sz="2600" b="1" baseline="0">
                <a:solidFill>
                  <a:srgbClr val="256CBD"/>
                </a:solidFill>
              </a:defRPr>
            </a:lvl1pPr>
          </a:lstStyle>
          <a:p>
            <a:pPr lvl="0"/>
            <a:r>
              <a:rPr lang="en-US"/>
              <a:t>Click to edit Master text styles</a:t>
            </a:r>
          </a:p>
        </p:txBody>
      </p:sp>
    </p:spTree>
    <p:extLst>
      <p:ext uri="{BB962C8B-B14F-4D97-AF65-F5344CB8AC3E}">
        <p14:creationId xmlns:p14="http://schemas.microsoft.com/office/powerpoint/2010/main" val="14742363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4"/>
          <p:cNvSpPr>
            <a:spLocks noGrp="1"/>
          </p:cNvSpPr>
          <p:nvPr>
            <p:ph type="dt" sz="half" idx="10"/>
          </p:nvPr>
        </p:nvSpPr>
        <p:spPr>
          <a:xfrm>
            <a:off x="3776663" y="6111875"/>
            <a:ext cx="22860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C7B9EEB-3D6B-644C-9B33-CFDF86F04DCE}" type="datetimeFigureOut">
              <a:rPr lang="en-US" smtClean="0"/>
              <a:t>6/20/2018</a:t>
            </a:fld>
            <a:endParaRPr lang="en-US"/>
          </a:p>
        </p:txBody>
      </p:sp>
      <p:sp>
        <p:nvSpPr>
          <p:cNvPr id="4" name="Footer Placeholder 17"/>
          <p:cNvSpPr>
            <a:spLocks noGrp="1"/>
          </p:cNvSpPr>
          <p:nvPr>
            <p:ph type="ftr" sz="quarter" idx="11"/>
          </p:nvPr>
        </p:nvSpPr>
        <p:spPr>
          <a:xfrm>
            <a:off x="6062663" y="6111875"/>
            <a:ext cx="22860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ＭＳ Ｐゴシック" pitchFamily="34" charset="-128"/>
                <a:cs typeface="+mn-cs"/>
              </a:defRPr>
            </a:lvl1pPr>
          </a:lstStyle>
          <a:p>
            <a:endParaRPr lang="en-US"/>
          </a:p>
        </p:txBody>
      </p:sp>
      <p:sp>
        <p:nvSpPr>
          <p:cNvPr id="5" name="Slide Number Placeholder 4"/>
          <p:cNvSpPr>
            <a:spLocks noGrp="1"/>
          </p:cNvSpPr>
          <p:nvPr>
            <p:ph type="sldNum" sz="quarter" idx="12"/>
          </p:nvPr>
        </p:nvSpPr>
        <p:spPr>
          <a:xfrm>
            <a:off x="8348663" y="6111875"/>
            <a:ext cx="4572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F9F0D002-2334-824A-B6CD-FB70F7A3370A}" type="slidenum">
              <a:rPr lang="en-US" smtClean="0"/>
              <a:t>‹#›</a:t>
            </a:fld>
            <a:endParaRPr lang="en-US"/>
          </a:p>
        </p:txBody>
      </p:sp>
    </p:spTree>
    <p:extLst>
      <p:ext uri="{BB962C8B-B14F-4D97-AF65-F5344CB8AC3E}">
        <p14:creationId xmlns:p14="http://schemas.microsoft.com/office/powerpoint/2010/main" val="20472725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pic>
        <p:nvPicPr>
          <p:cNvPr id="5" name="Picture 5" descr="EES_PP_MasterP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5008118"/>
            <a:ext cx="5357280" cy="867737"/>
          </a:xfrm>
        </p:spPr>
        <p:txBody>
          <a:bodyPr>
            <a:normAutofit/>
          </a:bodyPr>
          <a:lstStyle>
            <a:lvl1pPr algn="l">
              <a:defRPr sz="3500" baseline="0">
                <a:solidFill>
                  <a:srgbClr val="595959"/>
                </a:solidFill>
                <a:latin typeface="Helvetica Neue"/>
                <a:cs typeface="Helvetica Neue"/>
              </a:defRPr>
            </a:lvl1pPr>
          </a:lstStyle>
          <a:p>
            <a:r>
              <a:rPr lang="en-US"/>
              <a:t>Click to edit Master title style</a:t>
            </a:r>
            <a:endParaRPr lang="en-US" dirty="0"/>
          </a:p>
        </p:txBody>
      </p:sp>
      <p:sp>
        <p:nvSpPr>
          <p:cNvPr id="3" name="Subtitle 2"/>
          <p:cNvSpPr>
            <a:spLocks noGrp="1"/>
          </p:cNvSpPr>
          <p:nvPr>
            <p:ph type="subTitle" idx="1"/>
          </p:nvPr>
        </p:nvSpPr>
        <p:spPr>
          <a:xfrm>
            <a:off x="685800" y="5875856"/>
            <a:ext cx="3811110" cy="661050"/>
          </a:xfrm>
        </p:spPr>
        <p:txBody>
          <a:bodyPr>
            <a:normAutofit/>
          </a:bodyPr>
          <a:lstStyle>
            <a:lvl1pPr marL="0" indent="0" algn="l">
              <a:buNone/>
              <a:defRPr sz="21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4" name="Text Placeholder 13"/>
          <p:cNvSpPr>
            <a:spLocks noGrp="1"/>
          </p:cNvSpPr>
          <p:nvPr>
            <p:ph type="body" sz="quarter" idx="10"/>
          </p:nvPr>
        </p:nvSpPr>
        <p:spPr>
          <a:xfrm>
            <a:off x="6207125" y="4649788"/>
            <a:ext cx="2682875" cy="2038350"/>
          </a:xfrm>
        </p:spPr>
        <p:txBody>
          <a:bodyPr>
            <a:normAutofit/>
          </a:bodyPr>
          <a:lstStyle>
            <a:lvl1pPr>
              <a:defRPr sz="2500">
                <a:solidFill>
                  <a:schemeClr val="tx1">
                    <a:lumMod val="50000"/>
                    <a:lumOff val="50000"/>
                  </a:schemeClr>
                </a:solidFill>
              </a:defRPr>
            </a:lvl1pPr>
          </a:lstStyle>
          <a:p>
            <a:pPr lvl="0"/>
            <a:r>
              <a:rPr lang="en-US"/>
              <a:t>Click to edit Master text styles</a:t>
            </a:r>
          </a:p>
        </p:txBody>
      </p:sp>
    </p:spTree>
    <p:extLst>
      <p:ext uri="{BB962C8B-B14F-4D97-AF65-F5344CB8AC3E}">
        <p14:creationId xmlns:p14="http://schemas.microsoft.com/office/powerpoint/2010/main" val="31544339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C7B9EEB-3D6B-644C-9B33-CFDF86F04DCE}" type="datetimeFigureOut">
              <a:rPr lang="en-US" smtClean="0"/>
              <a:t>6/20/2018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9F0D002-2334-824A-B6CD-FB70F7A3370A}" type="slidenum">
              <a:rPr lang="en-US" smtClean="0"/>
              <a:t>‹#›</a:t>
            </a:fld>
            <a:endParaRPr lang="en-US"/>
          </a:p>
        </p:txBody>
      </p:sp>
    </p:spTree>
    <p:extLst>
      <p:ext uri="{BB962C8B-B14F-4D97-AF65-F5344CB8AC3E}">
        <p14:creationId xmlns:p14="http://schemas.microsoft.com/office/powerpoint/2010/main" val="3104588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05538" cy="995315"/>
          </a:xfrm>
        </p:spPr>
        <p:txBody>
          <a:bodyPr/>
          <a:lstStyle>
            <a:lvl1pPr>
              <a:defRPr baseline="0"/>
            </a:lvl1pPr>
          </a:lstStyle>
          <a:p>
            <a:r>
              <a:rPr lang="en-US"/>
              <a:t>Click to edit Master title style</a:t>
            </a:r>
            <a:endParaRPr lang="en-US" dirty="0"/>
          </a:p>
        </p:txBody>
      </p:sp>
      <p:sp>
        <p:nvSpPr>
          <p:cNvPr id="3" name="Content Placeholder 2"/>
          <p:cNvSpPr>
            <a:spLocks noGrp="1"/>
          </p:cNvSpPr>
          <p:nvPr>
            <p:ph idx="1"/>
          </p:nvPr>
        </p:nvSpPr>
        <p:spPr/>
        <p:txBody>
          <a:bodyPr/>
          <a:lstStyle>
            <a:lvl1pPr>
              <a:buFont typeface="Arial"/>
              <a:buChar char="•"/>
              <a:defRPr sz="3600" baseline="0">
                <a:solidFill>
                  <a:schemeClr val="tx1">
                    <a:lumMod val="65000"/>
                    <a:lumOff val="35000"/>
                  </a:schemeClr>
                </a:solidFill>
              </a:defRPr>
            </a:lvl1pPr>
            <a:lvl2pPr>
              <a:defRPr>
                <a:solidFill>
                  <a:schemeClr val="tx1">
                    <a:lumMod val="65000"/>
                    <a:lumOff val="35000"/>
                  </a:schemeClr>
                </a:solidFill>
                <a:latin typeface="Helvetica Neue"/>
                <a:cs typeface="Helvetica Neue"/>
              </a:defRPr>
            </a:lvl2pPr>
            <a:lvl3pPr>
              <a:defRPr>
                <a:solidFill>
                  <a:schemeClr val="tx1">
                    <a:lumMod val="65000"/>
                    <a:lumOff val="35000"/>
                  </a:schemeClr>
                </a:solidFill>
                <a:latin typeface="Helvetica Neue"/>
                <a:cs typeface="Helvetica Neue"/>
              </a:defRPr>
            </a:lvl3pPr>
            <a:lvl4pPr>
              <a:defRPr>
                <a:solidFill>
                  <a:schemeClr val="tx1">
                    <a:lumMod val="65000"/>
                    <a:lumOff val="35000"/>
                  </a:schemeClr>
                </a:solidFill>
                <a:latin typeface="Helvetica Neue"/>
                <a:cs typeface="Helvetica Neue"/>
              </a:defRPr>
            </a:lvl4pPr>
            <a:lvl5pPr>
              <a:defRPr>
                <a:solidFill>
                  <a:schemeClr val="tx1">
                    <a:lumMod val="65000"/>
                    <a:lumOff val="35000"/>
                  </a:schemeClr>
                </a:solidFill>
                <a:latin typeface="Helvetica Neue"/>
                <a:cs typeface="Helvetica Neu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35546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05538" cy="99531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buFont typeface="Arial"/>
              <a:buChar char="•"/>
              <a:defRPr sz="2800" baseline="0"/>
            </a:lvl1pPr>
            <a:lvl2pPr>
              <a:defRPr sz="2400">
                <a:solidFill>
                  <a:srgbClr val="595959"/>
                </a:solidFill>
                <a:latin typeface="Helvetica Neue"/>
                <a:cs typeface="Helvetica Neue"/>
              </a:defRPr>
            </a:lvl2pPr>
            <a:lvl3pPr>
              <a:defRPr sz="2000">
                <a:solidFill>
                  <a:srgbClr val="595959"/>
                </a:solidFill>
                <a:latin typeface="Helvetica Neue"/>
                <a:cs typeface="Helvetica Neue"/>
              </a:defRPr>
            </a:lvl3pPr>
            <a:lvl4pPr>
              <a:defRPr sz="1800">
                <a:solidFill>
                  <a:srgbClr val="595959"/>
                </a:solidFill>
                <a:latin typeface="Helvetica Neue"/>
                <a:cs typeface="Helvetica Neue"/>
              </a:defRPr>
            </a:lvl4pPr>
            <a:lvl5pPr>
              <a:defRPr sz="1800">
                <a:solidFill>
                  <a:srgbClr val="595959"/>
                </a:solidFill>
                <a:latin typeface="Helvetica Neue"/>
                <a:cs typeface="Helvetica Neue"/>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buFont typeface="Arial"/>
              <a:buChar char="•"/>
              <a:defRPr sz="2800"/>
            </a:lvl1pPr>
            <a:lvl2pPr>
              <a:defRPr sz="2400">
                <a:solidFill>
                  <a:srgbClr val="595959"/>
                </a:solidFill>
                <a:latin typeface="Helvetica Neue"/>
                <a:cs typeface="Helvetica Neue"/>
              </a:defRPr>
            </a:lvl2pPr>
            <a:lvl3pPr>
              <a:defRPr sz="2000">
                <a:solidFill>
                  <a:srgbClr val="595959"/>
                </a:solidFill>
                <a:latin typeface="Helvetica Neue"/>
                <a:cs typeface="Helvetica Neue"/>
              </a:defRPr>
            </a:lvl3pPr>
            <a:lvl4pPr>
              <a:defRPr sz="1800">
                <a:solidFill>
                  <a:srgbClr val="595959"/>
                </a:solidFill>
                <a:latin typeface="Helvetica Neue"/>
                <a:cs typeface="Helvetica Neue"/>
              </a:defRPr>
            </a:lvl4pPr>
            <a:lvl5pPr>
              <a:defRPr sz="1800">
                <a:solidFill>
                  <a:srgbClr val="595959"/>
                </a:solidFill>
                <a:latin typeface="Helvetica Neue"/>
                <a:cs typeface="Helvetica Neue"/>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38165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05538" cy="974831"/>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baseline="0">
                <a:solidFill>
                  <a:srgbClr val="256CB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solidFill>
                  <a:schemeClr val="tx1">
                    <a:lumMod val="65000"/>
                    <a:lumOff val="35000"/>
                  </a:schemeClr>
                </a:solidFill>
                <a:latin typeface="Helvetica Neue"/>
                <a:cs typeface="Helvetica Neue"/>
              </a:defRPr>
            </a:lvl2pPr>
            <a:lvl3pPr>
              <a:defRPr sz="1800">
                <a:solidFill>
                  <a:schemeClr val="tx1">
                    <a:lumMod val="65000"/>
                    <a:lumOff val="35000"/>
                  </a:schemeClr>
                </a:solidFill>
                <a:latin typeface="Helvetica Neue"/>
                <a:cs typeface="Helvetica Neue"/>
              </a:defRPr>
            </a:lvl3pPr>
            <a:lvl4pPr>
              <a:defRPr sz="1600">
                <a:solidFill>
                  <a:schemeClr val="tx1">
                    <a:lumMod val="65000"/>
                    <a:lumOff val="35000"/>
                  </a:schemeClr>
                </a:solidFill>
                <a:latin typeface="Helvetica Neue"/>
                <a:cs typeface="Helvetica Neue"/>
              </a:defRPr>
            </a:lvl4pPr>
            <a:lvl5pPr>
              <a:defRPr sz="1600">
                <a:solidFill>
                  <a:schemeClr val="tx1">
                    <a:lumMod val="65000"/>
                    <a:lumOff val="35000"/>
                  </a:schemeClr>
                </a:solidFill>
                <a:latin typeface="Helvetica Neue"/>
                <a:cs typeface="Helvetica Neue"/>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baseline="0">
                <a:solidFill>
                  <a:srgbClr val="256CB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solidFill>
                  <a:srgbClr val="595959"/>
                </a:solidFill>
                <a:latin typeface="Helvetica Neue"/>
                <a:cs typeface="Helvetica Neue"/>
              </a:defRPr>
            </a:lvl2pPr>
            <a:lvl3pPr>
              <a:defRPr sz="1800">
                <a:solidFill>
                  <a:srgbClr val="595959"/>
                </a:solidFill>
                <a:latin typeface="Helvetica Neue"/>
                <a:cs typeface="Helvetica Neue"/>
              </a:defRPr>
            </a:lvl3pPr>
            <a:lvl4pPr>
              <a:defRPr sz="1600">
                <a:solidFill>
                  <a:srgbClr val="595959"/>
                </a:solidFill>
                <a:latin typeface="Helvetica Neue"/>
                <a:cs typeface="Helvetica Neue"/>
              </a:defRPr>
            </a:lvl4pPr>
            <a:lvl5pPr>
              <a:defRPr sz="1600">
                <a:solidFill>
                  <a:srgbClr val="595959"/>
                </a:solidFill>
                <a:latin typeface="Helvetica Neue"/>
                <a:cs typeface="Helvetica Neue"/>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1405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Text Placeholder 6"/>
          <p:cNvSpPr>
            <a:spLocks noGrp="1"/>
          </p:cNvSpPr>
          <p:nvPr>
            <p:ph type="body" sz="quarter" idx="10"/>
          </p:nvPr>
        </p:nvSpPr>
        <p:spPr>
          <a:xfrm>
            <a:off x="457200" y="1417638"/>
            <a:ext cx="8229600" cy="4511675"/>
          </a:xfrm>
        </p:spPr>
        <p:txBody>
          <a:bodyPr>
            <a:normAutofit/>
          </a:bodyPr>
          <a:lstStyle>
            <a:lvl1pPr marL="342900" marR="0" indent="-342900" algn="l" defTabSz="457200" rtl="0" eaLnBrk="1" fontAlgn="auto" latinLnBrk="0" hangingPunct="1">
              <a:lnSpc>
                <a:spcPct val="100000"/>
              </a:lnSpc>
              <a:spcBef>
                <a:spcPct val="20000"/>
              </a:spcBef>
              <a:spcAft>
                <a:spcPts val="0"/>
              </a:spcAft>
              <a:buClrTx/>
              <a:buSzTx/>
              <a:buFont typeface="Arial"/>
              <a:buNone/>
              <a:tabLst/>
              <a:defRPr sz="5400"/>
            </a:lvl1pPr>
          </a:lstStyle>
          <a:p>
            <a:pPr lvl="0"/>
            <a:r>
              <a:rPr lang="en-US"/>
              <a:t>Click to edit Master text styles</a:t>
            </a:r>
          </a:p>
        </p:txBody>
      </p:sp>
    </p:spTree>
    <p:extLst>
      <p:ext uri="{BB962C8B-B14F-4D97-AF65-F5344CB8AC3E}">
        <p14:creationId xmlns:p14="http://schemas.microsoft.com/office/powerpoint/2010/main" val="2910389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2563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pic>
        <p:nvPicPr>
          <p:cNvPr id="2" name="Picture 8" descr="EES_PP_TransitionP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5046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buFont typeface="Arial"/>
              <a:buChar char="•"/>
              <a:defRPr sz="2900"/>
            </a:lvl1pPr>
            <a:lvl2pPr>
              <a:defRPr sz="2800">
                <a:solidFill>
                  <a:srgbClr val="595959"/>
                </a:solidFill>
                <a:latin typeface="Helvetica Neue"/>
                <a:cs typeface="Helvetica Neue"/>
              </a:defRPr>
            </a:lvl2pPr>
            <a:lvl3pPr>
              <a:defRPr sz="2400">
                <a:solidFill>
                  <a:srgbClr val="595959"/>
                </a:solidFill>
                <a:latin typeface="Helvetica Neue"/>
                <a:cs typeface="Helvetica Neue"/>
              </a:defRPr>
            </a:lvl3pPr>
            <a:lvl4pPr>
              <a:defRPr sz="2000">
                <a:solidFill>
                  <a:srgbClr val="595959"/>
                </a:solidFill>
                <a:latin typeface="Helvetica Neue"/>
                <a:cs typeface="Helvetica Neue"/>
              </a:defRPr>
            </a:lvl4pPr>
            <a:lvl5pPr>
              <a:defRPr sz="2000">
                <a:solidFill>
                  <a:srgbClr val="595959"/>
                </a:solidFill>
                <a:latin typeface="Helvetica Neue"/>
                <a:cs typeface="Helvetica Neue"/>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86008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60870"/>
            <a:ext cx="5486400" cy="426670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46663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6" descr="EES_PP_Text"/>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Slide Title Here</a:t>
            </a:r>
          </a:p>
        </p:txBody>
      </p:sp>
      <p:sp>
        <p:nvSpPr>
          <p:cNvPr id="1028"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	Use this slide when you don</a:t>
            </a:r>
            <a:r>
              <a:rPr lang="ja-JP" altLang="en-US"/>
              <a:t>’</a:t>
            </a:r>
            <a:r>
              <a:rPr lang="en-US" altLang="ja-JP"/>
              <a:t>t have bullets</a:t>
            </a: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Lst>
  <p:txStyles>
    <p:titleStyle>
      <a:lvl1pPr algn="r" defTabSz="457200" rtl="0" eaLnBrk="1" fontAlgn="base" hangingPunct="1">
        <a:spcBef>
          <a:spcPct val="0"/>
        </a:spcBef>
        <a:spcAft>
          <a:spcPct val="0"/>
        </a:spcAft>
        <a:defRPr sz="3200" kern="1200">
          <a:solidFill>
            <a:srgbClr val="7F7F7F"/>
          </a:solidFill>
          <a:latin typeface="Helvetica Neue"/>
          <a:ea typeface="ＭＳ Ｐゴシック" pitchFamily="-100" charset="-128"/>
          <a:cs typeface="Helvetica Neue"/>
        </a:defRPr>
      </a:lvl1pPr>
      <a:lvl2pPr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cs typeface="Helvetica Neue" charset="0"/>
        </a:defRPr>
      </a:lvl2pPr>
      <a:lvl3pPr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cs typeface="Helvetica Neue" charset="0"/>
        </a:defRPr>
      </a:lvl3pPr>
      <a:lvl4pPr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cs typeface="Helvetica Neue" charset="0"/>
        </a:defRPr>
      </a:lvl4pPr>
      <a:lvl5pPr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cs typeface="Helvetica Neue" charset="0"/>
        </a:defRPr>
      </a:lvl5pPr>
      <a:lvl6pPr marL="457200"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defRPr>
      </a:lvl6pPr>
      <a:lvl7pPr marL="914400"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defRPr>
      </a:lvl7pPr>
      <a:lvl8pPr marL="1371600"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defRPr>
      </a:lvl8pPr>
      <a:lvl9pPr marL="1828800"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defRPr>
      </a:lvl9pPr>
    </p:titleStyle>
    <p:bodyStyle>
      <a:lvl1pPr marL="342900" indent="-342900" algn="l" defTabSz="457200" rtl="0" eaLnBrk="1" fontAlgn="base" hangingPunct="1">
        <a:spcBef>
          <a:spcPct val="20000"/>
        </a:spcBef>
        <a:spcAft>
          <a:spcPct val="0"/>
        </a:spcAft>
        <a:buFont typeface="Arial" charset="0"/>
        <a:buChar char="•"/>
        <a:defRPr sz="4800" kern="1200">
          <a:solidFill>
            <a:srgbClr val="E85C1D"/>
          </a:solidFill>
          <a:latin typeface="Helvetica Neue Light"/>
          <a:ea typeface="ＭＳ Ｐゴシック" pitchFamily="-100" charset="-128"/>
          <a:cs typeface="Helvetica Neue Light"/>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pitchFamily="-100"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pitchFamily="-100"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100"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100"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Effective Teams: How to develop and sustain a professional culture, develop mutual accountability, and use data to inform decision making.</a:t>
            </a:r>
          </a:p>
        </p:txBody>
      </p:sp>
      <p:sp>
        <p:nvSpPr>
          <p:cNvPr id="3" name="Subtitle 2"/>
          <p:cNvSpPr>
            <a:spLocks noGrp="1"/>
          </p:cNvSpPr>
          <p:nvPr>
            <p:ph type="subTitle" idx="1"/>
          </p:nvPr>
        </p:nvSpPr>
        <p:spPr/>
        <p:txBody>
          <a:bodyPr/>
          <a:lstStyle/>
          <a:p>
            <a:r>
              <a:rPr lang="en-US" dirty="0"/>
              <a:t>Dr. Mary Lu MacCorkle</a:t>
            </a:r>
          </a:p>
          <a:p>
            <a:r>
              <a:rPr lang="en-US" dirty="0"/>
              <a:t>Leadership Institute</a:t>
            </a:r>
          </a:p>
          <a:p>
            <a:r>
              <a:rPr lang="en-US" dirty="0"/>
              <a:t>June 19, 2018</a:t>
            </a:r>
          </a:p>
        </p:txBody>
      </p:sp>
    </p:spTree>
    <p:extLst>
      <p:ext uri="{BB962C8B-B14F-4D97-AF65-F5344CB8AC3E}">
        <p14:creationId xmlns:p14="http://schemas.microsoft.com/office/powerpoint/2010/main" val="25427319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xmlns="" id="{7F82D246-015E-4B97-946E-7B5432262E60}"/>
              </a:ext>
            </a:extLst>
          </p:cNvPr>
          <p:cNvSpPr>
            <a:spLocks noGrp="1" noRot="1" noChangeArrowheads="1"/>
          </p:cNvSpPr>
          <p:nvPr>
            <p:ph type="title"/>
          </p:nvPr>
        </p:nvSpPr>
        <p:spPr>
          <a:xfrm>
            <a:off x="457200" y="62972"/>
            <a:ext cx="8105538" cy="995315"/>
          </a:xfrm>
        </p:spPr>
        <p:txBody>
          <a:bodyPr/>
          <a:lstStyle/>
          <a:p>
            <a:pPr eaLnBrk="1" hangingPunct="1"/>
            <a:r>
              <a:rPr lang="en-US" altLang="en-US" sz="4000" dirty="0"/>
              <a:t>Promoting Distributed Leadership:</a:t>
            </a:r>
            <a:r>
              <a:rPr lang="en-US" altLang="en-US" sz="4000" i="1" dirty="0"/>
              <a:t> Key Functions</a:t>
            </a:r>
            <a:r>
              <a:rPr lang="en-US" altLang="en-US" sz="4000" dirty="0"/>
              <a:t> </a:t>
            </a:r>
            <a:r>
              <a:rPr lang="en-US" altLang="en-US" sz="2800" b="0" dirty="0"/>
              <a:t>(Murphy, 2005)</a:t>
            </a:r>
          </a:p>
        </p:txBody>
      </p:sp>
      <p:sp>
        <p:nvSpPr>
          <p:cNvPr id="95235" name="Rectangle 3">
            <a:extLst>
              <a:ext uri="{FF2B5EF4-FFF2-40B4-BE49-F238E27FC236}">
                <a16:creationId xmlns:a16="http://schemas.microsoft.com/office/drawing/2014/main" xmlns="" id="{EB3A9999-91E4-400E-9B1E-CC89D872698B}"/>
              </a:ext>
            </a:extLst>
          </p:cNvPr>
          <p:cNvSpPr>
            <a:spLocks noGrp="1" noChangeArrowheads="1"/>
          </p:cNvSpPr>
          <p:nvPr>
            <p:ph type="body" idx="1"/>
          </p:nvPr>
        </p:nvSpPr>
        <p:spPr>
          <a:xfrm>
            <a:off x="609600" y="1524000"/>
            <a:ext cx="7772400" cy="5029200"/>
          </a:xfrm>
        </p:spPr>
        <p:txBody>
          <a:bodyPr/>
          <a:lstStyle/>
          <a:p>
            <a:pPr marL="514350" indent="-514350" eaLnBrk="1" hangingPunct="1">
              <a:lnSpc>
                <a:spcPct val="115000"/>
              </a:lnSpc>
              <a:buFont typeface="+mj-lt"/>
              <a:buAutoNum type="arabicPeriod"/>
              <a:defRPr/>
            </a:pPr>
            <a:r>
              <a:rPr lang="en-US" dirty="0">
                <a:solidFill>
                  <a:schemeClr val="tx1">
                    <a:lumMod val="85000"/>
                  </a:schemeClr>
                </a:solidFill>
              </a:rPr>
              <a:t>Crafting a vision, delineating expectations for teacher leadership in the school</a:t>
            </a:r>
          </a:p>
          <a:p>
            <a:pPr marL="514350" indent="-514350" eaLnBrk="1" hangingPunct="1">
              <a:lnSpc>
                <a:spcPct val="115000"/>
              </a:lnSpc>
              <a:buFont typeface="+mj-lt"/>
              <a:buAutoNum type="arabicPeriod"/>
              <a:defRPr/>
            </a:pPr>
            <a:r>
              <a:rPr lang="en-US" dirty="0">
                <a:solidFill>
                  <a:schemeClr val="tx1">
                    <a:lumMod val="85000"/>
                  </a:schemeClr>
                </a:solidFill>
              </a:rPr>
              <a:t>Identifying and selecting teacher leaders, linking them to leadership opportunities</a:t>
            </a:r>
          </a:p>
          <a:p>
            <a:pPr marL="514350" indent="-514350" eaLnBrk="1" hangingPunct="1">
              <a:lnSpc>
                <a:spcPct val="115000"/>
              </a:lnSpc>
              <a:buFont typeface="+mj-lt"/>
              <a:buAutoNum type="arabicPeriod"/>
              <a:defRPr/>
            </a:pPr>
            <a:r>
              <a:rPr lang="en-US" dirty="0">
                <a:solidFill>
                  <a:schemeClr val="tx1">
                    <a:lumMod val="85000"/>
                  </a:schemeClr>
                </a:solidFill>
              </a:rPr>
              <a:t>Legitimizing the work of teacher leaders</a:t>
            </a:r>
          </a:p>
          <a:p>
            <a:pPr marL="514350" indent="-514350" eaLnBrk="1" hangingPunct="1">
              <a:lnSpc>
                <a:spcPct val="115000"/>
              </a:lnSpc>
              <a:buFont typeface="+mj-lt"/>
              <a:buAutoNum type="arabicPeriod"/>
              <a:defRPr/>
            </a:pPr>
            <a:r>
              <a:rPr lang="en-US" dirty="0">
                <a:solidFill>
                  <a:schemeClr val="tx1">
                    <a:lumMod val="85000"/>
                  </a:schemeClr>
                </a:solidFill>
              </a:rPr>
              <a:t>Providing direct support</a:t>
            </a:r>
          </a:p>
          <a:p>
            <a:pPr marL="514350" indent="-514350" eaLnBrk="1" hangingPunct="1">
              <a:lnSpc>
                <a:spcPct val="115000"/>
              </a:lnSpc>
              <a:buFont typeface="+mj-lt"/>
              <a:buAutoNum type="arabicPeriod"/>
              <a:defRPr/>
            </a:pPr>
            <a:r>
              <a:rPr lang="en-US" dirty="0">
                <a:solidFill>
                  <a:schemeClr val="tx1">
                    <a:lumMod val="85000"/>
                  </a:schemeClr>
                </a:solidFill>
              </a:rPr>
              <a:t>Developing leadership skill sets</a:t>
            </a:r>
          </a:p>
          <a:p>
            <a:pPr marL="514350" indent="-514350" eaLnBrk="1" hangingPunct="1">
              <a:lnSpc>
                <a:spcPct val="115000"/>
              </a:lnSpc>
              <a:buFont typeface="+mj-lt"/>
              <a:buAutoNum type="arabicPeriod"/>
              <a:defRPr/>
            </a:pPr>
            <a:r>
              <a:rPr lang="en-US" dirty="0">
                <a:solidFill>
                  <a:schemeClr val="tx1">
                    <a:lumMod val="85000"/>
                  </a:schemeClr>
                </a:solidFill>
              </a:rPr>
              <a:t>Managing the teacher leadership process</a:t>
            </a:r>
          </a:p>
        </p:txBody>
      </p:sp>
    </p:spTree>
    <p:extLst>
      <p:ext uri="{BB962C8B-B14F-4D97-AF65-F5344CB8AC3E}">
        <p14:creationId xmlns:p14="http://schemas.microsoft.com/office/powerpoint/2010/main" val="304491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xmlns="" id="{DD0B4D23-C17D-46CF-A2C8-E08696C91460}"/>
              </a:ext>
            </a:extLst>
          </p:cNvPr>
          <p:cNvSpPr>
            <a:spLocks noGrp="1" noRot="1" noChangeArrowheads="1"/>
          </p:cNvSpPr>
          <p:nvPr>
            <p:ph type="title"/>
          </p:nvPr>
        </p:nvSpPr>
        <p:spPr>
          <a:xfrm>
            <a:off x="152400" y="274638"/>
            <a:ext cx="8839200" cy="1143000"/>
          </a:xfrm>
        </p:spPr>
        <p:txBody>
          <a:bodyPr/>
          <a:lstStyle/>
          <a:p>
            <a:pPr eaLnBrk="1" hangingPunct="1"/>
            <a:r>
              <a:rPr lang="en-US" altLang="en-US" sz="3700" i="1"/>
              <a:t>Distributing Leadership within the School</a:t>
            </a:r>
          </a:p>
        </p:txBody>
      </p:sp>
      <p:sp>
        <p:nvSpPr>
          <p:cNvPr id="97283" name="Rectangle 3">
            <a:extLst>
              <a:ext uri="{FF2B5EF4-FFF2-40B4-BE49-F238E27FC236}">
                <a16:creationId xmlns:a16="http://schemas.microsoft.com/office/drawing/2014/main" xmlns="" id="{9ED404A8-D638-41D2-8FC5-14456467C208}"/>
              </a:ext>
            </a:extLst>
          </p:cNvPr>
          <p:cNvSpPr>
            <a:spLocks noGrp="1" noChangeArrowheads="1"/>
          </p:cNvSpPr>
          <p:nvPr>
            <p:ph type="body" idx="1"/>
          </p:nvPr>
        </p:nvSpPr>
        <p:spPr>
          <a:xfrm>
            <a:off x="228600" y="1168400"/>
            <a:ext cx="8610600" cy="5257800"/>
          </a:xfrm>
        </p:spPr>
        <p:txBody>
          <a:bodyPr/>
          <a:lstStyle/>
          <a:p>
            <a:pPr eaLnBrk="1" hangingPunct="1">
              <a:defRPr/>
            </a:pPr>
            <a:r>
              <a:rPr lang="en-US" sz="2600" dirty="0">
                <a:solidFill>
                  <a:schemeClr val="tx1">
                    <a:lumMod val="95000"/>
                  </a:schemeClr>
                </a:solidFill>
              </a:rPr>
              <a:t>Building Leadership Team, School Improvement Team</a:t>
            </a:r>
          </a:p>
          <a:p>
            <a:pPr eaLnBrk="1" hangingPunct="1">
              <a:defRPr/>
            </a:pPr>
            <a:r>
              <a:rPr lang="en-US" sz="2600" dirty="0">
                <a:solidFill>
                  <a:schemeClr val="tx1">
                    <a:lumMod val="95000"/>
                  </a:schemeClr>
                </a:solidFill>
              </a:rPr>
              <a:t>Data Analysis Team</a:t>
            </a:r>
          </a:p>
          <a:p>
            <a:pPr eaLnBrk="1" hangingPunct="1">
              <a:defRPr/>
            </a:pPr>
            <a:r>
              <a:rPr lang="en-US" sz="2600" dirty="0">
                <a:solidFill>
                  <a:schemeClr val="tx1">
                    <a:lumMod val="95000"/>
                  </a:schemeClr>
                </a:solidFill>
              </a:rPr>
              <a:t>Response to Intervention Team</a:t>
            </a:r>
          </a:p>
          <a:p>
            <a:pPr eaLnBrk="1" hangingPunct="1">
              <a:defRPr/>
            </a:pPr>
            <a:r>
              <a:rPr lang="en-US" sz="2600" dirty="0">
                <a:solidFill>
                  <a:schemeClr val="tx1">
                    <a:lumMod val="95000"/>
                  </a:schemeClr>
                </a:solidFill>
              </a:rPr>
              <a:t>Goal Teams (to assist with implementing each building goal)</a:t>
            </a:r>
          </a:p>
          <a:p>
            <a:pPr eaLnBrk="1" hangingPunct="1">
              <a:defRPr/>
            </a:pPr>
            <a:r>
              <a:rPr lang="en-US" sz="2600" dirty="0">
                <a:solidFill>
                  <a:schemeClr val="tx1">
                    <a:lumMod val="95000"/>
                  </a:schemeClr>
                </a:solidFill>
              </a:rPr>
              <a:t>Grade Level Lead Teachers, Middle Level Team Leaders, Department Heads</a:t>
            </a:r>
          </a:p>
          <a:p>
            <a:pPr eaLnBrk="1" hangingPunct="1">
              <a:defRPr/>
            </a:pPr>
            <a:r>
              <a:rPr lang="en-US" sz="2600" dirty="0">
                <a:solidFill>
                  <a:schemeClr val="tx1">
                    <a:lumMod val="95000"/>
                  </a:schemeClr>
                </a:solidFill>
              </a:rPr>
              <a:t>Professional Development Team</a:t>
            </a:r>
          </a:p>
          <a:p>
            <a:pPr eaLnBrk="1" hangingPunct="1">
              <a:defRPr/>
            </a:pPr>
            <a:r>
              <a:rPr lang="en-US" sz="2600" dirty="0">
                <a:solidFill>
                  <a:schemeClr val="tx1">
                    <a:lumMod val="95000"/>
                  </a:schemeClr>
                </a:solidFill>
              </a:rPr>
              <a:t>Peer coaching</a:t>
            </a:r>
          </a:p>
          <a:p>
            <a:pPr eaLnBrk="1" hangingPunct="1">
              <a:defRPr/>
            </a:pPr>
            <a:r>
              <a:rPr lang="en-US" sz="2600" dirty="0">
                <a:solidFill>
                  <a:schemeClr val="tx1">
                    <a:lumMod val="95000"/>
                  </a:schemeClr>
                </a:solidFill>
              </a:rPr>
              <a:t>Mentors for novice teachers, instructional coaches</a:t>
            </a:r>
          </a:p>
        </p:txBody>
      </p:sp>
      <p:sp>
        <p:nvSpPr>
          <p:cNvPr id="14340" name="Rectangle 4">
            <a:extLst>
              <a:ext uri="{FF2B5EF4-FFF2-40B4-BE49-F238E27FC236}">
                <a16:creationId xmlns:a16="http://schemas.microsoft.com/office/drawing/2014/main" xmlns="" id="{8E5D62B6-B476-41B9-91D0-6CC5A180F2B9}"/>
              </a:ext>
            </a:extLst>
          </p:cNvPr>
          <p:cNvSpPr>
            <a:spLocks noChangeArrowheads="1"/>
          </p:cNvSpPr>
          <p:nvPr/>
        </p:nvSpPr>
        <p:spPr bwMode="auto">
          <a:xfrm>
            <a:off x="0" y="5715000"/>
            <a:ext cx="9144000" cy="1143000"/>
          </a:xfrm>
          <a:prstGeom prst="rect">
            <a:avLst/>
          </a:prstGeom>
          <a:solidFill>
            <a:schemeClr val="accent1"/>
          </a:solidFill>
          <a:ln w="9525">
            <a:solidFill>
              <a:schemeClr val="tx1"/>
            </a:solidFill>
            <a:miter lim="800000"/>
            <a:headEnd/>
            <a:tailEnd/>
          </a:ln>
        </p:spPr>
        <p:txBody>
          <a:bodyPr wrap="none"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a:lnSpc>
                <a:spcPct val="85000"/>
              </a:lnSpc>
            </a:pPr>
            <a:r>
              <a:rPr lang="en-US" altLang="en-US" sz="2600" b="1">
                <a:solidFill>
                  <a:schemeClr val="bg2"/>
                </a:solidFill>
              </a:rPr>
              <a:t>Distributed leadership includes not only teachers but also</a:t>
            </a:r>
          </a:p>
          <a:p>
            <a:pPr algn="ctr">
              <a:lnSpc>
                <a:spcPct val="85000"/>
              </a:lnSpc>
            </a:pPr>
            <a:r>
              <a:rPr lang="en-US" altLang="en-US" sz="2600" b="1">
                <a:solidFill>
                  <a:schemeClr val="bg2"/>
                </a:solidFill>
              </a:rPr>
              <a:t>other professional staff, support staff, parents, </a:t>
            </a:r>
          </a:p>
          <a:p>
            <a:pPr algn="ctr">
              <a:lnSpc>
                <a:spcPct val="85000"/>
              </a:lnSpc>
            </a:pPr>
            <a:r>
              <a:rPr lang="en-US" altLang="en-US" sz="2600" b="1">
                <a:solidFill>
                  <a:schemeClr val="bg2"/>
                </a:solidFill>
              </a:rPr>
              <a:t>stakeholders, and students.</a:t>
            </a:r>
          </a:p>
        </p:txBody>
      </p:sp>
    </p:spTree>
    <p:extLst>
      <p:ext uri="{BB962C8B-B14F-4D97-AF65-F5344CB8AC3E}">
        <p14:creationId xmlns:p14="http://schemas.microsoft.com/office/powerpoint/2010/main" val="2400302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xmlns="" id="{34B2C97A-7627-42DD-A961-C363208FB572}"/>
              </a:ext>
            </a:extLst>
          </p:cNvPr>
          <p:cNvSpPr>
            <a:spLocks noGrp="1"/>
          </p:cNvSpPr>
          <p:nvPr>
            <p:ph type="title"/>
          </p:nvPr>
        </p:nvSpPr>
        <p:spPr>
          <a:xfrm>
            <a:off x="304800" y="139171"/>
            <a:ext cx="8105538" cy="995315"/>
          </a:xfrm>
        </p:spPr>
        <p:txBody>
          <a:bodyPr/>
          <a:lstStyle/>
          <a:p>
            <a:r>
              <a:rPr lang="en-US" altLang="en-US" dirty="0"/>
              <a:t>Distributed Leadership is Second Order Change </a:t>
            </a:r>
            <a:r>
              <a:rPr lang="en-US" altLang="en-US" sz="2800" b="0" dirty="0"/>
              <a:t>(Jerry Valentine)</a:t>
            </a:r>
            <a:endParaRPr lang="en-US" altLang="en-US" dirty="0"/>
          </a:p>
        </p:txBody>
      </p:sp>
      <p:sp>
        <p:nvSpPr>
          <p:cNvPr id="15363" name="Content Placeholder 2">
            <a:extLst>
              <a:ext uri="{FF2B5EF4-FFF2-40B4-BE49-F238E27FC236}">
                <a16:creationId xmlns:a16="http://schemas.microsoft.com/office/drawing/2014/main" xmlns="" id="{54053853-3CB6-428E-AAD7-4443F6C8DD63}"/>
              </a:ext>
            </a:extLst>
          </p:cNvPr>
          <p:cNvSpPr>
            <a:spLocks noGrp="1"/>
          </p:cNvSpPr>
          <p:nvPr>
            <p:ph idx="1"/>
          </p:nvPr>
        </p:nvSpPr>
        <p:spPr>
          <a:xfrm>
            <a:off x="304800" y="1435100"/>
            <a:ext cx="8610600" cy="4953000"/>
          </a:xfrm>
        </p:spPr>
        <p:txBody>
          <a:bodyPr/>
          <a:lstStyle/>
          <a:p>
            <a:pPr>
              <a:lnSpc>
                <a:spcPts val="3600"/>
              </a:lnSpc>
            </a:pPr>
            <a:r>
              <a:rPr lang="en-US" altLang="en-US" sz="2400" dirty="0">
                <a:solidFill>
                  <a:schemeClr val="tx1"/>
                </a:solidFill>
              </a:rPr>
              <a:t>Significant departure from the norm</a:t>
            </a:r>
          </a:p>
          <a:p>
            <a:pPr>
              <a:lnSpc>
                <a:spcPts val="3600"/>
              </a:lnSpc>
            </a:pPr>
            <a:r>
              <a:rPr lang="en-US" altLang="en-US" sz="2400" dirty="0">
                <a:solidFill>
                  <a:schemeClr val="tx1"/>
                </a:solidFill>
              </a:rPr>
              <a:t>Deep change affecting values, beliefs, and assumptions</a:t>
            </a:r>
          </a:p>
          <a:p>
            <a:pPr>
              <a:lnSpc>
                <a:spcPts val="3600"/>
              </a:lnSpc>
            </a:pPr>
            <a:r>
              <a:rPr lang="en-US" altLang="en-US" sz="2400" dirty="0">
                <a:solidFill>
                  <a:schemeClr val="tx1"/>
                </a:solidFill>
              </a:rPr>
              <a:t>Slow, evolving process over time</a:t>
            </a:r>
          </a:p>
          <a:p>
            <a:pPr>
              <a:lnSpc>
                <a:spcPts val="3600"/>
              </a:lnSpc>
            </a:pPr>
            <a:r>
              <a:rPr lang="en-US" altLang="en-US" sz="2400" dirty="0">
                <a:solidFill>
                  <a:schemeClr val="tx1"/>
                </a:solidFill>
              </a:rPr>
              <a:t>Addresses complex problems requiring new, thoughtful, and often creative comprehensive solutions</a:t>
            </a:r>
          </a:p>
          <a:p>
            <a:pPr>
              <a:lnSpc>
                <a:spcPts val="3600"/>
              </a:lnSpc>
            </a:pPr>
            <a:r>
              <a:rPr lang="en-US" altLang="en-US" sz="2400" dirty="0">
                <a:solidFill>
                  <a:schemeClr val="tx1"/>
                </a:solidFill>
              </a:rPr>
              <a:t>Double-loop learning (organizational) where new strategies are needed and created to solve the problem</a:t>
            </a:r>
          </a:p>
          <a:p>
            <a:pPr>
              <a:lnSpc>
                <a:spcPts val="3600"/>
              </a:lnSpc>
            </a:pPr>
            <a:r>
              <a:rPr lang="en-US" altLang="en-US" sz="2400" dirty="0">
                <a:solidFill>
                  <a:schemeClr val="tx1"/>
                </a:solidFill>
              </a:rPr>
              <a:t>Becomes institutionalized in the culture of the organization</a:t>
            </a:r>
          </a:p>
        </p:txBody>
      </p:sp>
    </p:spTree>
    <p:extLst>
      <p:ext uri="{BB962C8B-B14F-4D97-AF65-F5344CB8AC3E}">
        <p14:creationId xmlns:p14="http://schemas.microsoft.com/office/powerpoint/2010/main" val="2378197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315200" cy="762000"/>
          </a:xfrm>
        </p:spPr>
        <p:txBody>
          <a:bodyPr>
            <a:normAutofit fontScale="90000"/>
          </a:bodyPr>
          <a:lstStyle/>
          <a:p>
            <a:r>
              <a:rPr lang="en-US" sz="4800" b="1" dirty="0">
                <a:solidFill>
                  <a:schemeClr val="accent3"/>
                </a:solidFill>
              </a:rPr>
              <a:t>Four Stages of</a:t>
            </a:r>
            <a:r>
              <a:rPr lang="en-US" b="1" dirty="0">
                <a:solidFill>
                  <a:schemeClr val="accent3"/>
                </a:solidFill>
              </a:rPr>
              <a:t> </a:t>
            </a:r>
            <a:r>
              <a:rPr lang="en-US" sz="4800" b="1" dirty="0">
                <a:solidFill>
                  <a:schemeClr val="accent3"/>
                </a:solidFill>
              </a:rPr>
              <a:t>CHANGE</a:t>
            </a:r>
            <a:endParaRPr lang="en-US" sz="4800" dirty="0"/>
          </a:p>
        </p:txBody>
      </p:sp>
      <p:sp>
        <p:nvSpPr>
          <p:cNvPr id="3" name="Content Placeholder 2"/>
          <p:cNvSpPr>
            <a:spLocks noGrp="1"/>
          </p:cNvSpPr>
          <p:nvPr>
            <p:ph idx="1"/>
          </p:nvPr>
        </p:nvSpPr>
        <p:spPr>
          <a:xfrm>
            <a:off x="330200" y="1516034"/>
            <a:ext cx="7315200" cy="4953000"/>
          </a:xfrm>
        </p:spPr>
        <p:txBody>
          <a:bodyPr>
            <a:normAutofit fontScale="92500" lnSpcReduction="20000"/>
          </a:bodyPr>
          <a:lstStyle/>
          <a:p>
            <a:pPr>
              <a:lnSpc>
                <a:spcPct val="80000"/>
              </a:lnSpc>
            </a:pPr>
            <a:r>
              <a:rPr lang="en-US" b="1" dirty="0">
                <a:solidFill>
                  <a:schemeClr val="tx2"/>
                </a:solidFill>
              </a:rPr>
              <a:t>Freeze</a:t>
            </a:r>
            <a:r>
              <a:rPr lang="en-US" dirty="0">
                <a:solidFill>
                  <a:schemeClr val="tx2"/>
                </a:solidFill>
              </a:rPr>
              <a:t> is our current state—the way we are…</a:t>
            </a:r>
          </a:p>
          <a:p>
            <a:pPr>
              <a:lnSpc>
                <a:spcPct val="80000"/>
              </a:lnSpc>
            </a:pPr>
            <a:endParaRPr lang="en-US" dirty="0">
              <a:solidFill>
                <a:schemeClr val="tx2"/>
              </a:solidFill>
            </a:endParaRPr>
          </a:p>
          <a:p>
            <a:pPr>
              <a:lnSpc>
                <a:spcPct val="80000"/>
              </a:lnSpc>
            </a:pPr>
            <a:r>
              <a:rPr lang="en-US" b="1" dirty="0">
                <a:solidFill>
                  <a:schemeClr val="tx2"/>
                </a:solidFill>
              </a:rPr>
              <a:t>Unfreeze</a:t>
            </a:r>
            <a:r>
              <a:rPr lang="en-US" dirty="0">
                <a:solidFill>
                  <a:schemeClr val="tx2"/>
                </a:solidFill>
              </a:rPr>
              <a:t> is the time we spend realizing and accepting that we need to change.</a:t>
            </a:r>
          </a:p>
          <a:p>
            <a:pPr>
              <a:lnSpc>
                <a:spcPct val="80000"/>
              </a:lnSpc>
            </a:pPr>
            <a:endParaRPr lang="en-US" dirty="0">
              <a:solidFill>
                <a:schemeClr val="tx2"/>
              </a:solidFill>
            </a:endParaRPr>
          </a:p>
          <a:p>
            <a:pPr>
              <a:lnSpc>
                <a:spcPct val="80000"/>
              </a:lnSpc>
            </a:pPr>
            <a:r>
              <a:rPr lang="en-US" b="1" dirty="0">
                <a:solidFill>
                  <a:schemeClr val="tx2"/>
                </a:solidFill>
              </a:rPr>
              <a:t>Transition</a:t>
            </a:r>
            <a:r>
              <a:rPr lang="en-US" dirty="0">
                <a:solidFill>
                  <a:schemeClr val="tx2"/>
                </a:solidFill>
              </a:rPr>
              <a:t> is the actual implementation of the change.</a:t>
            </a:r>
          </a:p>
          <a:p>
            <a:pPr>
              <a:lnSpc>
                <a:spcPct val="80000"/>
              </a:lnSpc>
            </a:pPr>
            <a:endParaRPr lang="en-US" dirty="0">
              <a:solidFill>
                <a:schemeClr val="tx2"/>
              </a:solidFill>
            </a:endParaRPr>
          </a:p>
          <a:p>
            <a:pPr>
              <a:lnSpc>
                <a:spcPct val="80000"/>
              </a:lnSpc>
            </a:pPr>
            <a:r>
              <a:rPr lang="en-US" b="1" dirty="0">
                <a:solidFill>
                  <a:schemeClr val="tx2"/>
                </a:solidFill>
              </a:rPr>
              <a:t>Refreezing</a:t>
            </a:r>
            <a:r>
              <a:rPr lang="en-US" dirty="0">
                <a:solidFill>
                  <a:schemeClr val="tx2"/>
                </a:solidFill>
              </a:rPr>
              <a:t> is stabilizing the organization so the new change can be internalized and maintained until it needs to be changed.</a:t>
            </a:r>
          </a:p>
          <a:p>
            <a:endParaRPr lang="en-US" dirty="0"/>
          </a:p>
        </p:txBody>
      </p:sp>
      <p:sp>
        <p:nvSpPr>
          <p:cNvPr id="4" name="TextBox 3">
            <a:extLst>
              <a:ext uri="{FF2B5EF4-FFF2-40B4-BE49-F238E27FC236}">
                <a16:creationId xmlns:a16="http://schemas.microsoft.com/office/drawing/2014/main" xmlns="" id="{63E3669A-E494-4B31-909D-4C8703671F72}"/>
              </a:ext>
            </a:extLst>
          </p:cNvPr>
          <p:cNvSpPr txBox="1"/>
          <p:nvPr/>
        </p:nvSpPr>
        <p:spPr>
          <a:xfrm>
            <a:off x="684942" y="1106751"/>
            <a:ext cx="7774116" cy="369332"/>
          </a:xfrm>
          <a:prstGeom prst="rect">
            <a:avLst/>
          </a:prstGeom>
          <a:noFill/>
        </p:spPr>
        <p:txBody>
          <a:bodyPr wrap="none" rtlCol="0">
            <a:spAutoFit/>
          </a:bodyPr>
          <a:lstStyle/>
          <a:p>
            <a:r>
              <a:rPr lang="en-US" dirty="0"/>
              <a:t>Perhaps your biggest challenge is to convince people that they really can change!</a:t>
            </a:r>
          </a:p>
        </p:txBody>
      </p:sp>
    </p:spTree>
    <p:extLst>
      <p:ext uri="{BB962C8B-B14F-4D97-AF65-F5344CB8AC3E}">
        <p14:creationId xmlns:p14="http://schemas.microsoft.com/office/powerpoint/2010/main" val="32188889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1933" y="609600"/>
            <a:ext cx="8492067" cy="838200"/>
          </a:xfrm>
        </p:spPr>
        <p:txBody>
          <a:bodyPr>
            <a:noAutofit/>
          </a:bodyPr>
          <a:lstStyle/>
          <a:p>
            <a:r>
              <a:rPr lang="en-US" sz="4800" b="1" dirty="0">
                <a:solidFill>
                  <a:schemeClr val="accent3"/>
                </a:solidFill>
              </a:rPr>
              <a:t>CONTINUOUS CHANGE</a:t>
            </a:r>
            <a:r>
              <a:rPr lang="en-US" sz="4000" dirty="0">
                <a:solidFill>
                  <a:schemeClr val="accent3"/>
                </a:solidFill>
              </a:rPr>
              <a:t/>
            </a:r>
            <a:br>
              <a:rPr lang="en-US" sz="4000" dirty="0">
                <a:solidFill>
                  <a:schemeClr val="accent3"/>
                </a:solidFill>
              </a:rPr>
            </a:br>
            <a:endParaRPr lang="en-US" sz="3200" dirty="0">
              <a:solidFill>
                <a:srgbClr val="C00000"/>
              </a:solidFill>
            </a:endParaRPr>
          </a:p>
        </p:txBody>
      </p:sp>
      <p:sp>
        <p:nvSpPr>
          <p:cNvPr id="3" name="Content Placeholder 2"/>
          <p:cNvSpPr>
            <a:spLocks noGrp="1"/>
          </p:cNvSpPr>
          <p:nvPr>
            <p:ph idx="1"/>
          </p:nvPr>
        </p:nvSpPr>
        <p:spPr>
          <a:xfrm>
            <a:off x="1066800" y="1752600"/>
            <a:ext cx="7315200" cy="5055108"/>
          </a:xfrm>
        </p:spPr>
        <p:txBody>
          <a:bodyPr>
            <a:noAutofit/>
          </a:bodyPr>
          <a:lstStyle/>
          <a:p>
            <a:pPr algn="ctr">
              <a:buNone/>
            </a:pPr>
            <a:r>
              <a:rPr lang="en-US" sz="3600" dirty="0">
                <a:solidFill>
                  <a:schemeClr val="tx2"/>
                </a:solidFill>
              </a:rPr>
              <a:t>Freeze</a:t>
            </a:r>
          </a:p>
          <a:p>
            <a:pPr algn="ctr">
              <a:buNone/>
            </a:pPr>
            <a:r>
              <a:rPr lang="en-US" sz="3600" dirty="0">
                <a:solidFill>
                  <a:schemeClr val="tx2"/>
                </a:solidFill>
              </a:rPr>
              <a:t>                          </a:t>
            </a:r>
          </a:p>
          <a:p>
            <a:pPr algn="ctr">
              <a:buNone/>
            </a:pPr>
            <a:r>
              <a:rPr lang="en-US" sz="3600" dirty="0">
                <a:solidFill>
                  <a:schemeClr val="tx2"/>
                </a:solidFill>
              </a:rPr>
              <a:t>Unfreeze</a:t>
            </a:r>
          </a:p>
          <a:p>
            <a:pPr algn="ctr">
              <a:buNone/>
            </a:pPr>
            <a:endParaRPr lang="en-US" sz="3600" dirty="0">
              <a:solidFill>
                <a:schemeClr val="tx2"/>
              </a:solidFill>
            </a:endParaRPr>
          </a:p>
          <a:p>
            <a:pPr algn="ctr">
              <a:buNone/>
            </a:pPr>
            <a:r>
              <a:rPr lang="en-US" sz="3600" dirty="0">
                <a:solidFill>
                  <a:schemeClr val="tx2"/>
                </a:solidFill>
              </a:rPr>
              <a:t>Transition</a:t>
            </a:r>
          </a:p>
          <a:p>
            <a:pPr algn="ctr">
              <a:buNone/>
            </a:pPr>
            <a:endParaRPr lang="en-US" sz="3600" dirty="0">
              <a:solidFill>
                <a:schemeClr val="tx2"/>
              </a:solidFill>
            </a:endParaRPr>
          </a:p>
          <a:p>
            <a:pPr algn="ctr">
              <a:buNone/>
            </a:pPr>
            <a:r>
              <a:rPr lang="en-US" sz="3600" dirty="0">
                <a:solidFill>
                  <a:schemeClr val="tx2"/>
                </a:solidFill>
              </a:rPr>
              <a:t>Refreeze                                  </a:t>
            </a:r>
          </a:p>
          <a:p>
            <a:pPr algn="ctr">
              <a:buNone/>
            </a:pPr>
            <a:endParaRPr lang="en-US" sz="3600" dirty="0">
              <a:solidFill>
                <a:schemeClr val="tx2"/>
              </a:solidFill>
            </a:endParaRPr>
          </a:p>
          <a:p>
            <a:pPr algn="ctr">
              <a:buNone/>
            </a:pPr>
            <a:endParaRPr lang="en-US" sz="4400" dirty="0">
              <a:solidFill>
                <a:schemeClr val="tx2"/>
              </a:solidFill>
            </a:endParaRPr>
          </a:p>
        </p:txBody>
      </p:sp>
      <p:sp>
        <p:nvSpPr>
          <p:cNvPr id="5" name="Down Arrow 4"/>
          <p:cNvSpPr/>
          <p:nvPr/>
        </p:nvSpPr>
        <p:spPr>
          <a:xfrm flipH="1">
            <a:off x="4175263" y="4999777"/>
            <a:ext cx="1173481" cy="597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Down Arrow 5"/>
          <p:cNvSpPr/>
          <p:nvPr/>
        </p:nvSpPr>
        <p:spPr>
          <a:xfrm flipH="1">
            <a:off x="4129291" y="3736000"/>
            <a:ext cx="1173481" cy="597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Down Arrow 6"/>
          <p:cNvSpPr/>
          <p:nvPr/>
        </p:nvSpPr>
        <p:spPr>
          <a:xfrm flipH="1">
            <a:off x="4137659" y="2472223"/>
            <a:ext cx="1173481" cy="597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Curved Left Arrow 7"/>
          <p:cNvSpPr/>
          <p:nvPr/>
        </p:nvSpPr>
        <p:spPr>
          <a:xfrm rot="10800000">
            <a:off x="2971800" y="2665992"/>
            <a:ext cx="766059" cy="322832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27887421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4464" y="304800"/>
            <a:ext cx="6993467" cy="1143000"/>
          </a:xfrm>
        </p:spPr>
        <p:txBody>
          <a:bodyPr>
            <a:normAutofit/>
          </a:bodyPr>
          <a:lstStyle/>
          <a:p>
            <a:r>
              <a:rPr lang="en-US" dirty="0"/>
              <a:t>Does your school want to stay here?</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00462" y="2119312"/>
            <a:ext cx="1743075" cy="2619375"/>
          </a:xfrm>
          <a:prstGeom prst="rect">
            <a:avLst/>
          </a:prstGeom>
        </p:spPr>
      </p:pic>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295400" y="1752600"/>
            <a:ext cx="6791597" cy="4525963"/>
          </a:xfrm>
        </p:spPr>
      </p:pic>
    </p:spTree>
    <p:extLst>
      <p:ext uri="{BB962C8B-B14F-4D97-AF65-F5344CB8AC3E}">
        <p14:creationId xmlns:p14="http://schemas.microsoft.com/office/powerpoint/2010/main" val="9575458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9866" y="37571"/>
            <a:ext cx="7315200" cy="1143000"/>
          </a:xfrm>
        </p:spPr>
        <p:txBody>
          <a:bodyPr>
            <a:normAutofit/>
          </a:bodyPr>
          <a:lstStyle/>
          <a:p>
            <a:r>
              <a:rPr lang="en-US" sz="4800" b="1" dirty="0">
                <a:solidFill>
                  <a:schemeClr val="accent3"/>
                </a:solidFill>
              </a:rPr>
              <a:t>CONTINUOUS CHANGE</a:t>
            </a:r>
            <a:endParaRPr lang="en-US" sz="4800" dirty="0"/>
          </a:p>
        </p:txBody>
      </p:sp>
      <p:sp>
        <p:nvSpPr>
          <p:cNvPr id="3" name="Content Placeholder 2"/>
          <p:cNvSpPr>
            <a:spLocks noGrp="1"/>
          </p:cNvSpPr>
          <p:nvPr>
            <p:ph idx="1"/>
          </p:nvPr>
        </p:nvSpPr>
        <p:spPr>
          <a:xfrm>
            <a:off x="1049866" y="1464734"/>
            <a:ext cx="7315200" cy="4953000"/>
          </a:xfrm>
        </p:spPr>
        <p:txBody>
          <a:bodyPr/>
          <a:lstStyle/>
          <a:p>
            <a:pPr>
              <a:lnSpc>
                <a:spcPct val="80000"/>
              </a:lnSpc>
              <a:buNone/>
            </a:pPr>
            <a:endParaRPr lang="en-US" b="1" dirty="0">
              <a:solidFill>
                <a:schemeClr val="tx2"/>
              </a:solidFill>
            </a:endParaRPr>
          </a:p>
          <a:p>
            <a:pPr>
              <a:lnSpc>
                <a:spcPct val="80000"/>
              </a:lnSpc>
              <a:buNone/>
            </a:pPr>
            <a:r>
              <a:rPr lang="en-US" sz="4000" b="1" dirty="0">
                <a:solidFill>
                  <a:schemeClr val="tx2"/>
                </a:solidFill>
              </a:rPr>
              <a:t>Learning organizations</a:t>
            </a:r>
            <a:r>
              <a:rPr lang="en-US" sz="4000" dirty="0">
                <a:solidFill>
                  <a:schemeClr val="tx2"/>
                </a:solidFill>
              </a:rPr>
              <a:t> are in a continuous cycle of change from freeze to unfreeze to transition to refreezing just as the mountain stream transitions in the fall or spring. </a:t>
            </a:r>
          </a:p>
          <a:p>
            <a:endParaRPr lang="en-US" dirty="0">
              <a:solidFill>
                <a:schemeClr val="tx2"/>
              </a:solidFill>
            </a:endParaRPr>
          </a:p>
          <a:p>
            <a:endParaRPr lang="en-US" dirty="0"/>
          </a:p>
        </p:txBody>
      </p:sp>
    </p:spTree>
    <p:extLst>
      <p:ext uri="{BB962C8B-B14F-4D97-AF65-F5344CB8AC3E}">
        <p14:creationId xmlns:p14="http://schemas.microsoft.com/office/powerpoint/2010/main" val="36130802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8001000" cy="1401762"/>
          </a:xfrm>
        </p:spPr>
        <p:txBody>
          <a:bodyPr>
            <a:normAutofit fontScale="90000"/>
          </a:bodyPr>
          <a:lstStyle/>
          <a:p>
            <a:r>
              <a:rPr lang="en-US" dirty="0"/>
              <a:t/>
            </a:r>
            <a:br>
              <a:rPr lang="en-US" dirty="0"/>
            </a:br>
            <a:r>
              <a:rPr lang="en-US" b="1" dirty="0">
                <a:solidFill>
                  <a:schemeClr val="accent3"/>
                </a:solidFill>
              </a:rPr>
              <a:t>CONTINUOUS CHANGE</a:t>
            </a:r>
            <a:br>
              <a:rPr lang="en-US" b="1" dirty="0">
                <a:solidFill>
                  <a:schemeClr val="accent3"/>
                </a:solidFill>
              </a:rPr>
            </a:br>
            <a:r>
              <a:rPr lang="en-US" b="1" dirty="0">
                <a:solidFill>
                  <a:schemeClr val="accent3"/>
                </a:solidFill>
              </a:rPr>
              <a:t>…is a condition of life in school.</a:t>
            </a:r>
            <a:r>
              <a:rPr lang="en-US" dirty="0"/>
              <a:t/>
            </a:r>
            <a:br>
              <a:rPr lang="en-US" dirty="0"/>
            </a:br>
            <a:r>
              <a:rPr lang="en-US" b="1" dirty="0">
                <a:solidFill>
                  <a:schemeClr val="accent3"/>
                </a:solidFill>
              </a:rPr>
              <a:t/>
            </a:r>
            <a:br>
              <a:rPr lang="en-US" b="1" dirty="0">
                <a:solidFill>
                  <a:schemeClr val="accent3"/>
                </a:solidFill>
              </a:rPr>
            </a:br>
            <a:r>
              <a:rPr lang="en-US" dirty="0"/>
              <a:t/>
            </a:r>
            <a:br>
              <a:rPr lang="en-US" dirty="0"/>
            </a:br>
            <a:endParaRPr lang="en-US" dirty="0">
              <a:solidFill>
                <a:schemeClr val="tx2"/>
              </a:solidFill>
            </a:endParaRPr>
          </a:p>
        </p:txBody>
      </p:sp>
      <p:sp>
        <p:nvSpPr>
          <p:cNvPr id="3" name="Content Placeholder 2"/>
          <p:cNvSpPr>
            <a:spLocks noGrp="1"/>
          </p:cNvSpPr>
          <p:nvPr>
            <p:ph idx="1"/>
          </p:nvPr>
        </p:nvSpPr>
        <p:spPr>
          <a:xfrm>
            <a:off x="914400" y="1371600"/>
            <a:ext cx="7086600" cy="4267200"/>
          </a:xfrm>
        </p:spPr>
        <p:txBody>
          <a:bodyPr/>
          <a:lstStyle/>
          <a:p>
            <a:pPr>
              <a:buNone/>
            </a:pPr>
            <a:r>
              <a:rPr lang="en-US" sz="3600" dirty="0">
                <a:solidFill>
                  <a:schemeClr val="tx2"/>
                </a:solidFill>
              </a:rPr>
              <a:t>Schools cannot afford to stay frozen.</a:t>
            </a:r>
          </a:p>
          <a:p>
            <a:pPr>
              <a:buNone/>
            </a:pPr>
            <a:r>
              <a:rPr lang="en-US" sz="3600" dirty="0">
                <a:solidFill>
                  <a:schemeClr val="tx2"/>
                </a:solidFill>
              </a:rPr>
              <a:t>Schools must collaboratively design the change.</a:t>
            </a:r>
          </a:p>
          <a:p>
            <a:pPr>
              <a:buNone/>
            </a:pPr>
            <a:r>
              <a:rPr lang="en-US" sz="3600" dirty="0">
                <a:solidFill>
                  <a:schemeClr val="tx2"/>
                </a:solidFill>
              </a:rPr>
              <a:t>Your job is to convince your school that it’s OK to change and that change can be good!</a:t>
            </a:r>
          </a:p>
          <a:p>
            <a:endParaRPr lang="en-US" dirty="0"/>
          </a:p>
        </p:txBody>
      </p:sp>
    </p:spTree>
    <p:extLst>
      <p:ext uri="{BB962C8B-B14F-4D97-AF65-F5344CB8AC3E}">
        <p14:creationId xmlns:p14="http://schemas.microsoft.com/office/powerpoint/2010/main" val="22112865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74638"/>
            <a:ext cx="7315200" cy="1143000"/>
          </a:xfrm>
        </p:spPr>
        <p:txBody>
          <a:bodyPr/>
          <a:lstStyle/>
          <a:p>
            <a:r>
              <a:rPr lang="en-US" b="1" dirty="0">
                <a:solidFill>
                  <a:schemeClr val="accent3"/>
                </a:solidFill>
              </a:rPr>
              <a:t>CONTINUOUS CHANGE…</a:t>
            </a:r>
          </a:p>
        </p:txBody>
      </p:sp>
      <p:sp>
        <p:nvSpPr>
          <p:cNvPr id="3" name="Content Placeholder 2"/>
          <p:cNvSpPr>
            <a:spLocks noGrp="1"/>
          </p:cNvSpPr>
          <p:nvPr>
            <p:ph idx="1"/>
          </p:nvPr>
        </p:nvSpPr>
        <p:spPr>
          <a:xfrm>
            <a:off x="914400" y="1417638"/>
            <a:ext cx="7315200" cy="4953000"/>
          </a:xfrm>
        </p:spPr>
        <p:txBody>
          <a:bodyPr>
            <a:normAutofit/>
          </a:bodyPr>
          <a:lstStyle/>
          <a:p>
            <a:pPr>
              <a:buNone/>
            </a:pPr>
            <a:r>
              <a:rPr lang="en-US" sz="2400" dirty="0">
                <a:solidFill>
                  <a:schemeClr val="tx2"/>
                </a:solidFill>
              </a:rPr>
              <a:t>Does your school culture represent the values necessary to make appropriate changes?</a:t>
            </a:r>
          </a:p>
          <a:p>
            <a:pPr>
              <a:buNone/>
            </a:pPr>
            <a:r>
              <a:rPr lang="en-US" sz="2400" dirty="0">
                <a:solidFill>
                  <a:schemeClr val="tx2"/>
                </a:solidFill>
              </a:rPr>
              <a:t>Does your school culture  reduce anxiety about change by  involving teachers in the decisions and design and then supporting their efforts during implementation?</a:t>
            </a:r>
          </a:p>
          <a:p>
            <a:pPr>
              <a:buNone/>
            </a:pPr>
            <a:r>
              <a:rPr lang="en-US" sz="2400" dirty="0">
                <a:solidFill>
                  <a:schemeClr val="tx2"/>
                </a:solidFill>
              </a:rPr>
              <a:t>Do you have a caring, collaborative, problem-solving culture that will allow us to identify and make the right changes? </a:t>
            </a:r>
          </a:p>
          <a:p>
            <a:pPr>
              <a:buNone/>
            </a:pPr>
            <a:endParaRPr lang="en-US" sz="2400" dirty="0">
              <a:solidFill>
                <a:schemeClr val="tx2"/>
              </a:solidFill>
            </a:endParaRPr>
          </a:p>
          <a:p>
            <a:pPr>
              <a:buNone/>
            </a:pPr>
            <a:r>
              <a:rPr lang="en-US" sz="2400" dirty="0">
                <a:solidFill>
                  <a:schemeClr val="tx2"/>
                </a:solidFill>
              </a:rPr>
              <a:t>Discuss at your tables.</a:t>
            </a:r>
          </a:p>
          <a:p>
            <a:endParaRPr lang="en-US" dirty="0">
              <a:solidFill>
                <a:schemeClr val="tx2"/>
              </a:solidFill>
            </a:endParaRPr>
          </a:p>
        </p:txBody>
      </p:sp>
    </p:spTree>
    <p:extLst>
      <p:ext uri="{BB962C8B-B14F-4D97-AF65-F5344CB8AC3E}">
        <p14:creationId xmlns:p14="http://schemas.microsoft.com/office/powerpoint/2010/main" val="41634171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xmlns="" id="{D41F58FC-379B-4D58-AA90-9F2A063DE3EB}"/>
              </a:ext>
            </a:extLst>
          </p:cNvPr>
          <p:cNvSpPr>
            <a:spLocks noGrp="1"/>
          </p:cNvSpPr>
          <p:nvPr>
            <p:ph type="title"/>
          </p:nvPr>
        </p:nvSpPr>
        <p:spPr>
          <a:xfrm>
            <a:off x="389467" y="28623"/>
            <a:ext cx="8105538" cy="995315"/>
          </a:xfrm>
        </p:spPr>
        <p:txBody>
          <a:bodyPr/>
          <a:lstStyle/>
          <a:p>
            <a:r>
              <a:rPr lang="en-US" altLang="en-US" dirty="0"/>
              <a:t>Distributed Leadership:</a:t>
            </a:r>
            <a:br>
              <a:rPr lang="en-US" altLang="en-US" dirty="0"/>
            </a:br>
            <a:r>
              <a:rPr lang="en-US" altLang="en-US" i="1" dirty="0"/>
              <a:t>An Example</a:t>
            </a:r>
            <a:endParaRPr lang="en-US" altLang="en-US" dirty="0"/>
          </a:p>
        </p:txBody>
      </p:sp>
      <p:sp>
        <p:nvSpPr>
          <p:cNvPr id="3" name="Content Placeholder 2">
            <a:extLst>
              <a:ext uri="{FF2B5EF4-FFF2-40B4-BE49-F238E27FC236}">
                <a16:creationId xmlns:a16="http://schemas.microsoft.com/office/drawing/2014/main" xmlns="" id="{1078E37F-B5C0-43AA-A060-7AB35D73A165}"/>
              </a:ext>
            </a:extLst>
          </p:cNvPr>
          <p:cNvSpPr>
            <a:spLocks noGrp="1"/>
          </p:cNvSpPr>
          <p:nvPr>
            <p:ph idx="1"/>
          </p:nvPr>
        </p:nvSpPr>
        <p:spPr>
          <a:xfrm>
            <a:off x="457200" y="1358900"/>
            <a:ext cx="8229600" cy="4495800"/>
          </a:xfrm>
        </p:spPr>
        <p:txBody>
          <a:bodyPr/>
          <a:lstStyle/>
          <a:p>
            <a:pPr marL="0" indent="0">
              <a:buFontTx/>
              <a:buNone/>
              <a:defRPr/>
            </a:pPr>
            <a:r>
              <a:rPr lang="en-US" sz="3200" dirty="0">
                <a:solidFill>
                  <a:schemeClr val="tx1"/>
                </a:solidFill>
              </a:rPr>
              <a:t>An impromptu meeting was convened by a group of teachers who were not comfortable with playground supervision. This self-directed group sketched out a plan and shared it with their colleagues. They agreed to implement the plan and monitor it for a period of time by examining both student discipline data and teacher input. The plan eventually was deemed successful and the ad hoc committee disbanded. </a:t>
            </a:r>
          </a:p>
          <a:p>
            <a:pPr>
              <a:defRPr/>
            </a:pPr>
            <a:endParaRPr lang="en-US" dirty="0"/>
          </a:p>
        </p:txBody>
      </p:sp>
    </p:spTree>
    <p:extLst>
      <p:ext uri="{BB962C8B-B14F-4D97-AF65-F5344CB8AC3E}">
        <p14:creationId xmlns:p14="http://schemas.microsoft.com/office/powerpoint/2010/main" val="1466142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1A72B4-0B75-449B-8886-D5044C9F5CBF}"/>
              </a:ext>
            </a:extLst>
          </p:cNvPr>
          <p:cNvSpPr>
            <a:spLocks noGrp="1"/>
          </p:cNvSpPr>
          <p:nvPr>
            <p:ph type="title"/>
          </p:nvPr>
        </p:nvSpPr>
        <p:spPr/>
        <p:txBody>
          <a:bodyPr/>
          <a:lstStyle/>
          <a:p>
            <a:r>
              <a:rPr lang="en-US" dirty="0"/>
              <a:t>Teams</a:t>
            </a:r>
          </a:p>
        </p:txBody>
      </p:sp>
      <p:sp>
        <p:nvSpPr>
          <p:cNvPr id="3" name="Content Placeholder 2">
            <a:extLst>
              <a:ext uri="{FF2B5EF4-FFF2-40B4-BE49-F238E27FC236}">
                <a16:creationId xmlns:a16="http://schemas.microsoft.com/office/drawing/2014/main" xmlns="" id="{3FCC1998-0D8A-40C5-84F3-37691E9096A1}"/>
              </a:ext>
            </a:extLst>
          </p:cNvPr>
          <p:cNvSpPr>
            <a:spLocks noGrp="1"/>
          </p:cNvSpPr>
          <p:nvPr>
            <p:ph idx="1"/>
          </p:nvPr>
        </p:nvSpPr>
        <p:spPr>
          <a:xfrm>
            <a:off x="457200" y="1166018"/>
            <a:ext cx="8229600" cy="4525963"/>
          </a:xfrm>
        </p:spPr>
        <p:txBody>
          <a:bodyPr/>
          <a:lstStyle/>
          <a:p>
            <a:pPr marL="0" indent="0">
              <a:buNone/>
            </a:pPr>
            <a:r>
              <a:rPr lang="en-US" dirty="0"/>
              <a:t>Guiding, not directing</a:t>
            </a:r>
          </a:p>
          <a:p>
            <a:pPr marL="0" indent="0">
              <a:buNone/>
            </a:pPr>
            <a:r>
              <a:rPr lang="en-US" dirty="0"/>
              <a:t>Collaborating, not competing</a:t>
            </a:r>
          </a:p>
          <a:p>
            <a:pPr marL="0" indent="0">
              <a:buNone/>
            </a:pPr>
            <a:r>
              <a:rPr lang="en-US" dirty="0"/>
              <a:t>Guidelines, not rules</a:t>
            </a:r>
          </a:p>
          <a:p>
            <a:pPr marL="0" indent="0">
              <a:buNone/>
            </a:pPr>
            <a:r>
              <a:rPr lang="en-US" dirty="0"/>
              <a:t>Activities, not lectures</a:t>
            </a:r>
          </a:p>
          <a:p>
            <a:pPr marL="0" indent="0">
              <a:buNone/>
            </a:pPr>
            <a:r>
              <a:rPr lang="en-US" dirty="0"/>
              <a:t>Diversity, not sameness</a:t>
            </a:r>
          </a:p>
          <a:p>
            <a:pPr marL="0" indent="0">
              <a:buNone/>
            </a:pPr>
            <a:r>
              <a:rPr lang="en-US" dirty="0"/>
              <a:t>Transparency, not secrecy</a:t>
            </a:r>
          </a:p>
          <a:p>
            <a:pPr marL="0" indent="0">
              <a:buNone/>
            </a:pPr>
            <a:r>
              <a:rPr lang="en-US" dirty="0"/>
              <a:t>Active, not passive</a:t>
            </a:r>
          </a:p>
          <a:p>
            <a:pPr marL="0" indent="0">
              <a:buNone/>
            </a:pPr>
            <a:r>
              <a:rPr lang="en-US" dirty="0"/>
              <a:t>Involved, not isolate</a:t>
            </a:r>
          </a:p>
        </p:txBody>
      </p:sp>
    </p:spTree>
    <p:extLst>
      <p:ext uri="{BB962C8B-B14F-4D97-AF65-F5344CB8AC3E}">
        <p14:creationId xmlns:p14="http://schemas.microsoft.com/office/powerpoint/2010/main" val="26778369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xmlns="" id="{08EA98CB-0C37-48F9-AB04-AD9DB1772152}"/>
              </a:ext>
            </a:extLst>
          </p:cNvPr>
          <p:cNvSpPr>
            <a:spLocks noGrp="1" noRot="1" noChangeArrowheads="1"/>
          </p:cNvSpPr>
          <p:nvPr>
            <p:ph type="title"/>
          </p:nvPr>
        </p:nvSpPr>
        <p:spPr>
          <a:xfrm>
            <a:off x="304800" y="254000"/>
            <a:ext cx="8534400" cy="1143000"/>
          </a:xfrm>
        </p:spPr>
        <p:txBody>
          <a:bodyPr/>
          <a:lstStyle/>
          <a:p>
            <a:pPr eaLnBrk="1" hangingPunct="1">
              <a:lnSpc>
                <a:spcPct val="90000"/>
              </a:lnSpc>
            </a:pPr>
            <a:r>
              <a:rPr lang="en-US" altLang="en-US" sz="4000" dirty="0"/>
              <a:t>Distributing Leadership:</a:t>
            </a:r>
            <a:br>
              <a:rPr lang="en-US" altLang="en-US" sz="4000" dirty="0"/>
            </a:br>
            <a:r>
              <a:rPr lang="en-US" altLang="en-US" sz="4000" i="1" dirty="0"/>
              <a:t>A Developmental Process</a:t>
            </a:r>
            <a:r>
              <a:rPr lang="en-US" altLang="en-US" sz="4000" b="0" dirty="0"/>
              <a:t> </a:t>
            </a:r>
            <a:r>
              <a:rPr lang="en-US" altLang="en-US" sz="2800" b="0" dirty="0"/>
              <a:t>(</a:t>
            </a:r>
            <a:r>
              <a:rPr lang="en-US" altLang="en-US" sz="2800" b="0" dirty="0" err="1"/>
              <a:t>MacBeath</a:t>
            </a:r>
            <a:r>
              <a:rPr lang="en-US" altLang="en-US" sz="2800" b="0" dirty="0"/>
              <a:t>, 2005)</a:t>
            </a:r>
            <a:endParaRPr lang="en-US" altLang="en-US" sz="2800" dirty="0"/>
          </a:p>
        </p:txBody>
      </p:sp>
      <p:sp>
        <p:nvSpPr>
          <p:cNvPr id="17411" name="Rectangle 3">
            <a:extLst>
              <a:ext uri="{FF2B5EF4-FFF2-40B4-BE49-F238E27FC236}">
                <a16:creationId xmlns:a16="http://schemas.microsoft.com/office/drawing/2014/main" xmlns="" id="{8E895A1A-689C-4234-AF24-8C05173D7396}"/>
              </a:ext>
            </a:extLst>
          </p:cNvPr>
          <p:cNvSpPr>
            <a:spLocks noGrp="1" noChangeArrowheads="1"/>
          </p:cNvSpPr>
          <p:nvPr>
            <p:ph type="body" idx="1"/>
          </p:nvPr>
        </p:nvSpPr>
        <p:spPr>
          <a:xfrm>
            <a:off x="304800" y="1417638"/>
            <a:ext cx="8610600" cy="5181600"/>
          </a:xfrm>
        </p:spPr>
        <p:txBody>
          <a:bodyPr/>
          <a:lstStyle/>
          <a:p>
            <a:pPr eaLnBrk="1" hangingPunct="1">
              <a:lnSpc>
                <a:spcPct val="90000"/>
              </a:lnSpc>
            </a:pPr>
            <a:r>
              <a:rPr lang="en-US" altLang="en-US" b="1" dirty="0">
                <a:solidFill>
                  <a:srgbClr val="FF9900"/>
                </a:solidFill>
              </a:rPr>
              <a:t>Phase I: </a:t>
            </a:r>
            <a:r>
              <a:rPr lang="en-US" altLang="en-US" b="1" i="1" dirty="0">
                <a:solidFill>
                  <a:srgbClr val="FF9900"/>
                </a:solidFill>
              </a:rPr>
              <a:t>Treading cautiously</a:t>
            </a:r>
          </a:p>
          <a:p>
            <a:pPr marL="517525" lvl="1" indent="-3175" eaLnBrk="1" hangingPunct="1">
              <a:lnSpc>
                <a:spcPct val="90000"/>
              </a:lnSpc>
              <a:buFont typeface="Wingdings" panose="05000000000000000000" pitchFamily="2" charset="2"/>
              <a:buNone/>
            </a:pPr>
            <a:r>
              <a:rPr lang="en-US" altLang="en-US" sz="2400" dirty="0">
                <a:solidFill>
                  <a:schemeClr val="tx1"/>
                </a:solidFill>
              </a:rPr>
              <a:t>Principal strategically identifies leadership needs of school, identifies people who have the requisite capacities, and assigns responsibilities to them.</a:t>
            </a:r>
          </a:p>
          <a:p>
            <a:pPr eaLnBrk="1" hangingPunct="1">
              <a:lnSpc>
                <a:spcPct val="90000"/>
              </a:lnSpc>
            </a:pPr>
            <a:r>
              <a:rPr lang="en-US" altLang="en-US" b="1" dirty="0">
                <a:solidFill>
                  <a:srgbClr val="FF9900"/>
                </a:solidFill>
              </a:rPr>
              <a:t>Phase II: </a:t>
            </a:r>
            <a:r>
              <a:rPr lang="en-US" altLang="en-US" b="1" i="1" dirty="0">
                <a:solidFill>
                  <a:srgbClr val="FF9900"/>
                </a:solidFill>
              </a:rPr>
              <a:t>Widening the scope of leadership</a:t>
            </a:r>
          </a:p>
          <a:p>
            <a:pPr marL="517525" lvl="1" indent="-3175" eaLnBrk="1" hangingPunct="1">
              <a:lnSpc>
                <a:spcPct val="90000"/>
              </a:lnSpc>
              <a:buFont typeface="Wingdings" panose="05000000000000000000" pitchFamily="2" charset="2"/>
              <a:buNone/>
            </a:pPr>
            <a:r>
              <a:rPr lang="en-US" altLang="en-US" sz="2400" dirty="0">
                <a:solidFill>
                  <a:schemeClr val="tx1"/>
                </a:solidFill>
              </a:rPr>
              <a:t>Creation of a culture that offers teachers an opportunity to learn from one another’s practice. Principal works to create an enabling environment, encourages shared leadership and a shared vision among staff as to where the school is going. Innovative ideas are encouraged from all members of the school.</a:t>
            </a:r>
          </a:p>
        </p:txBody>
      </p:sp>
    </p:spTree>
    <p:extLst>
      <p:ext uri="{BB962C8B-B14F-4D97-AF65-F5344CB8AC3E}">
        <p14:creationId xmlns:p14="http://schemas.microsoft.com/office/powerpoint/2010/main" val="19887078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E76AC2-0CE0-4728-97FC-6D8E10DD4A48}"/>
              </a:ext>
            </a:extLst>
          </p:cNvPr>
          <p:cNvSpPr>
            <a:spLocks noGrp="1"/>
          </p:cNvSpPr>
          <p:nvPr>
            <p:ph type="title"/>
          </p:nvPr>
        </p:nvSpPr>
        <p:spPr/>
        <p:txBody>
          <a:bodyPr/>
          <a:lstStyle/>
          <a:p>
            <a:r>
              <a:rPr lang="en-US" dirty="0"/>
              <a:t>A Developmental Process</a:t>
            </a:r>
          </a:p>
        </p:txBody>
      </p:sp>
      <p:sp>
        <p:nvSpPr>
          <p:cNvPr id="3" name="Content Placeholder 2">
            <a:extLst>
              <a:ext uri="{FF2B5EF4-FFF2-40B4-BE49-F238E27FC236}">
                <a16:creationId xmlns:a16="http://schemas.microsoft.com/office/drawing/2014/main" xmlns="" id="{1F7D5C75-21E7-4E47-9B40-97770F1ECDCD}"/>
              </a:ext>
            </a:extLst>
          </p:cNvPr>
          <p:cNvSpPr>
            <a:spLocks noGrp="1"/>
          </p:cNvSpPr>
          <p:nvPr>
            <p:ph idx="1"/>
          </p:nvPr>
        </p:nvSpPr>
        <p:spPr/>
        <p:txBody>
          <a:bodyPr/>
          <a:lstStyle/>
          <a:p>
            <a:pPr>
              <a:lnSpc>
                <a:spcPct val="90000"/>
              </a:lnSpc>
            </a:pPr>
            <a:r>
              <a:rPr lang="en-US" altLang="en-US" b="1" dirty="0">
                <a:solidFill>
                  <a:srgbClr val="FF9900"/>
                </a:solidFill>
              </a:rPr>
              <a:t>Phase III: </a:t>
            </a:r>
            <a:r>
              <a:rPr lang="en-US" altLang="en-US" b="1" i="1" dirty="0">
                <a:solidFill>
                  <a:srgbClr val="FF9900"/>
                </a:solidFill>
              </a:rPr>
              <a:t>Standing back</a:t>
            </a:r>
          </a:p>
          <a:p>
            <a:pPr marL="517525" lvl="1" indent="-3175">
              <a:lnSpc>
                <a:spcPct val="90000"/>
              </a:lnSpc>
              <a:buNone/>
            </a:pPr>
            <a:r>
              <a:rPr lang="en-US" altLang="en-US" sz="2400" dirty="0">
                <a:solidFill>
                  <a:schemeClr val="tx1"/>
                </a:solidFill>
              </a:rPr>
              <a:t>Maintaining the dynamic by supporting others; culture is characterized by mutual trust and self-confidence.</a:t>
            </a:r>
          </a:p>
          <a:p>
            <a:endParaRPr lang="en-US" dirty="0"/>
          </a:p>
        </p:txBody>
      </p:sp>
    </p:spTree>
    <p:extLst>
      <p:ext uri="{BB962C8B-B14F-4D97-AF65-F5344CB8AC3E}">
        <p14:creationId xmlns:p14="http://schemas.microsoft.com/office/powerpoint/2010/main" val="42317693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xmlns="" id="{4D12760B-D620-4F8C-A87A-9A88B2C04E58}"/>
              </a:ext>
            </a:extLst>
          </p:cNvPr>
          <p:cNvSpPr>
            <a:spLocks noGrp="1" noRot="1" noChangeArrowheads="1"/>
          </p:cNvSpPr>
          <p:nvPr>
            <p:ph type="title"/>
          </p:nvPr>
        </p:nvSpPr>
        <p:spPr>
          <a:xfrm>
            <a:off x="457200" y="274638"/>
            <a:ext cx="8229600" cy="1325562"/>
          </a:xfrm>
        </p:spPr>
        <p:txBody>
          <a:bodyPr/>
          <a:lstStyle/>
          <a:p>
            <a:pPr eaLnBrk="1" hangingPunct="1"/>
            <a:r>
              <a:rPr lang="en-US" altLang="en-US" sz="4000" i="1"/>
              <a:t>Distributed Leadership in your School</a:t>
            </a:r>
            <a:endParaRPr lang="en-US" altLang="en-US" sz="4000"/>
          </a:p>
        </p:txBody>
      </p:sp>
      <p:sp>
        <p:nvSpPr>
          <p:cNvPr id="103427" name="Rectangle 3">
            <a:extLst>
              <a:ext uri="{FF2B5EF4-FFF2-40B4-BE49-F238E27FC236}">
                <a16:creationId xmlns:a16="http://schemas.microsoft.com/office/drawing/2014/main" xmlns="" id="{19110F33-EF4E-4ABD-9E6D-616C18868F06}"/>
              </a:ext>
            </a:extLst>
          </p:cNvPr>
          <p:cNvSpPr>
            <a:spLocks noGrp="1" noChangeArrowheads="1"/>
          </p:cNvSpPr>
          <p:nvPr>
            <p:ph type="body" idx="1"/>
          </p:nvPr>
        </p:nvSpPr>
        <p:spPr>
          <a:xfrm>
            <a:off x="457200" y="2133600"/>
            <a:ext cx="8229600" cy="4419600"/>
          </a:xfrm>
        </p:spPr>
        <p:txBody>
          <a:bodyPr/>
          <a:lstStyle/>
          <a:p>
            <a:pPr eaLnBrk="1" hangingPunct="1">
              <a:defRPr/>
            </a:pPr>
            <a:r>
              <a:rPr lang="en-US" sz="3200" dirty="0">
                <a:solidFill>
                  <a:schemeClr val="tx1">
                    <a:lumMod val="95000"/>
                  </a:schemeClr>
                </a:solidFill>
              </a:rPr>
              <a:t>Develop a list of activities/functions/roles in which leadership currently is being distributed within your building.</a:t>
            </a:r>
          </a:p>
          <a:p>
            <a:pPr eaLnBrk="1" hangingPunct="1">
              <a:buFontTx/>
              <a:buNone/>
              <a:defRPr/>
            </a:pPr>
            <a:endParaRPr lang="en-US" sz="3200" dirty="0">
              <a:solidFill>
                <a:schemeClr val="tx1">
                  <a:lumMod val="95000"/>
                </a:schemeClr>
              </a:solidFill>
            </a:endParaRPr>
          </a:p>
          <a:p>
            <a:pPr eaLnBrk="1" hangingPunct="1">
              <a:defRPr/>
            </a:pPr>
            <a:r>
              <a:rPr lang="en-US" sz="3200" dirty="0">
                <a:solidFill>
                  <a:schemeClr val="tx1">
                    <a:lumMod val="95000"/>
                  </a:schemeClr>
                </a:solidFill>
              </a:rPr>
              <a:t>Using </a:t>
            </a:r>
            <a:r>
              <a:rPr lang="en-US" sz="3200" dirty="0" err="1">
                <a:solidFill>
                  <a:schemeClr val="tx1">
                    <a:lumMod val="95000"/>
                  </a:schemeClr>
                </a:solidFill>
              </a:rPr>
              <a:t>MacBeath’s</a:t>
            </a:r>
            <a:r>
              <a:rPr lang="en-US" sz="3200" dirty="0">
                <a:solidFill>
                  <a:schemeClr val="tx1">
                    <a:lumMod val="95000"/>
                  </a:schemeClr>
                </a:solidFill>
              </a:rPr>
              <a:t> three developmental phases, identify your building’s current phase (I, II, III).</a:t>
            </a:r>
          </a:p>
        </p:txBody>
      </p:sp>
    </p:spTree>
    <p:extLst>
      <p:ext uri="{BB962C8B-B14F-4D97-AF65-F5344CB8AC3E}">
        <p14:creationId xmlns:p14="http://schemas.microsoft.com/office/powerpoint/2010/main" val="18776164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xmlns="" id="{5A5C6E61-B0BE-4D14-9D07-F5AF47244C58}"/>
              </a:ext>
            </a:extLst>
          </p:cNvPr>
          <p:cNvSpPr>
            <a:spLocks noGrp="1" noRot="1" noChangeArrowheads="1"/>
          </p:cNvSpPr>
          <p:nvPr>
            <p:ph type="title"/>
          </p:nvPr>
        </p:nvSpPr>
        <p:spPr>
          <a:xfrm>
            <a:off x="304800" y="274638"/>
            <a:ext cx="8534400" cy="1143000"/>
          </a:xfrm>
        </p:spPr>
        <p:txBody>
          <a:bodyPr/>
          <a:lstStyle/>
          <a:p>
            <a:pPr eaLnBrk="1" hangingPunct="1"/>
            <a:r>
              <a:rPr lang="en-US" altLang="en-US"/>
              <a:t>Barriers to Distributed Leadership</a:t>
            </a:r>
          </a:p>
        </p:txBody>
      </p:sp>
      <p:sp>
        <p:nvSpPr>
          <p:cNvPr id="20483" name="Rectangle 3">
            <a:extLst>
              <a:ext uri="{FF2B5EF4-FFF2-40B4-BE49-F238E27FC236}">
                <a16:creationId xmlns:a16="http://schemas.microsoft.com/office/drawing/2014/main" xmlns="" id="{42D01DBB-4FF1-4E01-809B-AD15637FFA83}"/>
              </a:ext>
            </a:extLst>
          </p:cNvPr>
          <p:cNvSpPr>
            <a:spLocks noGrp="1" noChangeArrowheads="1"/>
          </p:cNvSpPr>
          <p:nvPr>
            <p:ph type="body" idx="1"/>
          </p:nvPr>
        </p:nvSpPr>
        <p:spPr>
          <a:xfrm>
            <a:off x="457200" y="1126066"/>
            <a:ext cx="8229600" cy="5105400"/>
          </a:xfrm>
        </p:spPr>
        <p:txBody>
          <a:bodyPr/>
          <a:lstStyle/>
          <a:p>
            <a:pPr eaLnBrk="1" hangingPunct="1"/>
            <a:r>
              <a:rPr lang="en-US" altLang="en-US" sz="3200" dirty="0">
                <a:solidFill>
                  <a:schemeClr val="tx1"/>
                </a:solidFill>
              </a:rPr>
              <a:t>Identify barriers that exist within your building and district that currently may restrict your effectiveness in developing a school culture that embraces distributed leadership.</a:t>
            </a:r>
          </a:p>
          <a:p>
            <a:pPr eaLnBrk="1" hangingPunct="1">
              <a:buFontTx/>
              <a:buNone/>
            </a:pPr>
            <a:endParaRPr lang="en-US" altLang="en-US" sz="1800" dirty="0">
              <a:solidFill>
                <a:schemeClr val="tx1"/>
              </a:solidFill>
            </a:endParaRPr>
          </a:p>
          <a:p>
            <a:pPr eaLnBrk="1" hangingPunct="1"/>
            <a:r>
              <a:rPr lang="en-US" altLang="en-US" sz="3200" dirty="0">
                <a:solidFill>
                  <a:schemeClr val="tx1"/>
                </a:solidFill>
              </a:rPr>
              <a:t>In small groups, discuss your lists. Are these barriers consistent or different across schools, based upon your unique organizational contexts? How can these barriers be eliminated?</a:t>
            </a:r>
          </a:p>
        </p:txBody>
      </p:sp>
    </p:spTree>
    <p:extLst>
      <p:ext uri="{BB962C8B-B14F-4D97-AF65-F5344CB8AC3E}">
        <p14:creationId xmlns:p14="http://schemas.microsoft.com/office/powerpoint/2010/main" val="35091209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xmlns="" id="{F8F5B778-2D90-4157-912B-B0763BF6107F}"/>
              </a:ext>
            </a:extLst>
          </p:cNvPr>
          <p:cNvSpPr>
            <a:spLocks noGrp="1" noRot="1" noChangeArrowheads="1"/>
          </p:cNvSpPr>
          <p:nvPr>
            <p:ph type="title"/>
          </p:nvPr>
        </p:nvSpPr>
        <p:spPr>
          <a:xfrm>
            <a:off x="457200" y="71438"/>
            <a:ext cx="8105538" cy="995315"/>
          </a:xfrm>
        </p:spPr>
        <p:txBody>
          <a:bodyPr/>
          <a:lstStyle/>
          <a:p>
            <a:pPr eaLnBrk="1" hangingPunct="1"/>
            <a:r>
              <a:rPr lang="en-US" altLang="en-US" sz="4000" dirty="0"/>
              <a:t>Implementing Distributed Leadership</a:t>
            </a:r>
          </a:p>
        </p:txBody>
      </p:sp>
      <p:sp>
        <p:nvSpPr>
          <p:cNvPr id="111619" name="Rectangle 3">
            <a:extLst>
              <a:ext uri="{FF2B5EF4-FFF2-40B4-BE49-F238E27FC236}">
                <a16:creationId xmlns:a16="http://schemas.microsoft.com/office/drawing/2014/main" xmlns="" id="{3FAE6E5B-3EDF-421F-9DD6-02EF4BD44FE4}"/>
              </a:ext>
            </a:extLst>
          </p:cNvPr>
          <p:cNvSpPr>
            <a:spLocks noGrp="1" noChangeArrowheads="1"/>
          </p:cNvSpPr>
          <p:nvPr>
            <p:ph type="body" idx="1"/>
          </p:nvPr>
        </p:nvSpPr>
        <p:spPr>
          <a:xfrm>
            <a:off x="457200" y="1269953"/>
            <a:ext cx="8229600" cy="4648200"/>
          </a:xfrm>
        </p:spPr>
        <p:txBody>
          <a:bodyPr/>
          <a:lstStyle/>
          <a:p>
            <a:pPr eaLnBrk="1" hangingPunct="1">
              <a:buFontTx/>
              <a:buNone/>
              <a:defRPr/>
            </a:pPr>
            <a:r>
              <a:rPr lang="en-US" b="1" i="1" dirty="0">
                <a:solidFill>
                  <a:srgbClr val="FF9900"/>
                </a:solidFill>
              </a:rPr>
              <a:t>Working in groups:</a:t>
            </a:r>
            <a:endParaRPr lang="en-US" i="1" dirty="0">
              <a:solidFill>
                <a:schemeClr val="tx1">
                  <a:lumMod val="85000"/>
                </a:schemeClr>
              </a:solidFill>
            </a:endParaRPr>
          </a:p>
          <a:p>
            <a:pPr eaLnBrk="1" hangingPunct="1">
              <a:defRPr/>
            </a:pPr>
            <a:r>
              <a:rPr lang="en-US" dirty="0">
                <a:solidFill>
                  <a:schemeClr val="tx1"/>
                </a:solidFill>
              </a:rPr>
              <a:t>Identify additional activities where you can involve your faculty and staff members in leadership activities in your school. For each activity, identify one or two staff members who has the knowledge, skills, and capacity to lead the initiative.</a:t>
            </a:r>
          </a:p>
        </p:txBody>
      </p:sp>
    </p:spTree>
    <p:extLst>
      <p:ext uri="{BB962C8B-B14F-4D97-AF65-F5344CB8AC3E}">
        <p14:creationId xmlns:p14="http://schemas.microsoft.com/office/powerpoint/2010/main" val="12899399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3BFF3F-005A-46B0-978D-73D6ADB656C0}"/>
              </a:ext>
            </a:extLst>
          </p:cNvPr>
          <p:cNvSpPr>
            <a:spLocks noGrp="1"/>
          </p:cNvSpPr>
          <p:nvPr>
            <p:ph type="title"/>
          </p:nvPr>
        </p:nvSpPr>
        <p:spPr/>
        <p:txBody>
          <a:bodyPr/>
          <a:lstStyle/>
          <a:p>
            <a:r>
              <a:rPr lang="en-US" dirty="0"/>
              <a:t>Distributed Leadership is…</a:t>
            </a:r>
          </a:p>
        </p:txBody>
      </p:sp>
      <p:sp>
        <p:nvSpPr>
          <p:cNvPr id="3" name="Content Placeholder 2">
            <a:extLst>
              <a:ext uri="{FF2B5EF4-FFF2-40B4-BE49-F238E27FC236}">
                <a16:creationId xmlns:a16="http://schemas.microsoft.com/office/drawing/2014/main" xmlns="" id="{904133C7-4611-4F02-B34D-7B9F323F2B24}"/>
              </a:ext>
            </a:extLst>
          </p:cNvPr>
          <p:cNvSpPr>
            <a:spLocks noGrp="1"/>
          </p:cNvSpPr>
          <p:nvPr>
            <p:ph idx="1"/>
          </p:nvPr>
        </p:nvSpPr>
        <p:spPr/>
        <p:txBody>
          <a:bodyPr/>
          <a:lstStyle/>
          <a:p>
            <a:r>
              <a:rPr lang="en-US" sz="2800" dirty="0"/>
              <a:t>Distributed Leadership centers around a different model within the school where the distinctions between followers and leaders tend to </a:t>
            </a:r>
            <a:r>
              <a:rPr lang="en-US" sz="2800" dirty="0">
                <a:solidFill>
                  <a:srgbClr val="FF0000"/>
                </a:solidFill>
              </a:rPr>
              <a:t>blur</a:t>
            </a:r>
            <a:r>
              <a:rPr lang="en-US" sz="2800" dirty="0"/>
              <a:t>. (</a:t>
            </a:r>
            <a:r>
              <a:rPr lang="en-US" sz="2800" dirty="0" err="1"/>
              <a:t>Gronn</a:t>
            </a:r>
            <a:r>
              <a:rPr lang="en-US" sz="2800" dirty="0"/>
              <a:t>, 2000)</a:t>
            </a:r>
          </a:p>
          <a:p>
            <a:pPr marL="0" indent="0">
              <a:buNone/>
            </a:pPr>
            <a:endParaRPr lang="en-US" sz="2800" dirty="0"/>
          </a:p>
          <a:p>
            <a:r>
              <a:rPr lang="en-US" sz="2800" dirty="0"/>
              <a:t>It incorporates the activities and efforts of multiple groups in a school who work at </a:t>
            </a:r>
            <a:r>
              <a:rPr lang="en-US" sz="2800" dirty="0">
                <a:solidFill>
                  <a:srgbClr val="FF0000"/>
                </a:solidFill>
              </a:rPr>
              <a:t>guiding</a:t>
            </a:r>
            <a:r>
              <a:rPr lang="en-US" sz="2800" dirty="0"/>
              <a:t> staff in the instructional change process. (Spillane, 2001)</a:t>
            </a:r>
          </a:p>
        </p:txBody>
      </p:sp>
    </p:spTree>
    <p:extLst>
      <p:ext uri="{BB962C8B-B14F-4D97-AF65-F5344CB8AC3E}">
        <p14:creationId xmlns:p14="http://schemas.microsoft.com/office/powerpoint/2010/main" val="37822537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3B9BD1-0182-4ED7-BC6C-691531863A65}"/>
              </a:ext>
            </a:extLst>
          </p:cNvPr>
          <p:cNvSpPr>
            <a:spLocks noGrp="1"/>
          </p:cNvSpPr>
          <p:nvPr>
            <p:ph type="title"/>
          </p:nvPr>
        </p:nvSpPr>
        <p:spPr/>
        <p:txBody>
          <a:bodyPr/>
          <a:lstStyle/>
          <a:p>
            <a:r>
              <a:rPr lang="en-US" dirty="0"/>
              <a:t>Distributed Leadership is not…</a:t>
            </a:r>
          </a:p>
        </p:txBody>
      </p:sp>
      <p:sp>
        <p:nvSpPr>
          <p:cNvPr id="3" name="Content Placeholder 2">
            <a:extLst>
              <a:ext uri="{FF2B5EF4-FFF2-40B4-BE49-F238E27FC236}">
                <a16:creationId xmlns:a16="http://schemas.microsoft.com/office/drawing/2014/main" xmlns="" id="{07C95F3E-E1FD-4C9B-802B-63012A0B6073}"/>
              </a:ext>
            </a:extLst>
          </p:cNvPr>
          <p:cNvSpPr>
            <a:spLocks noGrp="1"/>
          </p:cNvSpPr>
          <p:nvPr>
            <p:ph idx="1"/>
          </p:nvPr>
        </p:nvSpPr>
        <p:spPr/>
        <p:txBody>
          <a:bodyPr/>
          <a:lstStyle/>
          <a:p>
            <a:r>
              <a:rPr lang="en-US" dirty="0"/>
              <a:t>It is not one more committee on which people serve.</a:t>
            </a:r>
          </a:p>
          <a:p>
            <a:r>
              <a:rPr lang="en-US" dirty="0"/>
              <a:t>It is not one person single-handedly reforming a school.</a:t>
            </a:r>
          </a:p>
          <a:p>
            <a:r>
              <a:rPr lang="en-US" dirty="0"/>
              <a:t>It is not a top-down leadership model</a:t>
            </a:r>
          </a:p>
          <a:p>
            <a:r>
              <a:rPr lang="en-US" dirty="0"/>
              <a:t>It is not possible without building leadership among your faculty.</a:t>
            </a:r>
          </a:p>
        </p:txBody>
      </p:sp>
    </p:spTree>
    <p:extLst>
      <p:ext uri="{BB962C8B-B14F-4D97-AF65-F5344CB8AC3E}">
        <p14:creationId xmlns:p14="http://schemas.microsoft.com/office/powerpoint/2010/main" val="18007420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5400" b="1" dirty="0">
                <a:latin typeface="Helvetica Neue Light"/>
              </a:rPr>
              <a:t>What is a team?</a:t>
            </a:r>
          </a:p>
        </p:txBody>
      </p:sp>
      <p:sp>
        <p:nvSpPr>
          <p:cNvPr id="3" name="Content Placeholder 2"/>
          <p:cNvSpPr>
            <a:spLocks noGrp="1"/>
          </p:cNvSpPr>
          <p:nvPr>
            <p:ph idx="1"/>
          </p:nvPr>
        </p:nvSpPr>
        <p:spPr>
          <a:xfrm>
            <a:off x="533400" y="838200"/>
            <a:ext cx="7848600" cy="5181600"/>
          </a:xfrm>
        </p:spPr>
        <p:txBody>
          <a:bodyPr/>
          <a:lstStyle/>
          <a:p>
            <a:endParaRPr lang="en-US" sz="3200" dirty="0"/>
          </a:p>
          <a:p>
            <a:endParaRPr lang="en-US" sz="3200" dirty="0"/>
          </a:p>
          <a:p>
            <a:pPr marL="0" indent="0">
              <a:buNone/>
            </a:pPr>
            <a:r>
              <a:rPr lang="en-US" sz="3200" dirty="0"/>
              <a:t>A number of persons associated with some joint action. </a:t>
            </a:r>
          </a:p>
          <a:p>
            <a:pPr marL="0" indent="0">
              <a:buNone/>
            </a:pPr>
            <a:endParaRPr lang="en-US" sz="3200" dirty="0"/>
          </a:p>
          <a:p>
            <a:pPr marL="0" indent="0">
              <a:buNone/>
            </a:pPr>
            <a:r>
              <a:rPr lang="en-US" sz="3200" dirty="0">
                <a:solidFill>
                  <a:srgbClr val="0070C0"/>
                </a:solidFill>
              </a:rPr>
              <a:t>…..</a:t>
            </a:r>
            <a:r>
              <a:rPr lang="en-US" sz="3200" dirty="0"/>
              <a:t>Members work interdependently to achieve a common goal for which each team member is </a:t>
            </a:r>
            <a:r>
              <a:rPr lang="en-US" sz="3200" dirty="0">
                <a:solidFill>
                  <a:srgbClr val="FF0000"/>
                </a:solidFill>
              </a:rPr>
              <a:t>mutually accountable</a:t>
            </a:r>
            <a:r>
              <a:rPr lang="en-US" sz="4000" dirty="0">
                <a:latin typeface="Freestyle Script" pitchFamily="66" charset="0"/>
              </a:rPr>
              <a:t>.</a:t>
            </a:r>
          </a:p>
          <a:p>
            <a:endParaRPr lang="en-US" dirty="0"/>
          </a:p>
        </p:txBody>
      </p:sp>
    </p:spTree>
    <p:extLst>
      <p:ext uri="{BB962C8B-B14F-4D97-AF65-F5344CB8AC3E}">
        <p14:creationId xmlns:p14="http://schemas.microsoft.com/office/powerpoint/2010/main" val="21195828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FCB304-ACB4-4E6E-80B5-81EC7BE9A87C}"/>
              </a:ext>
            </a:extLst>
          </p:cNvPr>
          <p:cNvSpPr>
            <a:spLocks noGrp="1"/>
          </p:cNvSpPr>
          <p:nvPr>
            <p:ph type="title"/>
          </p:nvPr>
        </p:nvSpPr>
        <p:spPr/>
        <p:txBody>
          <a:bodyPr/>
          <a:lstStyle/>
          <a:p>
            <a:r>
              <a:rPr lang="en-US" dirty="0"/>
              <a:t>What is “mutual accountability?”</a:t>
            </a:r>
          </a:p>
        </p:txBody>
      </p:sp>
      <p:sp>
        <p:nvSpPr>
          <p:cNvPr id="3" name="Content Placeholder 2">
            <a:extLst>
              <a:ext uri="{FF2B5EF4-FFF2-40B4-BE49-F238E27FC236}">
                <a16:creationId xmlns:a16="http://schemas.microsoft.com/office/drawing/2014/main" xmlns="" id="{C3B39DB9-06BB-4F4A-9229-D0EAA246A1C6}"/>
              </a:ext>
            </a:extLst>
          </p:cNvPr>
          <p:cNvSpPr>
            <a:spLocks noGrp="1"/>
          </p:cNvSpPr>
          <p:nvPr>
            <p:ph idx="1"/>
          </p:nvPr>
        </p:nvSpPr>
        <p:spPr>
          <a:xfrm>
            <a:off x="457200" y="1166018"/>
            <a:ext cx="8229600" cy="4525963"/>
          </a:xfrm>
        </p:spPr>
        <p:txBody>
          <a:bodyPr/>
          <a:lstStyle/>
          <a:p>
            <a:r>
              <a:rPr lang="en-US" dirty="0"/>
              <a:t>Holding selves and others to a high standard</a:t>
            </a:r>
          </a:p>
          <a:p>
            <a:r>
              <a:rPr lang="en-US" dirty="0"/>
              <a:t>Carrying out responsibilities consistently</a:t>
            </a:r>
          </a:p>
          <a:p>
            <a:r>
              <a:rPr lang="en-US" dirty="0"/>
              <a:t>Supporting each other</a:t>
            </a:r>
          </a:p>
          <a:p>
            <a:r>
              <a:rPr lang="en-US" dirty="0"/>
              <a:t>Assuming that your success depends on the success of others</a:t>
            </a:r>
          </a:p>
          <a:p>
            <a:r>
              <a:rPr lang="en-US" dirty="0"/>
              <a:t>Using data to accurately assess reality</a:t>
            </a:r>
          </a:p>
        </p:txBody>
      </p:sp>
    </p:spTree>
    <p:extLst>
      <p:ext uri="{BB962C8B-B14F-4D97-AF65-F5344CB8AC3E}">
        <p14:creationId xmlns:p14="http://schemas.microsoft.com/office/powerpoint/2010/main" val="1759401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764ABD-BFE2-482F-9B48-610B7E8BA526}"/>
              </a:ext>
            </a:extLst>
          </p:cNvPr>
          <p:cNvSpPr>
            <a:spLocks noGrp="1"/>
          </p:cNvSpPr>
          <p:nvPr>
            <p:ph type="title"/>
          </p:nvPr>
        </p:nvSpPr>
        <p:spPr/>
        <p:txBody>
          <a:bodyPr/>
          <a:lstStyle/>
          <a:p>
            <a:r>
              <a:rPr lang="en-US" dirty="0"/>
              <a:t>How do you create mutual accountability?</a:t>
            </a:r>
          </a:p>
        </p:txBody>
      </p:sp>
      <p:sp>
        <p:nvSpPr>
          <p:cNvPr id="3" name="Content Placeholder 2">
            <a:extLst>
              <a:ext uri="{FF2B5EF4-FFF2-40B4-BE49-F238E27FC236}">
                <a16:creationId xmlns:a16="http://schemas.microsoft.com/office/drawing/2014/main" xmlns="" id="{3ACB14D8-298E-4DD4-B8A2-D8BDBE2806BF}"/>
              </a:ext>
            </a:extLst>
          </p:cNvPr>
          <p:cNvSpPr>
            <a:spLocks noGrp="1"/>
          </p:cNvSpPr>
          <p:nvPr>
            <p:ph idx="1"/>
          </p:nvPr>
        </p:nvSpPr>
        <p:spPr/>
        <p:txBody>
          <a:bodyPr/>
          <a:lstStyle/>
          <a:p>
            <a:r>
              <a:rPr lang="en-US" dirty="0"/>
              <a:t>Distributed leadership</a:t>
            </a:r>
          </a:p>
          <a:p>
            <a:r>
              <a:rPr lang="en-US" dirty="0"/>
              <a:t>Caring culture</a:t>
            </a:r>
          </a:p>
          <a:p>
            <a:r>
              <a:rPr lang="en-US" dirty="0"/>
              <a:t>Monitoring</a:t>
            </a:r>
          </a:p>
          <a:p>
            <a:r>
              <a:rPr lang="en-US" dirty="0"/>
              <a:t>Data</a:t>
            </a:r>
          </a:p>
          <a:p>
            <a:endParaRPr lang="en-US" dirty="0"/>
          </a:p>
        </p:txBody>
      </p:sp>
    </p:spTree>
    <p:extLst>
      <p:ext uri="{BB962C8B-B14F-4D97-AF65-F5344CB8AC3E}">
        <p14:creationId xmlns:p14="http://schemas.microsoft.com/office/powerpoint/2010/main" val="1416066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AC8F39-061D-40C6-BF8F-DD9985BC0F3B}"/>
              </a:ext>
            </a:extLst>
          </p:cNvPr>
          <p:cNvSpPr>
            <a:spLocks noGrp="1"/>
          </p:cNvSpPr>
          <p:nvPr>
            <p:ph type="title"/>
          </p:nvPr>
        </p:nvSpPr>
        <p:spPr/>
        <p:txBody>
          <a:bodyPr/>
          <a:lstStyle/>
          <a:p>
            <a:r>
              <a:rPr lang="en-US" dirty="0"/>
              <a:t>Professional Culture</a:t>
            </a:r>
          </a:p>
        </p:txBody>
      </p:sp>
      <p:sp>
        <p:nvSpPr>
          <p:cNvPr id="3" name="Content Placeholder 2">
            <a:extLst>
              <a:ext uri="{FF2B5EF4-FFF2-40B4-BE49-F238E27FC236}">
                <a16:creationId xmlns:a16="http://schemas.microsoft.com/office/drawing/2014/main" xmlns="" id="{A4F101F8-BC90-48C7-ABB2-7995E4A35CE4}"/>
              </a:ext>
            </a:extLst>
          </p:cNvPr>
          <p:cNvSpPr>
            <a:spLocks noGrp="1"/>
          </p:cNvSpPr>
          <p:nvPr>
            <p:ph idx="1"/>
          </p:nvPr>
        </p:nvSpPr>
        <p:spPr/>
        <p:txBody>
          <a:bodyPr/>
          <a:lstStyle/>
          <a:p>
            <a:r>
              <a:rPr lang="en-US" dirty="0"/>
              <a:t>Before you have teams that are effective, you must have a professional culture.</a:t>
            </a:r>
          </a:p>
        </p:txBody>
      </p:sp>
    </p:spTree>
    <p:extLst>
      <p:ext uri="{BB962C8B-B14F-4D97-AF65-F5344CB8AC3E}">
        <p14:creationId xmlns:p14="http://schemas.microsoft.com/office/powerpoint/2010/main" val="1702354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3"/>
          <p:cNvGrpSpPr/>
          <p:nvPr/>
        </p:nvGrpSpPr>
        <p:grpSpPr>
          <a:xfrm>
            <a:off x="185802" y="256931"/>
            <a:ext cx="8610600" cy="5562601"/>
            <a:chOff x="228600" y="1070758"/>
            <a:chExt cx="8534400" cy="5634842"/>
          </a:xfrm>
          <a:solidFill>
            <a:srgbClr val="99CCFF"/>
          </a:solidFill>
        </p:grpSpPr>
        <p:sp>
          <p:nvSpPr>
            <p:cNvPr id="11" name="Up-Down Arrow 10"/>
            <p:cNvSpPr/>
            <p:nvPr/>
          </p:nvSpPr>
          <p:spPr>
            <a:xfrm>
              <a:off x="4382512" y="1765465"/>
              <a:ext cx="381000" cy="762000"/>
            </a:xfrm>
            <a:prstGeom prst="upDownArrow">
              <a:avLst/>
            </a:prstGeom>
            <a:grp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Up-Down Arrow 11"/>
            <p:cNvSpPr/>
            <p:nvPr/>
          </p:nvSpPr>
          <p:spPr>
            <a:xfrm>
              <a:off x="4986717" y="3154878"/>
              <a:ext cx="381000" cy="762000"/>
            </a:xfrm>
            <a:prstGeom prst="upDownArrow">
              <a:avLst/>
            </a:prstGeom>
            <a:grp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44"/>
            <p:cNvGrpSpPr/>
            <p:nvPr/>
          </p:nvGrpSpPr>
          <p:grpSpPr>
            <a:xfrm>
              <a:off x="2116742" y="1070758"/>
              <a:ext cx="4876800" cy="685800"/>
              <a:chOff x="2116742" y="1154245"/>
              <a:chExt cx="4876800" cy="748145"/>
            </a:xfrm>
            <a:grpFill/>
          </p:grpSpPr>
          <p:sp>
            <p:nvSpPr>
              <p:cNvPr id="3" name="Rounded Rectangle 2"/>
              <p:cNvSpPr/>
              <p:nvPr/>
            </p:nvSpPr>
            <p:spPr>
              <a:xfrm>
                <a:off x="2116742" y="1154245"/>
                <a:ext cx="4876800" cy="748145"/>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267793" y="1154245"/>
                <a:ext cx="4648200" cy="705088"/>
              </a:xfrm>
              <a:prstGeom prst="rect">
                <a:avLst/>
              </a:prstGeom>
              <a:grpFill/>
              <a:ln>
                <a:noFill/>
              </a:ln>
            </p:spPr>
            <p:txBody>
              <a:bodyPr wrap="square" rtlCol="0">
                <a:spAutoFit/>
              </a:bodyPr>
              <a:lstStyle/>
              <a:p>
                <a:pPr algn="ctr"/>
                <a:r>
                  <a:rPr lang="en-US" sz="3600" dirty="0"/>
                  <a:t>Administrative Team</a:t>
                </a:r>
              </a:p>
            </p:txBody>
          </p:sp>
        </p:grpSp>
        <p:grpSp>
          <p:nvGrpSpPr>
            <p:cNvPr id="6" name="Group 45"/>
            <p:cNvGrpSpPr/>
            <p:nvPr/>
          </p:nvGrpSpPr>
          <p:grpSpPr>
            <a:xfrm>
              <a:off x="606228" y="2537361"/>
              <a:ext cx="8001000" cy="654725"/>
              <a:chOff x="911156" y="2537361"/>
              <a:chExt cx="7696200" cy="654725"/>
            </a:xfrm>
            <a:grpFill/>
          </p:grpSpPr>
          <p:sp>
            <p:nvSpPr>
              <p:cNvPr id="4" name="Rounded Rectangle 3"/>
              <p:cNvSpPr/>
              <p:nvPr/>
            </p:nvSpPr>
            <p:spPr>
              <a:xfrm>
                <a:off x="911156" y="2537361"/>
                <a:ext cx="7696200" cy="617517"/>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1710289" y="2537361"/>
                <a:ext cx="5867400" cy="654725"/>
              </a:xfrm>
              <a:prstGeom prst="rect">
                <a:avLst/>
              </a:prstGeom>
              <a:grpFill/>
              <a:ln>
                <a:noFill/>
              </a:ln>
            </p:spPr>
            <p:txBody>
              <a:bodyPr wrap="square" rtlCol="0">
                <a:spAutoFit/>
              </a:bodyPr>
              <a:lstStyle/>
              <a:p>
                <a:pPr algn="ctr"/>
                <a:r>
                  <a:rPr lang="en-US" sz="3600" dirty="0"/>
                  <a:t>School Leadership Team</a:t>
                </a:r>
              </a:p>
            </p:txBody>
          </p:sp>
        </p:grpSp>
        <p:grpSp>
          <p:nvGrpSpPr>
            <p:cNvPr id="7" name="Group 46"/>
            <p:cNvGrpSpPr/>
            <p:nvPr/>
          </p:nvGrpSpPr>
          <p:grpSpPr>
            <a:xfrm>
              <a:off x="228600" y="3810000"/>
              <a:ext cx="1752600" cy="1066800"/>
              <a:chOff x="228600" y="3810000"/>
              <a:chExt cx="1752600" cy="1066800"/>
            </a:xfrm>
            <a:grpFill/>
          </p:grpSpPr>
          <p:sp>
            <p:nvSpPr>
              <p:cNvPr id="21" name="Rounded Rectangle 20"/>
              <p:cNvSpPr/>
              <p:nvPr/>
            </p:nvSpPr>
            <p:spPr>
              <a:xfrm>
                <a:off x="228600" y="3810000"/>
                <a:ext cx="1752600" cy="1066800"/>
              </a:xfrm>
              <a:prstGeom prst="roundRect">
                <a:avLst/>
              </a:prstGeom>
              <a:grp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75399" y="4011381"/>
                <a:ext cx="1676400" cy="717079"/>
              </a:xfrm>
              <a:prstGeom prst="rect">
                <a:avLst/>
              </a:prstGeom>
              <a:grpFill/>
              <a:ln>
                <a:noFill/>
              </a:ln>
            </p:spPr>
            <p:txBody>
              <a:bodyPr wrap="square" rtlCol="0">
                <a:spAutoFit/>
              </a:bodyPr>
              <a:lstStyle/>
              <a:p>
                <a:pPr algn="ctr"/>
                <a:r>
                  <a:rPr lang="en-US" sz="2000" dirty="0"/>
                  <a:t>Collaborative Team</a:t>
                </a:r>
              </a:p>
            </p:txBody>
          </p:sp>
        </p:grpSp>
        <p:sp>
          <p:nvSpPr>
            <p:cNvPr id="16" name="Up-Down Arrow 15"/>
            <p:cNvSpPr/>
            <p:nvPr/>
          </p:nvSpPr>
          <p:spPr>
            <a:xfrm>
              <a:off x="2871998" y="3154878"/>
              <a:ext cx="381000" cy="762000"/>
            </a:xfrm>
            <a:prstGeom prst="upDownArrow">
              <a:avLst/>
            </a:prstGeom>
            <a:grp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Up-Down Arrow 16"/>
            <p:cNvSpPr/>
            <p:nvPr/>
          </p:nvSpPr>
          <p:spPr>
            <a:xfrm>
              <a:off x="983857" y="3077688"/>
              <a:ext cx="381000" cy="762000"/>
            </a:xfrm>
            <a:prstGeom prst="upDownArrow">
              <a:avLst/>
            </a:prstGeom>
            <a:grp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Up-Down Arrow 17"/>
            <p:cNvSpPr/>
            <p:nvPr/>
          </p:nvSpPr>
          <p:spPr>
            <a:xfrm>
              <a:off x="7101435" y="3154878"/>
              <a:ext cx="381000" cy="762000"/>
            </a:xfrm>
            <a:prstGeom prst="upDownArrow">
              <a:avLst/>
            </a:prstGeom>
            <a:grp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Arrow Connector 25"/>
            <p:cNvCxnSpPr/>
            <p:nvPr/>
          </p:nvCxnSpPr>
          <p:spPr>
            <a:xfrm flipH="1">
              <a:off x="2116742" y="3154878"/>
              <a:ext cx="1588" cy="2624447"/>
            </a:xfrm>
            <a:prstGeom prst="straightConnector1">
              <a:avLst/>
            </a:prstGeom>
            <a:grpFill/>
            <a:ln>
              <a:solidFill>
                <a:srgbClr val="0070C0"/>
              </a:solidFill>
              <a:headEnd type="arrow"/>
              <a:tailEnd type="arrow"/>
            </a:ln>
          </p:spPr>
          <p:style>
            <a:lnRef idx="3">
              <a:schemeClr val="accent1"/>
            </a:lnRef>
            <a:fillRef idx="0">
              <a:schemeClr val="accent1"/>
            </a:fillRef>
            <a:effectRef idx="2">
              <a:schemeClr val="accent1"/>
            </a:effectRef>
            <a:fontRef idx="minor">
              <a:schemeClr val="tx1"/>
            </a:fontRef>
          </p:style>
        </p:cxnSp>
        <p:cxnSp>
          <p:nvCxnSpPr>
            <p:cNvPr id="27" name="Straight Arrow Connector 26"/>
            <p:cNvCxnSpPr/>
            <p:nvPr/>
          </p:nvCxnSpPr>
          <p:spPr>
            <a:xfrm flipH="1">
              <a:off x="6270653" y="3154878"/>
              <a:ext cx="1588" cy="2392878"/>
            </a:xfrm>
            <a:prstGeom prst="straightConnector1">
              <a:avLst/>
            </a:prstGeom>
            <a:grpFill/>
            <a:ln>
              <a:solidFill>
                <a:srgbClr val="0070C0"/>
              </a:solidFill>
              <a:headEnd type="arrow"/>
              <a:tailEnd type="arrow"/>
            </a:ln>
          </p:spPr>
          <p:style>
            <a:lnRef idx="3">
              <a:schemeClr val="accent1"/>
            </a:lnRef>
            <a:fillRef idx="0">
              <a:schemeClr val="accent1"/>
            </a:fillRef>
            <a:effectRef idx="2">
              <a:schemeClr val="accent1"/>
            </a:effectRef>
            <a:fontRef idx="minor">
              <a:schemeClr val="tx1"/>
            </a:fontRef>
          </p:style>
        </p:cxnSp>
        <p:cxnSp>
          <p:nvCxnSpPr>
            <p:cNvPr id="28" name="Straight Arrow Connector 27"/>
            <p:cNvCxnSpPr/>
            <p:nvPr/>
          </p:nvCxnSpPr>
          <p:spPr>
            <a:xfrm flipH="1">
              <a:off x="4155935" y="3154878"/>
              <a:ext cx="1588" cy="2470068"/>
            </a:xfrm>
            <a:prstGeom prst="straightConnector1">
              <a:avLst/>
            </a:prstGeom>
            <a:grpFill/>
            <a:ln>
              <a:solidFill>
                <a:srgbClr val="0070C0"/>
              </a:solidFill>
              <a:headEnd type="arrow"/>
              <a:tailEnd type="arrow"/>
            </a:ln>
          </p:spPr>
          <p:style>
            <a:lnRef idx="3">
              <a:schemeClr val="accent1"/>
            </a:lnRef>
            <a:fillRef idx="0">
              <a:schemeClr val="accent1"/>
            </a:fillRef>
            <a:effectRef idx="2">
              <a:schemeClr val="accent1"/>
            </a:effectRef>
            <a:fontRef idx="minor">
              <a:schemeClr val="tx1"/>
            </a:fontRef>
          </p:style>
        </p:cxnSp>
        <p:grpSp>
          <p:nvGrpSpPr>
            <p:cNvPr id="8" name="Group 50"/>
            <p:cNvGrpSpPr/>
            <p:nvPr/>
          </p:nvGrpSpPr>
          <p:grpSpPr>
            <a:xfrm>
              <a:off x="1143000" y="5867400"/>
              <a:ext cx="1676400" cy="838200"/>
              <a:chOff x="1143000" y="5867400"/>
              <a:chExt cx="1676400" cy="838200"/>
            </a:xfrm>
            <a:grpFill/>
          </p:grpSpPr>
          <p:sp>
            <p:nvSpPr>
              <p:cNvPr id="33" name="Rounded Rectangle 32"/>
              <p:cNvSpPr/>
              <p:nvPr/>
            </p:nvSpPr>
            <p:spPr>
              <a:xfrm>
                <a:off x="1143000" y="5867400"/>
                <a:ext cx="1676400" cy="838200"/>
              </a:xfrm>
              <a:prstGeom prst="roundRect">
                <a:avLst/>
              </a:prstGeom>
              <a:grp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1295400" y="5943600"/>
                <a:ext cx="1447800" cy="707886"/>
              </a:xfrm>
              <a:prstGeom prst="rect">
                <a:avLst/>
              </a:prstGeom>
              <a:grpFill/>
              <a:ln>
                <a:noFill/>
              </a:ln>
            </p:spPr>
            <p:txBody>
              <a:bodyPr wrap="square" rtlCol="0">
                <a:spAutoFit/>
              </a:bodyPr>
              <a:lstStyle/>
              <a:p>
                <a:pPr algn="ctr"/>
                <a:r>
                  <a:rPr lang="en-US" sz="2000" dirty="0"/>
                  <a:t>Focus Team(s)</a:t>
                </a:r>
              </a:p>
            </p:txBody>
          </p:sp>
        </p:grpSp>
        <p:grpSp>
          <p:nvGrpSpPr>
            <p:cNvPr id="9" name="Group 51"/>
            <p:cNvGrpSpPr/>
            <p:nvPr/>
          </p:nvGrpSpPr>
          <p:grpSpPr>
            <a:xfrm>
              <a:off x="3048000" y="5715000"/>
              <a:ext cx="1905000" cy="990600"/>
              <a:chOff x="3048000" y="5715000"/>
              <a:chExt cx="1905000" cy="990600"/>
            </a:xfrm>
            <a:grpFill/>
          </p:grpSpPr>
          <p:sp>
            <p:nvSpPr>
              <p:cNvPr id="32" name="Rounded Rectangle 31"/>
              <p:cNvSpPr/>
              <p:nvPr/>
            </p:nvSpPr>
            <p:spPr>
              <a:xfrm>
                <a:off x="3048000" y="5715000"/>
                <a:ext cx="1905000" cy="990600"/>
              </a:xfrm>
              <a:prstGeom prst="roundRect">
                <a:avLst/>
              </a:prstGeom>
              <a:grp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3136022" y="5855298"/>
                <a:ext cx="1805155" cy="654725"/>
              </a:xfrm>
              <a:prstGeom prst="rect">
                <a:avLst/>
              </a:prstGeom>
              <a:grpFill/>
              <a:ln>
                <a:noFill/>
              </a:ln>
            </p:spPr>
            <p:txBody>
              <a:bodyPr wrap="square" rtlCol="0">
                <a:spAutoFit/>
              </a:bodyPr>
              <a:lstStyle/>
              <a:p>
                <a:pPr algn="ctr"/>
                <a:r>
                  <a:rPr lang="en-US" dirty="0"/>
                  <a:t>Student Assistance Team</a:t>
                </a:r>
              </a:p>
            </p:txBody>
          </p:sp>
        </p:grpSp>
        <p:grpSp>
          <p:nvGrpSpPr>
            <p:cNvPr id="10" name="Group 52"/>
            <p:cNvGrpSpPr/>
            <p:nvPr/>
          </p:nvGrpSpPr>
          <p:grpSpPr>
            <a:xfrm>
              <a:off x="5181600" y="5638800"/>
              <a:ext cx="1828800" cy="1066800"/>
              <a:chOff x="5181600" y="5638800"/>
              <a:chExt cx="1828800" cy="1066800"/>
            </a:xfrm>
            <a:grpFill/>
          </p:grpSpPr>
          <p:sp>
            <p:nvSpPr>
              <p:cNvPr id="31" name="Rounded Rectangle 30"/>
              <p:cNvSpPr/>
              <p:nvPr/>
            </p:nvSpPr>
            <p:spPr>
              <a:xfrm>
                <a:off x="5181600" y="5638800"/>
                <a:ext cx="1828800" cy="1066800"/>
              </a:xfrm>
              <a:prstGeom prst="roundRect">
                <a:avLst/>
              </a:prstGeom>
              <a:grp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5333999" y="5715000"/>
                <a:ext cx="1659541" cy="935321"/>
              </a:xfrm>
              <a:prstGeom prst="rect">
                <a:avLst/>
              </a:prstGeom>
              <a:grpFill/>
              <a:ln>
                <a:noFill/>
              </a:ln>
            </p:spPr>
            <p:txBody>
              <a:bodyPr wrap="square" rtlCol="0">
                <a:spAutoFit/>
              </a:bodyPr>
              <a:lstStyle/>
              <a:p>
                <a:r>
                  <a:rPr lang="en-US" dirty="0"/>
                  <a:t>Local School Improvement Council</a:t>
                </a:r>
              </a:p>
            </p:txBody>
          </p:sp>
        </p:grpSp>
        <p:grpSp>
          <p:nvGrpSpPr>
            <p:cNvPr id="19" name="Group 48"/>
            <p:cNvGrpSpPr/>
            <p:nvPr/>
          </p:nvGrpSpPr>
          <p:grpSpPr>
            <a:xfrm>
              <a:off x="4343400" y="3886200"/>
              <a:ext cx="1752600" cy="1066800"/>
              <a:chOff x="4343400" y="3886200"/>
              <a:chExt cx="1752600" cy="1066800"/>
            </a:xfrm>
            <a:grpFill/>
          </p:grpSpPr>
          <p:sp>
            <p:nvSpPr>
              <p:cNvPr id="38" name="Rounded Rectangle 37"/>
              <p:cNvSpPr/>
              <p:nvPr/>
            </p:nvSpPr>
            <p:spPr>
              <a:xfrm>
                <a:off x="4343400" y="3886200"/>
                <a:ext cx="1752600" cy="1066800"/>
              </a:xfrm>
              <a:prstGeom prst="roundRect">
                <a:avLst/>
              </a:prstGeom>
              <a:grp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4365013" y="4038600"/>
                <a:ext cx="1717846" cy="717079"/>
              </a:xfrm>
              <a:prstGeom prst="rect">
                <a:avLst/>
              </a:prstGeom>
              <a:grpFill/>
              <a:ln>
                <a:noFill/>
              </a:ln>
            </p:spPr>
            <p:txBody>
              <a:bodyPr wrap="square" rtlCol="0">
                <a:spAutoFit/>
              </a:bodyPr>
              <a:lstStyle/>
              <a:p>
                <a:pPr algn="ctr"/>
                <a:r>
                  <a:rPr lang="en-US" sz="2000" dirty="0"/>
                  <a:t>Collaborative Team</a:t>
                </a:r>
              </a:p>
            </p:txBody>
          </p:sp>
        </p:grpSp>
        <p:grpSp>
          <p:nvGrpSpPr>
            <p:cNvPr id="20" name="Group 47"/>
            <p:cNvGrpSpPr/>
            <p:nvPr/>
          </p:nvGrpSpPr>
          <p:grpSpPr>
            <a:xfrm>
              <a:off x="2286000" y="3886200"/>
              <a:ext cx="1752600" cy="1066800"/>
              <a:chOff x="2286000" y="3886200"/>
              <a:chExt cx="1752600" cy="1066800"/>
            </a:xfrm>
            <a:grpFill/>
          </p:grpSpPr>
          <p:sp>
            <p:nvSpPr>
              <p:cNvPr id="30" name="Rounded Rectangle 29"/>
              <p:cNvSpPr/>
              <p:nvPr/>
            </p:nvSpPr>
            <p:spPr>
              <a:xfrm>
                <a:off x="2286000" y="3886200"/>
                <a:ext cx="1752600" cy="1066800"/>
              </a:xfrm>
              <a:prstGeom prst="roundRect">
                <a:avLst/>
              </a:prstGeom>
              <a:grp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2342404" y="4089958"/>
                <a:ext cx="1676400" cy="717079"/>
              </a:xfrm>
              <a:prstGeom prst="rect">
                <a:avLst/>
              </a:prstGeom>
              <a:grpFill/>
              <a:ln>
                <a:noFill/>
              </a:ln>
            </p:spPr>
            <p:txBody>
              <a:bodyPr wrap="square" rtlCol="0">
                <a:spAutoFit/>
              </a:bodyPr>
              <a:lstStyle/>
              <a:p>
                <a:pPr algn="ctr"/>
                <a:r>
                  <a:rPr lang="en-US" sz="2000" dirty="0"/>
                  <a:t>Collaborative Team</a:t>
                </a:r>
              </a:p>
            </p:txBody>
          </p:sp>
        </p:grpSp>
        <p:grpSp>
          <p:nvGrpSpPr>
            <p:cNvPr id="22" name="Group 49"/>
            <p:cNvGrpSpPr/>
            <p:nvPr/>
          </p:nvGrpSpPr>
          <p:grpSpPr>
            <a:xfrm>
              <a:off x="6477000" y="3886200"/>
              <a:ext cx="1752600" cy="1066800"/>
              <a:chOff x="6477000" y="3886200"/>
              <a:chExt cx="1752600" cy="1066800"/>
            </a:xfrm>
            <a:grpFill/>
          </p:grpSpPr>
          <p:sp>
            <p:nvSpPr>
              <p:cNvPr id="37" name="Rounded Rectangle 36"/>
              <p:cNvSpPr/>
              <p:nvPr/>
            </p:nvSpPr>
            <p:spPr>
              <a:xfrm>
                <a:off x="6477000" y="3886200"/>
                <a:ext cx="1752600" cy="1066800"/>
              </a:xfrm>
              <a:prstGeom prst="roundRect">
                <a:avLst/>
              </a:prstGeom>
              <a:grpFill/>
              <a:ln>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70C0"/>
                  </a:solidFill>
                </a:endParaRPr>
              </a:p>
            </p:txBody>
          </p:sp>
          <p:sp>
            <p:nvSpPr>
              <p:cNvPr id="40" name="TextBox 39"/>
              <p:cNvSpPr txBox="1"/>
              <p:nvPr/>
            </p:nvSpPr>
            <p:spPr>
              <a:xfrm>
                <a:off x="6522326" y="4077485"/>
                <a:ext cx="1676400" cy="717079"/>
              </a:xfrm>
              <a:prstGeom prst="rect">
                <a:avLst/>
              </a:prstGeom>
              <a:grpFill/>
              <a:ln>
                <a:noFill/>
              </a:ln>
            </p:spPr>
            <p:txBody>
              <a:bodyPr wrap="square" rtlCol="0">
                <a:spAutoFit/>
              </a:bodyPr>
              <a:lstStyle/>
              <a:p>
                <a:pPr algn="ctr"/>
                <a:r>
                  <a:rPr lang="en-US" sz="2000" dirty="0"/>
                  <a:t>Collaborative Team</a:t>
                </a:r>
              </a:p>
            </p:txBody>
          </p:sp>
        </p:grpSp>
        <p:cxnSp>
          <p:nvCxnSpPr>
            <p:cNvPr id="41" name="Straight Arrow Connector 40"/>
            <p:cNvCxnSpPr/>
            <p:nvPr/>
          </p:nvCxnSpPr>
          <p:spPr>
            <a:xfrm flipH="1">
              <a:off x="8385372" y="3154878"/>
              <a:ext cx="1588" cy="2624447"/>
            </a:xfrm>
            <a:prstGeom prst="straightConnector1">
              <a:avLst/>
            </a:prstGeom>
            <a:grpFill/>
            <a:ln>
              <a:solidFill>
                <a:srgbClr val="0070C0"/>
              </a:solidFill>
              <a:headEnd type="arrow"/>
              <a:tailEnd type="arrow"/>
            </a:ln>
          </p:spPr>
          <p:style>
            <a:lnRef idx="3">
              <a:schemeClr val="accent1"/>
            </a:lnRef>
            <a:fillRef idx="0">
              <a:schemeClr val="accent1"/>
            </a:fillRef>
            <a:effectRef idx="2">
              <a:schemeClr val="accent1"/>
            </a:effectRef>
            <a:fontRef idx="minor">
              <a:schemeClr val="tx1"/>
            </a:fontRef>
          </p:style>
        </p:cxnSp>
        <p:grpSp>
          <p:nvGrpSpPr>
            <p:cNvPr id="23" name="Group 53"/>
            <p:cNvGrpSpPr/>
            <p:nvPr/>
          </p:nvGrpSpPr>
          <p:grpSpPr>
            <a:xfrm>
              <a:off x="7086600" y="5867400"/>
              <a:ext cx="1676400" cy="838200"/>
              <a:chOff x="7086600" y="5867400"/>
              <a:chExt cx="1676400" cy="838200"/>
            </a:xfrm>
            <a:grpFill/>
          </p:grpSpPr>
          <p:sp>
            <p:nvSpPr>
              <p:cNvPr id="42" name="Rounded Rectangle 41"/>
              <p:cNvSpPr/>
              <p:nvPr/>
            </p:nvSpPr>
            <p:spPr>
              <a:xfrm>
                <a:off x="7086600" y="5867400"/>
                <a:ext cx="1676400" cy="838200"/>
              </a:xfrm>
              <a:prstGeom prst="roundRect">
                <a:avLst/>
              </a:prstGeom>
              <a:grp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p:cNvSpPr txBox="1"/>
              <p:nvPr/>
            </p:nvSpPr>
            <p:spPr>
              <a:xfrm>
                <a:off x="7315200" y="5943600"/>
                <a:ext cx="1371600" cy="707886"/>
              </a:xfrm>
              <a:prstGeom prst="rect">
                <a:avLst/>
              </a:prstGeom>
              <a:grpFill/>
              <a:ln>
                <a:noFill/>
              </a:ln>
            </p:spPr>
            <p:txBody>
              <a:bodyPr wrap="square" rtlCol="0">
                <a:spAutoFit/>
              </a:bodyPr>
              <a:lstStyle/>
              <a:p>
                <a:pPr algn="ctr"/>
                <a:r>
                  <a:rPr lang="en-US" sz="2000" dirty="0"/>
                  <a:t>Faculty Senate</a:t>
                </a:r>
              </a:p>
            </p:txBody>
          </p:sp>
        </p:grpSp>
      </p:grpSp>
    </p:spTree>
    <p:extLst>
      <p:ext uri="{BB962C8B-B14F-4D97-AF65-F5344CB8AC3E}">
        <p14:creationId xmlns:p14="http://schemas.microsoft.com/office/powerpoint/2010/main" val="11769559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Baskerville Old Face" pitchFamily="18" charset="0"/>
              </a:rPr>
              <a:t>School Leadership Team</a:t>
            </a:r>
          </a:p>
        </p:txBody>
      </p:sp>
      <p:sp>
        <p:nvSpPr>
          <p:cNvPr id="3" name="Content Placeholder 2"/>
          <p:cNvSpPr>
            <a:spLocks noGrp="1"/>
          </p:cNvSpPr>
          <p:nvPr>
            <p:ph idx="1"/>
          </p:nvPr>
        </p:nvSpPr>
        <p:spPr>
          <a:xfrm>
            <a:off x="457200" y="1269953"/>
            <a:ext cx="8229600" cy="4525963"/>
          </a:xfrm>
        </p:spPr>
        <p:txBody>
          <a:bodyPr/>
          <a:lstStyle/>
          <a:p>
            <a:pPr marL="457200" indent="-457200">
              <a:buAutoNum type="arabicPeriod"/>
            </a:pPr>
            <a:r>
              <a:rPr lang="en-US" sz="2400" b="1" dirty="0"/>
              <a:t>(SLT)</a:t>
            </a:r>
            <a:r>
              <a:rPr lang="en-US" sz="2400" dirty="0"/>
              <a:t> –Uses a distributed leadership model </a:t>
            </a:r>
          </a:p>
          <a:p>
            <a:pPr marL="457200" indent="-457200">
              <a:buAutoNum type="arabicPeriod"/>
            </a:pPr>
            <a:r>
              <a:rPr lang="en-US" sz="2400" dirty="0"/>
              <a:t>Meets on a regular basis staying focused on school-wide issues that have the greatest impact on student achievement through data analysis  </a:t>
            </a:r>
          </a:p>
          <a:p>
            <a:pPr marL="457200" indent="-457200">
              <a:buAutoNum type="arabicPeriod"/>
            </a:pPr>
            <a:r>
              <a:rPr lang="en-US" sz="2400" dirty="0"/>
              <a:t>Promotes a clear, consistent and compelling vision by cultivating trust</a:t>
            </a:r>
          </a:p>
          <a:p>
            <a:pPr marL="457200" indent="-457200">
              <a:buAutoNum type="arabicPeriod"/>
            </a:pPr>
            <a:r>
              <a:rPr lang="en-US" sz="2400" dirty="0"/>
              <a:t>Monitors the effectiveness of collaborative teams and the Strategic Plan</a:t>
            </a:r>
          </a:p>
          <a:p>
            <a:pPr marL="457200" indent="-457200">
              <a:buAutoNum type="arabicPeriod"/>
            </a:pPr>
            <a:r>
              <a:rPr lang="en-US" sz="2400" dirty="0"/>
              <a:t>Builds shared knowledge, develops common beliefs and establishes collective commitments shared through planned communication</a:t>
            </a:r>
          </a:p>
          <a:p>
            <a:pPr marL="457200" indent="-457200">
              <a:buAutoNum type="arabicPeriod"/>
            </a:pPr>
            <a:r>
              <a:rPr lang="en-US" sz="2400" dirty="0"/>
              <a:t>Requires a collaborative culture</a:t>
            </a:r>
          </a:p>
          <a:p>
            <a:pPr marL="0" indent="0">
              <a:buNone/>
            </a:pPr>
            <a:r>
              <a:rPr lang="en-US" sz="2400" dirty="0">
                <a:latin typeface="Baskerville Old Face" pitchFamily="18" charset="0"/>
              </a:rPr>
              <a:t> </a:t>
            </a:r>
          </a:p>
        </p:txBody>
      </p:sp>
    </p:spTree>
    <p:extLst>
      <p:ext uri="{BB962C8B-B14F-4D97-AF65-F5344CB8AC3E}">
        <p14:creationId xmlns:p14="http://schemas.microsoft.com/office/powerpoint/2010/main" val="42494930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Baskerville Old Face" pitchFamily="18" charset="0"/>
              </a:rPr>
              <a:t>Collaborative Culture</a:t>
            </a:r>
          </a:p>
        </p:txBody>
      </p:sp>
      <p:sp>
        <p:nvSpPr>
          <p:cNvPr id="3" name="Content Placeholder 2"/>
          <p:cNvSpPr>
            <a:spLocks noGrp="1"/>
          </p:cNvSpPr>
          <p:nvPr>
            <p:ph idx="1"/>
          </p:nvPr>
        </p:nvSpPr>
        <p:spPr/>
        <p:txBody>
          <a:bodyPr/>
          <a:lstStyle/>
          <a:p>
            <a:r>
              <a:rPr lang="en-US" dirty="0"/>
              <a:t>Teacher isolation is replaced with collaborative processes that are deeply embedded into the life of the school.</a:t>
            </a:r>
          </a:p>
          <a:p>
            <a:r>
              <a:rPr lang="en-US" dirty="0"/>
              <a:t>Team members are called upon to be contributing members of a collective effort to improve the school’s capacity to help all students learn at high levels.</a:t>
            </a:r>
          </a:p>
          <a:p>
            <a:endParaRPr lang="en-US" dirty="0"/>
          </a:p>
        </p:txBody>
      </p:sp>
    </p:spTree>
    <p:extLst>
      <p:ext uri="{BB962C8B-B14F-4D97-AF65-F5344CB8AC3E}">
        <p14:creationId xmlns:p14="http://schemas.microsoft.com/office/powerpoint/2010/main" val="16177116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28600"/>
            <a:ext cx="5681133" cy="736600"/>
          </a:xfrm>
        </p:spPr>
        <p:txBody>
          <a:bodyPr/>
          <a:lstStyle/>
          <a:p>
            <a:r>
              <a:rPr lang="en-US" sz="6000" b="1" dirty="0">
                <a:latin typeface="Baskerville Old Face" pitchFamily="18" charset="0"/>
              </a:rPr>
              <a:t>Change</a:t>
            </a:r>
          </a:p>
        </p:txBody>
      </p:sp>
      <p:sp>
        <p:nvSpPr>
          <p:cNvPr id="3" name="Content Placeholder 2"/>
          <p:cNvSpPr>
            <a:spLocks noGrp="1"/>
          </p:cNvSpPr>
          <p:nvPr>
            <p:ph idx="1"/>
          </p:nvPr>
        </p:nvSpPr>
        <p:spPr>
          <a:xfrm>
            <a:off x="211667" y="1278467"/>
            <a:ext cx="8839200" cy="4724400"/>
          </a:xfrm>
        </p:spPr>
        <p:txBody>
          <a:bodyPr/>
          <a:lstStyle/>
          <a:p>
            <a:pPr marL="0" indent="0" algn="ctr">
              <a:buNone/>
            </a:pPr>
            <a:r>
              <a:rPr lang="en-US" sz="5400" dirty="0"/>
              <a:t>From</a:t>
            </a:r>
          </a:p>
          <a:p>
            <a:pPr marL="0" indent="0" algn="ctr">
              <a:buNone/>
            </a:pPr>
            <a:r>
              <a:rPr lang="en-US" sz="5400" dirty="0"/>
              <a:t>Isolation</a:t>
            </a:r>
          </a:p>
          <a:p>
            <a:pPr marL="0" indent="0" algn="ctr">
              <a:buNone/>
            </a:pPr>
            <a:r>
              <a:rPr lang="en-US" sz="5400" dirty="0"/>
              <a:t>To</a:t>
            </a:r>
          </a:p>
          <a:p>
            <a:pPr marL="0" indent="0" algn="ctr">
              <a:buNone/>
            </a:pPr>
            <a:r>
              <a:rPr lang="en-US" sz="5400" dirty="0"/>
              <a:t>Collaboration</a:t>
            </a:r>
          </a:p>
        </p:txBody>
      </p:sp>
    </p:spTree>
    <p:extLst>
      <p:ext uri="{BB962C8B-B14F-4D97-AF65-F5344CB8AC3E}">
        <p14:creationId xmlns:p14="http://schemas.microsoft.com/office/powerpoint/2010/main" val="5690910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400"/>
            <a:ext cx="7010400" cy="1143000"/>
          </a:xfrm>
        </p:spPr>
        <p:txBody>
          <a:bodyPr/>
          <a:lstStyle/>
          <a:p>
            <a:r>
              <a:rPr lang="en-US" sz="5400" b="1" dirty="0">
                <a:latin typeface="Baskerville Old Face" pitchFamily="18" charset="0"/>
              </a:rPr>
              <a:t>Make the Shift</a:t>
            </a:r>
          </a:p>
        </p:txBody>
      </p:sp>
      <p:sp>
        <p:nvSpPr>
          <p:cNvPr id="3" name="Content Placeholder 2"/>
          <p:cNvSpPr>
            <a:spLocks noGrp="1"/>
          </p:cNvSpPr>
          <p:nvPr>
            <p:ph idx="1"/>
          </p:nvPr>
        </p:nvSpPr>
        <p:spPr>
          <a:xfrm>
            <a:off x="364066" y="982133"/>
            <a:ext cx="8229600" cy="4525963"/>
          </a:xfrm>
        </p:spPr>
        <p:txBody>
          <a:bodyPr/>
          <a:lstStyle/>
          <a:p>
            <a:r>
              <a:rPr lang="en-US" dirty="0"/>
              <a:t>Focus on learning</a:t>
            </a:r>
          </a:p>
          <a:p>
            <a:pPr lvl="1"/>
            <a:r>
              <a:rPr lang="en-US" b="1" dirty="0">
                <a:latin typeface="Helvetica Neue Light"/>
              </a:rPr>
              <a:t>For students</a:t>
            </a:r>
          </a:p>
          <a:p>
            <a:pPr lvl="1"/>
            <a:r>
              <a:rPr lang="en-US" b="1" dirty="0">
                <a:latin typeface="Helvetica Neue Light"/>
              </a:rPr>
              <a:t>For adults</a:t>
            </a:r>
          </a:p>
          <a:p>
            <a:r>
              <a:rPr lang="en-US" dirty="0"/>
              <a:t>Shift from isolated “good works” to systems thinking and collaboration</a:t>
            </a:r>
          </a:p>
          <a:p>
            <a:pPr lvl="1"/>
            <a:r>
              <a:rPr lang="en-US" b="1" dirty="0">
                <a:latin typeface="Helvetica Neue Light"/>
              </a:rPr>
              <a:t>Shared learning across schools</a:t>
            </a:r>
          </a:p>
          <a:p>
            <a:pPr lvl="1"/>
            <a:r>
              <a:rPr lang="en-US" b="1" dirty="0">
                <a:latin typeface="Helvetica Neue Light"/>
              </a:rPr>
              <a:t>Focus </a:t>
            </a:r>
          </a:p>
          <a:p>
            <a:pPr lvl="1"/>
            <a:r>
              <a:rPr lang="en-US" b="1" dirty="0">
                <a:latin typeface="Helvetica Neue Light"/>
              </a:rPr>
              <a:t>Collaboration time</a:t>
            </a:r>
          </a:p>
          <a:p>
            <a:r>
              <a:rPr lang="en-US" dirty="0"/>
              <a:t>All of our students (not yours, mine)</a:t>
            </a:r>
          </a:p>
          <a:p>
            <a:endParaRPr lang="en-US" dirty="0"/>
          </a:p>
        </p:txBody>
      </p:sp>
    </p:spTree>
    <p:extLst>
      <p:ext uri="{BB962C8B-B14F-4D97-AF65-F5344CB8AC3E}">
        <p14:creationId xmlns:p14="http://schemas.microsoft.com/office/powerpoint/2010/main" val="12269064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496C80-A138-4F78-8258-E6A7C2D691AB}"/>
              </a:ext>
            </a:extLst>
          </p:cNvPr>
          <p:cNvSpPr>
            <a:spLocks noGrp="1"/>
          </p:cNvSpPr>
          <p:nvPr>
            <p:ph type="title"/>
          </p:nvPr>
        </p:nvSpPr>
        <p:spPr/>
        <p:txBody>
          <a:bodyPr/>
          <a:lstStyle/>
          <a:p>
            <a:r>
              <a:rPr lang="en-US" dirty="0"/>
              <a:t>Essentials of Effective Teams</a:t>
            </a:r>
          </a:p>
        </p:txBody>
      </p:sp>
      <p:sp>
        <p:nvSpPr>
          <p:cNvPr id="3" name="Content Placeholder 2">
            <a:extLst>
              <a:ext uri="{FF2B5EF4-FFF2-40B4-BE49-F238E27FC236}">
                <a16:creationId xmlns:a16="http://schemas.microsoft.com/office/drawing/2014/main" xmlns="" id="{3EF144FB-3799-4CB5-AD05-91C260D79B45}"/>
              </a:ext>
            </a:extLst>
          </p:cNvPr>
          <p:cNvSpPr>
            <a:spLocks noGrp="1"/>
          </p:cNvSpPr>
          <p:nvPr>
            <p:ph idx="1"/>
          </p:nvPr>
        </p:nvSpPr>
        <p:spPr>
          <a:xfrm>
            <a:off x="584200" y="1295353"/>
            <a:ext cx="8229600" cy="4525963"/>
          </a:xfrm>
        </p:spPr>
        <p:txBody>
          <a:bodyPr/>
          <a:lstStyle/>
          <a:p>
            <a:r>
              <a:rPr lang="en-US" dirty="0"/>
              <a:t>Mutual trust and respect</a:t>
            </a:r>
          </a:p>
          <a:p>
            <a:r>
              <a:rPr lang="en-US" dirty="0"/>
              <a:t>Established norms that are followed</a:t>
            </a:r>
          </a:p>
          <a:p>
            <a:r>
              <a:rPr lang="en-US" dirty="0"/>
              <a:t>Transparency (communication)</a:t>
            </a:r>
          </a:p>
          <a:p>
            <a:r>
              <a:rPr lang="en-US" dirty="0"/>
              <a:t>Focus on learning</a:t>
            </a:r>
          </a:p>
          <a:p>
            <a:r>
              <a:rPr lang="en-US" dirty="0"/>
              <a:t>Founded on results (data)</a:t>
            </a:r>
          </a:p>
        </p:txBody>
      </p:sp>
    </p:spTree>
    <p:extLst>
      <p:ext uri="{BB962C8B-B14F-4D97-AF65-F5344CB8AC3E}">
        <p14:creationId xmlns:p14="http://schemas.microsoft.com/office/powerpoint/2010/main" val="32681598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152400"/>
            <a:ext cx="6781800" cy="1143000"/>
          </a:xfrm>
        </p:spPr>
        <p:txBody>
          <a:bodyPr/>
          <a:lstStyle/>
          <a:p>
            <a:r>
              <a:rPr lang="en-US" b="1" dirty="0"/>
              <a:t>Establishing and enforcing norms</a:t>
            </a:r>
          </a:p>
        </p:txBody>
      </p:sp>
      <p:sp>
        <p:nvSpPr>
          <p:cNvPr id="3" name="Content Placeholder 2"/>
          <p:cNvSpPr>
            <a:spLocks noGrp="1"/>
          </p:cNvSpPr>
          <p:nvPr>
            <p:ph idx="1"/>
          </p:nvPr>
        </p:nvSpPr>
        <p:spPr/>
        <p:txBody>
          <a:bodyPr/>
          <a:lstStyle/>
          <a:p>
            <a:pPr marL="0" indent="0">
              <a:buNone/>
            </a:pPr>
            <a:r>
              <a:rPr lang="en-US" dirty="0"/>
              <a:t>What are norms?</a:t>
            </a:r>
          </a:p>
          <a:p>
            <a:r>
              <a:rPr lang="en-US" dirty="0"/>
              <a:t>A standard of behavior by which we agree to operate while we are in this group.</a:t>
            </a:r>
          </a:p>
          <a:p>
            <a:r>
              <a:rPr lang="en-US" dirty="0"/>
              <a:t>Without norms that are enforced, there is no professional culture, no effective team</a:t>
            </a:r>
          </a:p>
          <a:p>
            <a:endParaRPr lang="en-US" dirty="0"/>
          </a:p>
          <a:p>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2002750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Communication</a:t>
            </a:r>
          </a:p>
        </p:txBody>
      </p:sp>
      <p:sp>
        <p:nvSpPr>
          <p:cNvPr id="3" name="Content Placeholder 2"/>
          <p:cNvSpPr>
            <a:spLocks noGrp="1"/>
          </p:cNvSpPr>
          <p:nvPr>
            <p:ph idx="1"/>
          </p:nvPr>
        </p:nvSpPr>
        <p:spPr/>
        <p:txBody>
          <a:bodyPr/>
          <a:lstStyle/>
          <a:p>
            <a:r>
              <a:rPr lang="en-US" dirty="0"/>
              <a:t>Who communicates</a:t>
            </a:r>
          </a:p>
          <a:p>
            <a:r>
              <a:rPr lang="en-US" dirty="0"/>
              <a:t>To whom</a:t>
            </a:r>
          </a:p>
          <a:p>
            <a:r>
              <a:rPr lang="en-US" dirty="0"/>
              <a:t>How often</a:t>
            </a:r>
          </a:p>
          <a:p>
            <a:r>
              <a:rPr lang="en-US" dirty="0"/>
              <a:t>What format</a:t>
            </a:r>
          </a:p>
          <a:p>
            <a:r>
              <a:rPr lang="en-US" dirty="0"/>
              <a:t>Responsibility &amp; accountability</a:t>
            </a:r>
          </a:p>
          <a:p>
            <a:r>
              <a:rPr lang="en-US" dirty="0"/>
              <a:t>Collaboratively Develop a Plan</a:t>
            </a:r>
          </a:p>
          <a:p>
            <a:endParaRPr lang="en-US" dirty="0"/>
          </a:p>
        </p:txBody>
      </p:sp>
    </p:spTree>
    <p:extLst>
      <p:ext uri="{BB962C8B-B14F-4D97-AF65-F5344CB8AC3E}">
        <p14:creationId xmlns:p14="http://schemas.microsoft.com/office/powerpoint/2010/main" val="3033666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latin typeface="Baskerville Old Face" pitchFamily="18" charset="0"/>
              </a:rPr>
              <a:t>School Improvement</a:t>
            </a:r>
          </a:p>
        </p:txBody>
      </p:sp>
      <p:sp>
        <p:nvSpPr>
          <p:cNvPr id="3" name="Content Placeholder 2"/>
          <p:cNvSpPr>
            <a:spLocks noGrp="1"/>
          </p:cNvSpPr>
          <p:nvPr>
            <p:ph idx="1"/>
          </p:nvPr>
        </p:nvSpPr>
        <p:spPr/>
        <p:txBody>
          <a:bodyPr/>
          <a:lstStyle/>
          <a:p>
            <a:pPr>
              <a:lnSpc>
                <a:spcPct val="90000"/>
              </a:lnSpc>
              <a:buFontTx/>
              <a:buNone/>
            </a:pPr>
            <a:r>
              <a:rPr lang="en-US" dirty="0"/>
              <a:t>Individual growth does not ensure organizational growth. Organizations need more than well-developed individuals.  Effective leaders focus on developing the culture and the </a:t>
            </a:r>
            <a:r>
              <a:rPr lang="en-US" dirty="0">
                <a:solidFill>
                  <a:srgbClr val="FF0000"/>
                </a:solidFill>
              </a:rPr>
              <a:t>collective capacity</a:t>
            </a:r>
            <a:r>
              <a:rPr lang="en-US" dirty="0">
                <a:solidFill>
                  <a:srgbClr val="92D050"/>
                </a:solidFill>
              </a:rPr>
              <a:t> </a:t>
            </a:r>
            <a:r>
              <a:rPr lang="en-US" dirty="0"/>
              <a:t>of the organization.</a:t>
            </a:r>
          </a:p>
          <a:p>
            <a:pPr>
              <a:lnSpc>
                <a:spcPct val="90000"/>
              </a:lnSpc>
              <a:buFontTx/>
              <a:buNone/>
            </a:pPr>
            <a:endParaRPr lang="en-US" sz="1800" b="1" dirty="0">
              <a:latin typeface="Comic Sans MS Bold" pitchFamily="1" charset="0"/>
            </a:endParaRPr>
          </a:p>
          <a:p>
            <a:pPr>
              <a:lnSpc>
                <a:spcPct val="90000"/>
              </a:lnSpc>
              <a:buFontTx/>
              <a:buNone/>
            </a:pPr>
            <a:r>
              <a:rPr lang="en-US" sz="1800" dirty="0"/>
              <a:t>Center for Creative Leadership (2003)</a:t>
            </a:r>
          </a:p>
          <a:p>
            <a:pPr>
              <a:lnSpc>
                <a:spcPct val="90000"/>
              </a:lnSpc>
              <a:buFontTx/>
              <a:buNone/>
            </a:pPr>
            <a:r>
              <a:rPr lang="en-US" sz="1800" dirty="0"/>
              <a:t>Richard Elmore (2006)</a:t>
            </a:r>
          </a:p>
          <a:p>
            <a:pPr lvl="0">
              <a:lnSpc>
                <a:spcPct val="90000"/>
              </a:lnSpc>
              <a:buClr>
                <a:srgbClr val="D1B681"/>
              </a:buClr>
              <a:buNone/>
            </a:pPr>
            <a:r>
              <a:rPr lang="en-US" sz="1800" dirty="0">
                <a:solidFill>
                  <a:srgbClr val="003366"/>
                </a:solidFill>
              </a:rPr>
              <a:t>Michael </a:t>
            </a:r>
            <a:r>
              <a:rPr lang="en-US" sz="1800" dirty="0" err="1">
                <a:solidFill>
                  <a:srgbClr val="003366"/>
                </a:solidFill>
              </a:rPr>
              <a:t>Fullan</a:t>
            </a:r>
            <a:r>
              <a:rPr lang="en-US" sz="1800" dirty="0">
                <a:solidFill>
                  <a:srgbClr val="003366"/>
                </a:solidFill>
              </a:rPr>
              <a:t> (2007)</a:t>
            </a:r>
          </a:p>
          <a:p>
            <a:pPr>
              <a:lnSpc>
                <a:spcPct val="90000"/>
              </a:lnSpc>
              <a:buFontTx/>
              <a:buNone/>
            </a:pPr>
            <a:endParaRPr lang="en-US" b="1" dirty="0">
              <a:latin typeface="Comic Sans MS Bold" pitchFamily="1" charset="0"/>
            </a:endParaRPr>
          </a:p>
          <a:p>
            <a:endParaRPr lang="en-US" dirty="0"/>
          </a:p>
        </p:txBody>
      </p:sp>
    </p:spTree>
    <p:extLst>
      <p:ext uri="{BB962C8B-B14F-4D97-AF65-F5344CB8AC3E}">
        <p14:creationId xmlns:p14="http://schemas.microsoft.com/office/powerpoint/2010/main" val="514398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Power……</a:t>
            </a:r>
            <a:endParaRPr lang="en-US" dirty="0"/>
          </a:p>
        </p:txBody>
      </p:sp>
      <p:sp>
        <p:nvSpPr>
          <p:cNvPr id="3" name="Content Placeholder 2"/>
          <p:cNvSpPr>
            <a:spLocks noGrp="1"/>
          </p:cNvSpPr>
          <p:nvPr>
            <p:ph idx="1"/>
          </p:nvPr>
        </p:nvSpPr>
        <p:spPr/>
        <p:txBody>
          <a:bodyPr/>
          <a:lstStyle/>
          <a:p>
            <a:pPr marL="0" indent="0">
              <a:buNone/>
            </a:pPr>
            <a:r>
              <a:rPr lang="en-US" dirty="0"/>
              <a:t>“</a:t>
            </a:r>
            <a:r>
              <a:rPr lang="en-US" sz="4400" dirty="0"/>
              <a:t>Empowered teams are such a powerful force of integration and productivity that they form the basic building block of any intelligent organization.”</a:t>
            </a:r>
          </a:p>
          <a:p>
            <a:pPr marL="0" indent="0">
              <a:buNone/>
            </a:pPr>
            <a:r>
              <a:rPr lang="en-US" sz="4400" dirty="0">
                <a:latin typeface="Baskerville Old Face" pitchFamily="18" charset="0"/>
              </a:rPr>
              <a:t>                     </a:t>
            </a:r>
            <a:r>
              <a:rPr lang="en-US" sz="4000" i="1" dirty="0">
                <a:latin typeface="Baskerville Old Face" pitchFamily="18" charset="0"/>
              </a:rPr>
              <a:t>Pinchot &amp;Pinchot</a:t>
            </a:r>
          </a:p>
        </p:txBody>
      </p:sp>
    </p:spTree>
    <p:extLst>
      <p:ext uri="{BB962C8B-B14F-4D97-AF65-F5344CB8AC3E}">
        <p14:creationId xmlns:p14="http://schemas.microsoft.com/office/powerpoint/2010/main" val="1884980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BC9B76-1562-4AF6-A853-E307D66C3804}"/>
              </a:ext>
            </a:extLst>
          </p:cNvPr>
          <p:cNvSpPr>
            <a:spLocks noGrp="1"/>
          </p:cNvSpPr>
          <p:nvPr>
            <p:ph type="title"/>
          </p:nvPr>
        </p:nvSpPr>
        <p:spPr>
          <a:xfrm>
            <a:off x="398206" y="77993"/>
            <a:ext cx="8105538" cy="995315"/>
          </a:xfrm>
        </p:spPr>
        <p:txBody>
          <a:bodyPr/>
          <a:lstStyle/>
          <a:p>
            <a:pPr algn="l"/>
            <a:r>
              <a:rPr lang="en-US" dirty="0"/>
              <a:t>How would you define a “professional culture?”</a:t>
            </a:r>
          </a:p>
        </p:txBody>
      </p:sp>
      <p:sp>
        <p:nvSpPr>
          <p:cNvPr id="3" name="Content Placeholder 2">
            <a:extLst>
              <a:ext uri="{FF2B5EF4-FFF2-40B4-BE49-F238E27FC236}">
                <a16:creationId xmlns:a16="http://schemas.microsoft.com/office/drawing/2014/main" xmlns="" id="{080608A9-8D40-4677-B240-EAFC25CE0CDD}"/>
              </a:ext>
            </a:extLst>
          </p:cNvPr>
          <p:cNvSpPr>
            <a:spLocks noGrp="1"/>
          </p:cNvSpPr>
          <p:nvPr>
            <p:ph idx="1"/>
          </p:nvPr>
        </p:nvSpPr>
        <p:spPr/>
        <p:txBody>
          <a:bodyPr/>
          <a:lstStyle/>
          <a:p>
            <a:r>
              <a:rPr lang="en-US" dirty="0"/>
              <a:t>Focus on the work at hand</a:t>
            </a:r>
          </a:p>
          <a:p>
            <a:r>
              <a:rPr lang="en-US" dirty="0"/>
              <a:t>Respectful relationships</a:t>
            </a:r>
          </a:p>
          <a:p>
            <a:r>
              <a:rPr lang="en-US" dirty="0"/>
              <a:t>Ethical behavior</a:t>
            </a:r>
          </a:p>
          <a:p>
            <a:r>
              <a:rPr lang="en-US" dirty="0"/>
              <a:t>Attitude that it is not just a job, but a profession that requires getting the work done</a:t>
            </a:r>
          </a:p>
          <a:p>
            <a:r>
              <a:rPr lang="en-US" dirty="0"/>
              <a:t>Striving for excellence</a:t>
            </a:r>
          </a:p>
        </p:txBody>
      </p:sp>
    </p:spTree>
    <p:extLst>
      <p:ext uri="{BB962C8B-B14F-4D97-AF65-F5344CB8AC3E}">
        <p14:creationId xmlns:p14="http://schemas.microsoft.com/office/powerpoint/2010/main" val="415857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4638"/>
            <a:ext cx="8229600" cy="6888162"/>
          </a:xfrm>
        </p:spPr>
        <p:txBody>
          <a:bodyPr/>
          <a:lstStyle/>
          <a:p>
            <a:endParaRPr lang="en-US" dirty="0"/>
          </a:p>
        </p:txBody>
      </p:sp>
      <p:sp>
        <p:nvSpPr>
          <p:cNvPr id="81923" name="Rectangle 3"/>
          <p:cNvSpPr>
            <a:spLocks noGrp="1" noChangeArrowheads="1"/>
          </p:cNvSpPr>
          <p:nvPr>
            <p:ph type="body" idx="1"/>
          </p:nvPr>
        </p:nvSpPr>
        <p:spPr>
          <a:xfrm>
            <a:off x="457200" y="228600"/>
            <a:ext cx="8229600" cy="6477000"/>
          </a:xfrm>
        </p:spPr>
        <p:txBody>
          <a:bodyPr/>
          <a:lstStyle/>
          <a:p>
            <a:pPr marL="0" indent="0">
              <a:buNone/>
            </a:pPr>
            <a:r>
              <a:rPr lang="en-US" dirty="0"/>
              <a:t>	Five </a:t>
            </a:r>
            <a:r>
              <a:rPr lang="en-US" dirty="0" err="1"/>
              <a:t>Dysfuntions</a:t>
            </a:r>
            <a:r>
              <a:rPr lang="en-US" dirty="0"/>
              <a:t> of a Team—</a:t>
            </a:r>
            <a:r>
              <a:rPr lang="en-US" sz="1800" dirty="0"/>
              <a:t>Patrick</a:t>
            </a:r>
            <a:r>
              <a:rPr lang="en-US" dirty="0"/>
              <a:t> </a:t>
            </a:r>
            <a:r>
              <a:rPr lang="en-US" sz="1800" dirty="0"/>
              <a:t>Lencioni</a:t>
            </a:r>
          </a:p>
          <a:p>
            <a:pPr marL="609600" indent="-609600"/>
            <a:endParaRPr lang="en-US" dirty="0"/>
          </a:p>
          <a:p>
            <a:pPr marL="609600" indent="-609600"/>
            <a:endParaRPr lang="en-US" dirty="0"/>
          </a:p>
          <a:p>
            <a:pPr marL="609600" indent="-609600"/>
            <a:endParaRPr lang="en-US" dirty="0"/>
          </a:p>
          <a:p>
            <a:pPr marL="609600" indent="-609600"/>
            <a:endParaRPr lang="en-US" dirty="0"/>
          </a:p>
          <a:p>
            <a:pPr marL="609600" indent="-609600"/>
            <a:endParaRPr lang="en-US" dirty="0"/>
          </a:p>
          <a:p>
            <a:pPr marL="609600" indent="-609600"/>
            <a:endParaRPr lang="en-US" dirty="0"/>
          </a:p>
          <a:p>
            <a:pPr marL="609600" indent="-609600"/>
            <a:endParaRPr lang="en-US" dirty="0"/>
          </a:p>
          <a:p>
            <a:pPr marL="609600" indent="-609600"/>
            <a:endParaRPr lang="en-US" dirty="0"/>
          </a:p>
          <a:p>
            <a:pPr marL="609600" indent="-609600"/>
            <a:endParaRPr lang="en-US" dirty="0"/>
          </a:p>
          <a:p>
            <a:pPr marL="609600" indent="-609600"/>
            <a:endParaRPr lang="en-US" dirty="0"/>
          </a:p>
          <a:p>
            <a:pPr marL="609600" indent="-609600"/>
            <a:r>
              <a:rPr lang="en-US" sz="1600" dirty="0"/>
              <a:t>Patrick </a:t>
            </a:r>
            <a:r>
              <a:rPr lang="en-US" sz="1600" dirty="0" err="1"/>
              <a:t>Lencioni</a:t>
            </a:r>
            <a:r>
              <a:rPr lang="en-US" sz="1600" dirty="0"/>
              <a:t>  </a:t>
            </a:r>
            <a:r>
              <a:rPr lang="en-US" sz="1600" u="sng" dirty="0"/>
              <a:t>The Five Dysfunctions of a Team               </a:t>
            </a:r>
            <a:r>
              <a:rPr lang="en-US" u="sng" dirty="0"/>
              <a:t>7</a:t>
            </a:r>
          </a:p>
        </p:txBody>
      </p:sp>
      <p:graphicFrame>
        <p:nvGraphicFramePr>
          <p:cNvPr id="4" name="Diagram 3"/>
          <p:cNvGraphicFramePr/>
          <p:nvPr>
            <p:extLst>
              <p:ext uri="{D42A27DB-BD31-4B8C-83A1-F6EECF244321}">
                <p14:modId xmlns:p14="http://schemas.microsoft.com/office/powerpoint/2010/main" val="246368732"/>
              </p:ext>
            </p:extLst>
          </p:nvPr>
        </p:nvGraphicFramePr>
        <p:xfrm>
          <a:off x="1066800" y="1109133"/>
          <a:ext cx="7315200" cy="4699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67742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B857B5-34AC-4E01-8505-F16252F41A07}"/>
              </a:ext>
            </a:extLst>
          </p:cNvPr>
          <p:cNvSpPr>
            <a:spLocks noGrp="1"/>
          </p:cNvSpPr>
          <p:nvPr>
            <p:ph type="title"/>
          </p:nvPr>
        </p:nvSpPr>
        <p:spPr/>
        <p:txBody>
          <a:bodyPr/>
          <a:lstStyle/>
          <a:p>
            <a:r>
              <a:rPr lang="en-US" dirty="0"/>
              <a:t>How to you create a professional culture?</a:t>
            </a:r>
          </a:p>
        </p:txBody>
      </p:sp>
      <p:sp>
        <p:nvSpPr>
          <p:cNvPr id="3" name="Content Placeholder 2">
            <a:extLst>
              <a:ext uri="{FF2B5EF4-FFF2-40B4-BE49-F238E27FC236}">
                <a16:creationId xmlns:a16="http://schemas.microsoft.com/office/drawing/2014/main" xmlns="" id="{7A90595E-CB23-4116-AF57-D291972972F4}"/>
              </a:ext>
            </a:extLst>
          </p:cNvPr>
          <p:cNvSpPr>
            <a:spLocks noGrp="1"/>
          </p:cNvSpPr>
          <p:nvPr>
            <p:ph idx="1"/>
          </p:nvPr>
        </p:nvSpPr>
        <p:spPr>
          <a:xfrm>
            <a:off x="333138" y="1296992"/>
            <a:ext cx="8229600" cy="4525963"/>
          </a:xfrm>
        </p:spPr>
        <p:txBody>
          <a:bodyPr/>
          <a:lstStyle/>
          <a:p>
            <a:r>
              <a:rPr lang="en-US" dirty="0"/>
              <a:t>Modeling by the leaders</a:t>
            </a:r>
          </a:p>
          <a:p>
            <a:r>
              <a:rPr lang="en-US" dirty="0"/>
              <a:t>High expectations for yourself and others</a:t>
            </a:r>
          </a:p>
          <a:p>
            <a:r>
              <a:rPr lang="en-US" dirty="0"/>
              <a:t>Careful monitoring</a:t>
            </a:r>
          </a:p>
          <a:p>
            <a:r>
              <a:rPr lang="en-US" dirty="0"/>
              <a:t>Courageous conversations when needed</a:t>
            </a:r>
          </a:p>
          <a:p>
            <a:r>
              <a:rPr lang="en-US" dirty="0"/>
              <a:t>Emphasis on ethical behavior</a:t>
            </a:r>
          </a:p>
        </p:txBody>
      </p:sp>
    </p:spTree>
    <p:extLst>
      <p:ext uri="{BB962C8B-B14F-4D97-AF65-F5344CB8AC3E}">
        <p14:creationId xmlns:p14="http://schemas.microsoft.com/office/powerpoint/2010/main" val="417125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4993D2-0C9C-4765-A625-8357A4F40418}"/>
              </a:ext>
            </a:extLst>
          </p:cNvPr>
          <p:cNvSpPr>
            <a:spLocks noGrp="1"/>
          </p:cNvSpPr>
          <p:nvPr>
            <p:ph type="title"/>
          </p:nvPr>
        </p:nvSpPr>
        <p:spPr/>
        <p:txBody>
          <a:bodyPr/>
          <a:lstStyle/>
          <a:p>
            <a:r>
              <a:rPr lang="en-US" dirty="0"/>
              <a:t>Effective Teams </a:t>
            </a:r>
          </a:p>
        </p:txBody>
      </p:sp>
      <p:sp>
        <p:nvSpPr>
          <p:cNvPr id="3" name="Content Placeholder 2">
            <a:extLst>
              <a:ext uri="{FF2B5EF4-FFF2-40B4-BE49-F238E27FC236}">
                <a16:creationId xmlns:a16="http://schemas.microsoft.com/office/drawing/2014/main" xmlns="" id="{F88E4CC7-4D8A-4C3B-90DD-6E2C05AE0214}"/>
              </a:ext>
            </a:extLst>
          </p:cNvPr>
          <p:cNvSpPr>
            <a:spLocks noGrp="1"/>
          </p:cNvSpPr>
          <p:nvPr>
            <p:ph idx="1"/>
          </p:nvPr>
        </p:nvSpPr>
        <p:spPr/>
        <p:txBody>
          <a:bodyPr/>
          <a:lstStyle/>
          <a:p>
            <a:pPr marL="0" indent="0">
              <a:buNone/>
            </a:pPr>
            <a:r>
              <a:rPr lang="en-US" dirty="0"/>
              <a:t>Successful teams depend on true distributed leadership within a professional culture.</a:t>
            </a:r>
          </a:p>
        </p:txBody>
      </p:sp>
    </p:spTree>
    <p:extLst>
      <p:ext uri="{BB962C8B-B14F-4D97-AF65-F5344CB8AC3E}">
        <p14:creationId xmlns:p14="http://schemas.microsoft.com/office/powerpoint/2010/main" val="3581610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xmlns="" id="{E75193C9-7753-40E3-9A1E-0CAF3F8E7D6A}"/>
              </a:ext>
            </a:extLst>
          </p:cNvPr>
          <p:cNvSpPr>
            <a:spLocks noGrp="1" noRot="1" noChangeArrowheads="1"/>
          </p:cNvSpPr>
          <p:nvPr>
            <p:ph type="title"/>
          </p:nvPr>
        </p:nvSpPr>
        <p:spPr>
          <a:xfrm>
            <a:off x="457200" y="228600"/>
            <a:ext cx="8229600" cy="762000"/>
          </a:xfrm>
        </p:spPr>
        <p:txBody>
          <a:bodyPr/>
          <a:lstStyle/>
          <a:p>
            <a:pPr eaLnBrk="1" hangingPunct="1"/>
            <a:r>
              <a:rPr lang="en-US" altLang="en-US"/>
              <a:t>Distributed Leadership defined…</a:t>
            </a:r>
          </a:p>
        </p:txBody>
      </p:sp>
      <p:sp>
        <p:nvSpPr>
          <p:cNvPr id="90115" name="Rectangle 3">
            <a:extLst>
              <a:ext uri="{FF2B5EF4-FFF2-40B4-BE49-F238E27FC236}">
                <a16:creationId xmlns:a16="http://schemas.microsoft.com/office/drawing/2014/main" xmlns="" id="{B2D34B20-EC73-4781-BEF9-58A1AF717180}"/>
              </a:ext>
            </a:extLst>
          </p:cNvPr>
          <p:cNvSpPr>
            <a:spLocks noGrp="1" noChangeArrowheads="1"/>
          </p:cNvSpPr>
          <p:nvPr>
            <p:ph type="body" idx="1"/>
          </p:nvPr>
        </p:nvSpPr>
        <p:spPr>
          <a:xfrm>
            <a:off x="304800" y="1066800"/>
            <a:ext cx="8610600" cy="5486400"/>
          </a:xfrm>
        </p:spPr>
        <p:txBody>
          <a:bodyPr/>
          <a:lstStyle/>
          <a:p>
            <a:pPr marL="457200" indent="-457200" eaLnBrk="1" hangingPunct="1">
              <a:lnSpc>
                <a:spcPct val="92000"/>
              </a:lnSpc>
              <a:defRPr/>
            </a:pPr>
            <a:r>
              <a:rPr lang="en-US" sz="2800" dirty="0">
                <a:solidFill>
                  <a:schemeClr val="tx1">
                    <a:lumMod val="95000"/>
                  </a:schemeClr>
                </a:solidFill>
              </a:rPr>
              <a:t>Distributed leadership does not mean that no one is responsible for the overall performance of the organization. It means, rather, that the job of administrative leaders is primarily about </a:t>
            </a:r>
            <a:r>
              <a:rPr lang="en-US" sz="2800" dirty="0">
                <a:solidFill>
                  <a:srgbClr val="FF0000"/>
                </a:solidFill>
              </a:rPr>
              <a:t>enhancing</a:t>
            </a:r>
            <a:r>
              <a:rPr lang="en-US" sz="2800" dirty="0">
                <a:solidFill>
                  <a:schemeClr val="tx1">
                    <a:lumMod val="95000"/>
                  </a:schemeClr>
                </a:solidFill>
              </a:rPr>
              <a:t> the skills and knowledge of people in the organization, creating a common </a:t>
            </a:r>
            <a:r>
              <a:rPr lang="en-US" sz="2800" dirty="0">
                <a:solidFill>
                  <a:srgbClr val="FF0000"/>
                </a:solidFill>
              </a:rPr>
              <a:t>culture of expectations</a:t>
            </a:r>
            <a:r>
              <a:rPr lang="en-US" sz="2800" dirty="0">
                <a:solidFill>
                  <a:schemeClr val="tx1">
                    <a:lumMod val="95000"/>
                  </a:schemeClr>
                </a:solidFill>
              </a:rPr>
              <a:t> around the use of those skills and knowledge, </a:t>
            </a:r>
            <a:r>
              <a:rPr lang="en-US" sz="2800" dirty="0">
                <a:solidFill>
                  <a:srgbClr val="FF0000"/>
                </a:solidFill>
              </a:rPr>
              <a:t>holding</a:t>
            </a:r>
            <a:r>
              <a:rPr lang="en-US" sz="2800" dirty="0">
                <a:solidFill>
                  <a:schemeClr val="tx1">
                    <a:lumMod val="95000"/>
                  </a:schemeClr>
                </a:solidFill>
              </a:rPr>
              <a:t> the various pieces of the organization </a:t>
            </a:r>
            <a:r>
              <a:rPr lang="en-US" sz="2800" dirty="0">
                <a:solidFill>
                  <a:srgbClr val="FF0000"/>
                </a:solidFill>
              </a:rPr>
              <a:t>together</a:t>
            </a:r>
            <a:r>
              <a:rPr lang="en-US" sz="2800" dirty="0">
                <a:solidFill>
                  <a:schemeClr val="tx1">
                    <a:lumMod val="95000"/>
                  </a:schemeClr>
                </a:solidFill>
              </a:rPr>
              <a:t> in a productive relationship with each other, and holding individuals </a:t>
            </a:r>
            <a:r>
              <a:rPr lang="en-US" sz="2800" dirty="0">
                <a:solidFill>
                  <a:srgbClr val="FF0000"/>
                </a:solidFill>
              </a:rPr>
              <a:t>accountable</a:t>
            </a:r>
            <a:r>
              <a:rPr lang="en-US" sz="2800" dirty="0">
                <a:solidFill>
                  <a:schemeClr val="tx1">
                    <a:lumMod val="95000"/>
                  </a:schemeClr>
                </a:solidFill>
              </a:rPr>
              <a:t> for their contributions to the collective result </a:t>
            </a:r>
          </a:p>
          <a:p>
            <a:pPr marL="457200" indent="-457200" eaLnBrk="1" hangingPunct="1">
              <a:lnSpc>
                <a:spcPct val="92000"/>
              </a:lnSpc>
              <a:buFontTx/>
              <a:buNone/>
              <a:defRPr/>
            </a:pPr>
            <a:r>
              <a:rPr lang="en-US" sz="2400" dirty="0">
                <a:solidFill>
                  <a:schemeClr val="tx1">
                    <a:lumMod val="95000"/>
                  </a:schemeClr>
                </a:solidFill>
              </a:rPr>
              <a:t>							</a:t>
            </a:r>
            <a:r>
              <a:rPr lang="en-US" sz="2400" dirty="0">
                <a:solidFill>
                  <a:srgbClr val="FF9900"/>
                </a:solidFill>
              </a:rPr>
              <a:t>(Elmore, 2000, p. 15).</a:t>
            </a:r>
          </a:p>
        </p:txBody>
      </p:sp>
    </p:spTree>
    <p:extLst>
      <p:ext uri="{BB962C8B-B14F-4D97-AF65-F5344CB8AC3E}">
        <p14:creationId xmlns:p14="http://schemas.microsoft.com/office/powerpoint/2010/main" val="368545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xmlns="" id="{46842919-BA7B-48DE-91EB-6673F032F89A}"/>
              </a:ext>
            </a:extLst>
          </p:cNvPr>
          <p:cNvSpPr>
            <a:spLocks noGrp="1" noRot="1" noChangeArrowheads="1"/>
          </p:cNvSpPr>
          <p:nvPr>
            <p:ph type="title"/>
          </p:nvPr>
        </p:nvSpPr>
        <p:spPr/>
        <p:txBody>
          <a:bodyPr/>
          <a:lstStyle/>
          <a:p>
            <a:pPr eaLnBrk="1" hangingPunct="1"/>
            <a:endParaRPr lang="en-US" altLang="en-US"/>
          </a:p>
        </p:txBody>
      </p:sp>
      <p:sp>
        <p:nvSpPr>
          <p:cNvPr id="117763" name="Rectangle 3">
            <a:extLst>
              <a:ext uri="{FF2B5EF4-FFF2-40B4-BE49-F238E27FC236}">
                <a16:creationId xmlns:a16="http://schemas.microsoft.com/office/drawing/2014/main" xmlns="" id="{C63757D1-0E63-4AFD-86DE-43A645ED731B}"/>
              </a:ext>
            </a:extLst>
          </p:cNvPr>
          <p:cNvSpPr>
            <a:spLocks noGrp="1" noChangeArrowheads="1"/>
          </p:cNvSpPr>
          <p:nvPr>
            <p:ph type="body" idx="1"/>
          </p:nvPr>
        </p:nvSpPr>
        <p:spPr>
          <a:xfrm>
            <a:off x="762000" y="1447800"/>
            <a:ext cx="7543800" cy="5105400"/>
          </a:xfrm>
        </p:spPr>
        <p:txBody>
          <a:bodyPr/>
          <a:lstStyle/>
          <a:p>
            <a:pPr marL="0" indent="0" algn="ctr" eaLnBrk="1" hangingPunct="1">
              <a:lnSpc>
                <a:spcPts val="5300"/>
              </a:lnSpc>
              <a:buFontTx/>
              <a:buNone/>
              <a:defRPr/>
            </a:pPr>
            <a:r>
              <a:rPr lang="en-US" sz="3600" dirty="0">
                <a:solidFill>
                  <a:schemeClr val="tx1"/>
                </a:solidFill>
              </a:rPr>
              <a:t>Distributed leadership is about creating </a:t>
            </a:r>
            <a:r>
              <a:rPr lang="en-US" sz="3600" b="1" dirty="0">
                <a:solidFill>
                  <a:srgbClr val="FF9900"/>
                </a:solidFill>
              </a:rPr>
              <a:t>leadership density</a:t>
            </a:r>
            <a:r>
              <a:rPr lang="en-US" sz="3600" b="1" dirty="0">
                <a:solidFill>
                  <a:schemeClr val="tx1"/>
                </a:solidFill>
              </a:rPr>
              <a:t>, </a:t>
            </a:r>
            <a:r>
              <a:rPr lang="en-US" sz="3600" dirty="0">
                <a:solidFill>
                  <a:schemeClr val="tx1"/>
                </a:solidFill>
              </a:rPr>
              <a:t>building and sustaining leadership capacity throughout the organization. People in many different roles can lead and affect the performance of their schools in different ways.</a:t>
            </a:r>
          </a:p>
          <a:p>
            <a:pPr marL="0" indent="0" algn="ctr" eaLnBrk="1" hangingPunct="1">
              <a:buFontTx/>
              <a:buNone/>
              <a:defRPr/>
            </a:pPr>
            <a:endParaRPr lang="en-US" sz="3600" dirty="0">
              <a:solidFill>
                <a:schemeClr val="tx1">
                  <a:lumMod val="85000"/>
                </a:schemeClr>
              </a:solidFill>
            </a:endParaRPr>
          </a:p>
        </p:txBody>
      </p:sp>
    </p:spTree>
    <p:extLst>
      <p:ext uri="{BB962C8B-B14F-4D97-AF65-F5344CB8AC3E}">
        <p14:creationId xmlns:p14="http://schemas.microsoft.com/office/powerpoint/2010/main" val="2733636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xmlns="" id="{F53D7FBA-270C-4981-A44B-E0C3B01ABFF3}"/>
              </a:ext>
            </a:extLst>
          </p:cNvPr>
          <p:cNvSpPr>
            <a:spLocks noGrp="1" noRot="1" noChangeArrowheads="1"/>
          </p:cNvSpPr>
          <p:nvPr>
            <p:ph type="title"/>
          </p:nvPr>
        </p:nvSpPr>
        <p:spPr>
          <a:xfrm>
            <a:off x="457200" y="130705"/>
            <a:ext cx="8105538" cy="995315"/>
          </a:xfrm>
        </p:spPr>
        <p:txBody>
          <a:bodyPr/>
          <a:lstStyle/>
          <a:p>
            <a:pPr eaLnBrk="1" hangingPunct="1"/>
            <a:r>
              <a:rPr lang="en-US" altLang="en-US" dirty="0"/>
              <a:t>Moving away from Traditional Organizational Structures</a:t>
            </a:r>
          </a:p>
        </p:txBody>
      </p:sp>
      <p:sp>
        <p:nvSpPr>
          <p:cNvPr id="107523" name="Rectangle 3">
            <a:extLst>
              <a:ext uri="{FF2B5EF4-FFF2-40B4-BE49-F238E27FC236}">
                <a16:creationId xmlns:a16="http://schemas.microsoft.com/office/drawing/2014/main" xmlns="" id="{087A9FD8-2416-4950-BA4B-5F4781F4B1C9}"/>
              </a:ext>
            </a:extLst>
          </p:cNvPr>
          <p:cNvSpPr>
            <a:spLocks noGrp="1" noChangeArrowheads="1"/>
          </p:cNvSpPr>
          <p:nvPr>
            <p:ph type="body" idx="1"/>
          </p:nvPr>
        </p:nvSpPr>
        <p:spPr>
          <a:xfrm>
            <a:off x="457200" y="1676400"/>
            <a:ext cx="8229600" cy="4876800"/>
          </a:xfrm>
        </p:spPr>
        <p:txBody>
          <a:bodyPr/>
          <a:lstStyle/>
          <a:p>
            <a:pPr marL="514350" indent="-514350" eaLnBrk="1" hangingPunct="1">
              <a:defRPr/>
            </a:pPr>
            <a:r>
              <a:rPr lang="en-US" sz="2800" dirty="0">
                <a:solidFill>
                  <a:schemeClr val="tx1">
                    <a:lumMod val="95000"/>
                  </a:schemeClr>
                </a:solidFill>
              </a:rPr>
              <a:t>Distributing leadership, in a practical sense, means a shift away from the traditional, hierarchical, “top-down” model of leadership to a form of leadership that is collaborative and shared. </a:t>
            </a:r>
          </a:p>
          <a:p>
            <a:pPr marL="514350" indent="-514350" eaLnBrk="1" hangingPunct="1">
              <a:defRPr/>
            </a:pPr>
            <a:r>
              <a:rPr lang="en-US" sz="2800" dirty="0">
                <a:solidFill>
                  <a:schemeClr val="tx1">
                    <a:lumMod val="95000"/>
                  </a:schemeClr>
                </a:solidFill>
              </a:rPr>
              <a:t>It means a departure from the view that leadership resides in one person to a more complex notion of leadership where developing broad based leadership capacity is central to organizational change and development.</a:t>
            </a:r>
          </a:p>
          <a:p>
            <a:pPr marL="0" indent="0" eaLnBrk="1" hangingPunct="1">
              <a:buFontTx/>
              <a:buNone/>
              <a:defRPr/>
            </a:pPr>
            <a:endParaRPr lang="en-US" sz="3200" dirty="0">
              <a:solidFill>
                <a:schemeClr val="tx1">
                  <a:lumMod val="85000"/>
                </a:schemeClr>
              </a:solidFill>
            </a:endParaRPr>
          </a:p>
        </p:txBody>
      </p:sp>
    </p:spTree>
    <p:extLst>
      <p:ext uri="{BB962C8B-B14F-4D97-AF65-F5344CB8AC3E}">
        <p14:creationId xmlns:p14="http://schemas.microsoft.com/office/powerpoint/2010/main" val="209252478"/>
      </p:ext>
    </p:extLst>
  </p:cSld>
  <p:clrMapOvr>
    <a:masterClrMapping/>
  </p:clrMapOvr>
</p:sld>
</file>

<file path=ppt/theme/theme1.xml><?xml version="1.0" encoding="utf-8"?>
<a:theme xmlns:a="http://schemas.openxmlformats.org/drawingml/2006/main" name="RESA Dropout Prevention">
  <a:themeElements>
    <a:clrScheme name="Custom 3">
      <a:dk1>
        <a:sysClr val="windowText" lastClr="000000"/>
      </a:dk1>
      <a:lt1>
        <a:sysClr val="window" lastClr="FFFFFF"/>
      </a:lt1>
      <a:dk2>
        <a:srgbClr val="2F2F26"/>
      </a:dk2>
      <a:lt2>
        <a:srgbClr val="9FA795"/>
      </a:lt2>
      <a:accent1>
        <a:srgbClr val="1A53AB"/>
      </a:accent1>
      <a:accent2>
        <a:srgbClr val="398832"/>
      </a:accent2>
      <a:accent3>
        <a:srgbClr val="F4521D"/>
      </a:accent3>
      <a:accent4>
        <a:srgbClr val="55C940"/>
      </a:accent4>
      <a:accent5>
        <a:srgbClr val="5039C6"/>
      </a:accent5>
      <a:accent6>
        <a:srgbClr val="7411D0"/>
      </a:accent6>
      <a:hlink>
        <a:srgbClr val="FFC000"/>
      </a:hlink>
      <a:folHlink>
        <a:srgbClr val="C0C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RESA Dropout Prevention.thmx</Template>
  <TotalTime>681</TotalTime>
  <Words>2856</Words>
  <Application>Microsoft Office PowerPoint</Application>
  <PresentationFormat>On-screen Show (4:3)</PresentationFormat>
  <Paragraphs>288</Paragraphs>
  <Slides>40</Slides>
  <Notes>17</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40</vt:i4>
      </vt:variant>
    </vt:vector>
  </HeadingPairs>
  <TitlesOfParts>
    <vt:vector size="53" baseType="lpstr">
      <vt:lpstr>ＭＳ Ｐゴシック</vt:lpstr>
      <vt:lpstr>65 Helvetica Medium</vt:lpstr>
      <vt:lpstr>75 Helvetica Bold</vt:lpstr>
      <vt:lpstr>Arial</vt:lpstr>
      <vt:lpstr>Baskerville Old Face</vt:lpstr>
      <vt:lpstr>Calibri</vt:lpstr>
      <vt:lpstr>Comic Sans MS Bold</vt:lpstr>
      <vt:lpstr>Freestyle Script</vt:lpstr>
      <vt:lpstr>Garamond</vt:lpstr>
      <vt:lpstr>Helvetica Neue</vt:lpstr>
      <vt:lpstr>Helvetica Neue Light</vt:lpstr>
      <vt:lpstr>Wingdings</vt:lpstr>
      <vt:lpstr>RESA Dropout Prevention</vt:lpstr>
      <vt:lpstr>Effective Teams: How to develop and sustain a professional culture, develop mutual accountability, and use data to inform decision making.</vt:lpstr>
      <vt:lpstr>Teams</vt:lpstr>
      <vt:lpstr>Professional Culture</vt:lpstr>
      <vt:lpstr>How would you define a “professional culture?”</vt:lpstr>
      <vt:lpstr>How to you create a professional culture?</vt:lpstr>
      <vt:lpstr>Effective Teams </vt:lpstr>
      <vt:lpstr>Distributed Leadership defined…</vt:lpstr>
      <vt:lpstr>PowerPoint Presentation</vt:lpstr>
      <vt:lpstr>Moving away from Traditional Organizational Structures</vt:lpstr>
      <vt:lpstr>Promoting Distributed Leadership: Key Functions (Murphy, 2005)</vt:lpstr>
      <vt:lpstr>Distributing Leadership within the School</vt:lpstr>
      <vt:lpstr>Distributed Leadership is Second Order Change (Jerry Valentine)</vt:lpstr>
      <vt:lpstr>Four Stages of CHANGE</vt:lpstr>
      <vt:lpstr>CONTINUOUS CHANGE </vt:lpstr>
      <vt:lpstr>Does your school want to stay here?</vt:lpstr>
      <vt:lpstr>CONTINUOUS CHANGE</vt:lpstr>
      <vt:lpstr> CONTINUOUS CHANGE …is a condition of life in school.   </vt:lpstr>
      <vt:lpstr>CONTINUOUS CHANGE…</vt:lpstr>
      <vt:lpstr>Distributed Leadership: An Example</vt:lpstr>
      <vt:lpstr>Distributing Leadership: A Developmental Process (MacBeath, 2005)</vt:lpstr>
      <vt:lpstr>A Developmental Process</vt:lpstr>
      <vt:lpstr>Distributed Leadership in your School</vt:lpstr>
      <vt:lpstr>Barriers to Distributed Leadership</vt:lpstr>
      <vt:lpstr>Implementing Distributed Leadership</vt:lpstr>
      <vt:lpstr>Distributed Leadership is…</vt:lpstr>
      <vt:lpstr>Distributed Leadership is not…</vt:lpstr>
      <vt:lpstr>What is a team?</vt:lpstr>
      <vt:lpstr>What is “mutual accountability?”</vt:lpstr>
      <vt:lpstr>How do you create mutual accountability?</vt:lpstr>
      <vt:lpstr>PowerPoint Presentation</vt:lpstr>
      <vt:lpstr>School Leadership Team</vt:lpstr>
      <vt:lpstr>Collaborative Culture</vt:lpstr>
      <vt:lpstr>Change</vt:lpstr>
      <vt:lpstr>Make the Shift</vt:lpstr>
      <vt:lpstr>Essentials of Effective Teams</vt:lpstr>
      <vt:lpstr>Establishing and enforcing norms</vt:lpstr>
      <vt:lpstr>Communication</vt:lpstr>
      <vt:lpstr>School Improvement</vt:lpstr>
      <vt:lpstr>Power……</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Evans Sr.</dc:creator>
  <cp:lastModifiedBy>Ellie Cruz</cp:lastModifiedBy>
  <cp:revision>46</cp:revision>
  <dcterms:created xsi:type="dcterms:W3CDTF">2016-09-20T12:45:32Z</dcterms:created>
  <dcterms:modified xsi:type="dcterms:W3CDTF">2018-06-20T14:01:29Z</dcterms:modified>
</cp:coreProperties>
</file>