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7243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6A63B-8389-4152-9BBF-D20D18E92FA1}" type="datetimeFigureOut">
              <a:rPr lang="en-US" smtClean="0"/>
              <a:t>6/8/2017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CE3F1-14F8-4AAD-BD7D-B62D356BA2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520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CE3F1-14F8-4AAD-BD7D-B62D356BA2E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398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91B5-E6B7-4725-B1B1-04DD99A1D9D0}" type="datetimeFigureOut">
              <a:rPr lang="en-US" smtClean="0"/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6E266-BAF6-4560-A28D-96D7D6CE89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60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91B5-E6B7-4725-B1B1-04DD99A1D9D0}" type="datetimeFigureOut">
              <a:rPr lang="en-US" smtClean="0"/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6E266-BAF6-4560-A28D-96D7D6CE89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91B5-E6B7-4725-B1B1-04DD99A1D9D0}" type="datetimeFigureOut">
              <a:rPr lang="en-US" smtClean="0"/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6E266-BAF6-4560-A28D-96D7D6CE89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534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91B5-E6B7-4725-B1B1-04DD99A1D9D0}" type="datetimeFigureOut">
              <a:rPr lang="en-US" smtClean="0"/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6E266-BAF6-4560-A28D-96D7D6CE89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818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91B5-E6B7-4725-B1B1-04DD99A1D9D0}" type="datetimeFigureOut">
              <a:rPr lang="en-US" smtClean="0"/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6E266-BAF6-4560-A28D-96D7D6CE89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111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91B5-E6B7-4725-B1B1-04DD99A1D9D0}" type="datetimeFigureOut">
              <a:rPr lang="en-US" smtClean="0"/>
              <a:t>6/8/2017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6E266-BAF6-4560-A28D-96D7D6CE89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340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91B5-E6B7-4725-B1B1-04DD99A1D9D0}" type="datetimeFigureOut">
              <a:rPr lang="en-US" smtClean="0"/>
              <a:t>6/8/2017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6E266-BAF6-4560-A28D-96D7D6CE89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41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91B5-E6B7-4725-B1B1-04DD99A1D9D0}" type="datetimeFigureOut">
              <a:rPr lang="en-US" smtClean="0"/>
              <a:t>6/8/2017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6E266-BAF6-4560-A28D-96D7D6CE89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36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91B5-E6B7-4725-B1B1-04DD99A1D9D0}" type="datetimeFigureOut">
              <a:rPr lang="en-US" smtClean="0"/>
              <a:t>6/8/2017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6E266-BAF6-4560-A28D-96D7D6CE89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95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91B5-E6B7-4725-B1B1-04DD99A1D9D0}" type="datetimeFigureOut">
              <a:rPr lang="en-US" smtClean="0"/>
              <a:t>6/8/2017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6E266-BAF6-4560-A28D-96D7D6CE89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733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91B5-E6B7-4725-B1B1-04DD99A1D9D0}" type="datetimeFigureOut">
              <a:rPr lang="en-US" smtClean="0"/>
              <a:t>6/8/2017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6E266-BAF6-4560-A28D-96D7D6CE89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71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9000">
              <a:srgbClr val="FFFF00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591B5-E6B7-4725-B1B1-04DD99A1D9D0}" type="datetimeFigureOut">
              <a:rPr lang="en-US" smtClean="0"/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6E266-BAF6-4560-A28D-96D7D6CE89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3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istockphoto.com/stock-photo-14532831-young-smiling-business-colleagues-posing.php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jpeg"/><Relationship Id="rId4" Type="http://schemas.openxmlformats.org/officeDocument/2006/relationships/hyperlink" Target="http://www.istockphoto.com/stock-photo-2201766-team-of-two.php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120828075040_00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38" t="-157" r="-272" b="15572"/>
          <a:stretch>
            <a:fillRect/>
          </a:stretch>
        </p:blipFill>
        <p:spPr bwMode="auto">
          <a:xfrm>
            <a:off x="380999" y="381000"/>
            <a:ext cx="3776015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19600" y="381000"/>
            <a:ext cx="4267200" cy="556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Leadership Institute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June 13, 2017</a:t>
            </a:r>
            <a:br>
              <a:rPr lang="en-US" sz="36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Stonewall Resort</a:t>
            </a:r>
            <a:endParaRPr lang="en-US" sz="36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43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3300"/>
                </a:solidFill>
              </a:rPr>
              <a:t>Lesson #5</a:t>
            </a:r>
            <a:br>
              <a:rPr lang="en-US" b="1" dirty="0" smtClean="0">
                <a:solidFill>
                  <a:srgbClr val="FF3300"/>
                </a:solidFill>
              </a:rPr>
            </a:br>
            <a:r>
              <a:rPr lang="en-US" b="1" dirty="0" smtClean="0">
                <a:solidFill>
                  <a:srgbClr val="FF3300"/>
                </a:solidFill>
              </a:rPr>
              <a:t>Don’t Be a Customer Service Robot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7924800" cy="24384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Disney’s motto for employees:                  “Put a Smile in your Voice.”</a:t>
            </a:r>
          </a:p>
          <a:p>
            <a:r>
              <a:rPr lang="en-US" sz="3200" b="1" dirty="0" smtClean="0"/>
              <a:t>Be animated not automated.</a:t>
            </a:r>
          </a:p>
          <a:p>
            <a:endParaRPr lang="en-US" sz="3200" b="1" dirty="0"/>
          </a:p>
        </p:txBody>
      </p:sp>
      <p:pic>
        <p:nvPicPr>
          <p:cNvPr id="5122" name="Picture 2" descr="http://www.youpd.org/sites/default/files/imagecache/challenge_overview_image/rsc_overview_0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23" r="51389"/>
          <a:stretch/>
        </p:blipFill>
        <p:spPr bwMode="auto">
          <a:xfrm>
            <a:off x="3048000" y="3600450"/>
            <a:ext cx="2590800" cy="2641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347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</a:rPr>
              <a:t>Discussion Questions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As a customer, what are some examples of robotic service you have received?</a:t>
            </a:r>
          </a:p>
          <a:p>
            <a:r>
              <a:rPr lang="en-US" b="1" dirty="0" smtClean="0"/>
              <a:t>How did you feel about your experience when you received robotic service?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In your job, what routine tasks could potentially appear robotic to customers?</a:t>
            </a:r>
          </a:p>
          <a:p>
            <a:r>
              <a:rPr lang="en-US" b="1" dirty="0" smtClean="0"/>
              <a:t>What can be done to personalize routine tasks?</a:t>
            </a:r>
          </a:p>
          <a:p>
            <a:r>
              <a:rPr lang="en-US" b="1" dirty="0" smtClean="0"/>
              <a:t>How can you be sure that automated tasks at your school become more animated?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7796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3300"/>
                </a:solidFill>
              </a:rPr>
              <a:t>Lesson #6</a:t>
            </a:r>
            <a:br>
              <a:rPr lang="en-US" b="1" dirty="0" smtClean="0">
                <a:solidFill>
                  <a:srgbClr val="FF3300"/>
                </a:solidFill>
              </a:rPr>
            </a:br>
            <a:r>
              <a:rPr lang="en-US" b="1" dirty="0" smtClean="0">
                <a:solidFill>
                  <a:srgbClr val="FF3300"/>
                </a:solidFill>
              </a:rPr>
              <a:t>Pay Attention to the</a:t>
            </a:r>
            <a:br>
              <a:rPr lang="en-US" b="1" dirty="0" smtClean="0">
                <a:solidFill>
                  <a:srgbClr val="FF3300"/>
                </a:solidFill>
              </a:rPr>
            </a:br>
            <a:r>
              <a:rPr lang="en-US" b="1" dirty="0" smtClean="0">
                <a:solidFill>
                  <a:srgbClr val="FF3300"/>
                </a:solidFill>
              </a:rPr>
              <a:t> Details – Everything Speaks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4038600" cy="39163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Disney names – Adventure Land, Fantasyland, etc., weren’t designed to just be catchy names. They were to meant to be authentic interpretations of a specific era or location.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038600" cy="39163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Appropriate costuming for the ride.</a:t>
            </a:r>
          </a:p>
          <a:p>
            <a:r>
              <a:rPr lang="en-US" b="1" dirty="0" smtClean="0"/>
              <a:t>Cast members picking up stray trash.</a:t>
            </a:r>
          </a:p>
          <a:p>
            <a:r>
              <a:rPr lang="en-US" b="1" dirty="0" smtClean="0"/>
              <a:t>Trash cans located within easy reach of the customer.</a:t>
            </a:r>
          </a:p>
          <a:p>
            <a:r>
              <a:rPr lang="en-US" b="1" dirty="0" smtClean="0"/>
              <a:t>Daily checklists.</a:t>
            </a:r>
          </a:p>
          <a:p>
            <a:r>
              <a:rPr lang="en-US" b="1" dirty="0" smtClean="0"/>
              <a:t>Emergency plans – “The Dead Horse Procedure.”</a:t>
            </a:r>
            <a:endParaRPr lang="en-US" b="1" dirty="0"/>
          </a:p>
        </p:txBody>
      </p:sp>
      <p:pic>
        <p:nvPicPr>
          <p:cNvPr id="6146" name="Picture 2" descr="messy des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800600"/>
            <a:ext cx="236220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00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</a:rPr>
              <a:t>Discussion Questions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How does the </a:t>
            </a:r>
            <a:r>
              <a:rPr lang="en-US" b="1" i="1" dirty="0" smtClean="0"/>
              <a:t>Everything Speaks </a:t>
            </a:r>
            <a:r>
              <a:rPr lang="en-US" b="1" dirty="0" smtClean="0"/>
              <a:t>philosophy apply to your job?</a:t>
            </a:r>
          </a:p>
          <a:p>
            <a:r>
              <a:rPr lang="en-US" b="1" dirty="0" smtClean="0"/>
              <a:t>Take a mental walk through the physical environment of your school. What messages are being spoken there?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needs to happen in order to ensure the details support our image?</a:t>
            </a:r>
          </a:p>
          <a:p>
            <a:r>
              <a:rPr lang="en-US" b="1" dirty="0" smtClean="0"/>
              <a:t>What messages are being communicated to your students, staff, and parents through your physical environment?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7590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3300"/>
                </a:solidFill>
              </a:rPr>
              <a:t>Lesson #7</a:t>
            </a:r>
            <a:br>
              <a:rPr lang="en-US" b="1" dirty="0" smtClean="0">
                <a:solidFill>
                  <a:srgbClr val="FF3300"/>
                </a:solidFill>
              </a:rPr>
            </a:br>
            <a:r>
              <a:rPr lang="en-US" b="1" dirty="0" smtClean="0">
                <a:solidFill>
                  <a:srgbClr val="FF3300"/>
                </a:solidFill>
              </a:rPr>
              <a:t>Never Ever Say “That’s Not My Job” – Don’t Even Think It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4038600" cy="406876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Disney Philosophy: Just because it’s not in your area, doesn’t mean it’s not your job.</a:t>
            </a:r>
          </a:p>
          <a:p>
            <a:r>
              <a:rPr lang="en-US" b="1" dirty="0" smtClean="0"/>
              <a:t>Disney creates a strong sense of ownership among the employees.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038600" cy="406876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Customers first comment about Disney World is almost always related to how clean the place is.</a:t>
            </a:r>
          </a:p>
          <a:p>
            <a:r>
              <a:rPr lang="en-US" b="1" dirty="0" smtClean="0"/>
              <a:t>Everyone, regardless of position, is held accountable for providing an excellent experience to customers.</a:t>
            </a:r>
            <a:endParaRPr lang="en-US" b="1" dirty="0"/>
          </a:p>
        </p:txBody>
      </p:sp>
      <p:pic>
        <p:nvPicPr>
          <p:cNvPr id="7170" name="Picture 2" descr="http://www.karpovich.com/images/notmyjo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953000"/>
            <a:ext cx="4035425" cy="1704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6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</a:rPr>
              <a:t>Discussion Questions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What are some examples of the “It’s Not My Job” syndrome that you have experienced outside your school or office?</a:t>
            </a:r>
          </a:p>
          <a:p>
            <a:r>
              <a:rPr lang="en-US" b="1" dirty="0" smtClean="0"/>
              <a:t>What are some examples of the “It’s Not My Job” syndrome that you have experienced inside your school?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How does the “It’s Not My Job” attitude impact our customers?</a:t>
            </a:r>
          </a:p>
          <a:p>
            <a:r>
              <a:rPr lang="en-US" b="1" dirty="0" smtClean="0"/>
              <a:t>What are some examples of behaviors that would communicate a sense of ownership to your customers?</a:t>
            </a:r>
          </a:p>
          <a:p>
            <a:r>
              <a:rPr lang="en-US" b="1" dirty="0" smtClean="0"/>
              <a:t>What can our school do to ensure that all employees demonstrate a sense of ownership?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1680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3300"/>
                </a:solidFill>
              </a:rPr>
              <a:t>Lesson #8</a:t>
            </a:r>
            <a:br>
              <a:rPr lang="en-US" b="1" dirty="0" smtClean="0">
                <a:solidFill>
                  <a:srgbClr val="FF3300"/>
                </a:solidFill>
              </a:rPr>
            </a:br>
            <a:r>
              <a:rPr lang="en-US" b="1" dirty="0" smtClean="0">
                <a:solidFill>
                  <a:srgbClr val="FF3300"/>
                </a:solidFill>
              </a:rPr>
              <a:t>Everyone Has a Customer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At Disney, cast members are treated the way they are expected to treat the guests.</a:t>
            </a:r>
          </a:p>
          <a:p>
            <a:r>
              <a:rPr lang="en-US" b="1" dirty="0" smtClean="0"/>
              <a:t>When Disney has to reprimand an employee, they make sure that they are able to leave the office with dignity.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Internal customers are every bit as important as external customers.</a:t>
            </a:r>
          </a:p>
          <a:p>
            <a:r>
              <a:rPr lang="en-US" b="1" dirty="0" smtClean="0"/>
              <a:t>How you treat your colleagues will have a direct bearing on the effectiveness or the success of your organization – positively or negatively.</a:t>
            </a:r>
            <a:endParaRPr lang="en-US" b="1" dirty="0"/>
          </a:p>
        </p:txBody>
      </p:sp>
      <p:pic>
        <p:nvPicPr>
          <p:cNvPr id="8194" name="Picture 2" descr="http://cdn6.fotosearch.com/bthumb/FSD/FSD514/x103474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12420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41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</a:rPr>
              <a:t>Discussion Questions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How effective are your Staff Members at treating each other as customers?</a:t>
            </a:r>
          </a:p>
          <a:p>
            <a:r>
              <a:rPr lang="en-US" b="1" dirty="0" smtClean="0"/>
              <a:t>When an internal service breakdown occurs at your school, what is the impact on external customers?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Who are your internal customers?</a:t>
            </a:r>
          </a:p>
          <a:p>
            <a:r>
              <a:rPr lang="en-US" b="1" dirty="0" smtClean="0"/>
              <a:t>What would excellent internal service look like in your school?</a:t>
            </a:r>
          </a:p>
          <a:p>
            <a:r>
              <a:rPr lang="en-US" b="1" dirty="0" smtClean="0"/>
              <a:t>What are some actions our school should take in order to reinforce the importance of internal customer service.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76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3300"/>
                </a:solidFill>
              </a:rPr>
              <a:t>Lesson #9</a:t>
            </a:r>
            <a:br>
              <a:rPr lang="en-US" b="1" dirty="0" smtClean="0">
                <a:solidFill>
                  <a:srgbClr val="FF3300"/>
                </a:solidFill>
              </a:rPr>
            </a:br>
            <a:r>
              <a:rPr lang="en-US" b="1" dirty="0" smtClean="0">
                <a:solidFill>
                  <a:srgbClr val="FF3300"/>
                </a:solidFill>
              </a:rPr>
              <a:t>Figure Out What Ticks Off Your Customers – and Do Something </a:t>
            </a:r>
            <a:br>
              <a:rPr lang="en-US" b="1" dirty="0" smtClean="0">
                <a:solidFill>
                  <a:srgbClr val="FF3300"/>
                </a:solidFill>
              </a:rPr>
            </a:br>
            <a:r>
              <a:rPr lang="en-US" b="1" dirty="0" smtClean="0">
                <a:solidFill>
                  <a:srgbClr val="FF3300"/>
                </a:solidFill>
              </a:rPr>
              <a:t>About It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971800"/>
            <a:ext cx="8153400" cy="1371600"/>
          </a:xfrm>
        </p:spPr>
        <p:txBody>
          <a:bodyPr/>
          <a:lstStyle/>
          <a:p>
            <a:r>
              <a:rPr lang="en-US" b="1" dirty="0" smtClean="0"/>
              <a:t>Sometimes the Disney Magic just doesn’t work.</a:t>
            </a:r>
          </a:p>
          <a:p>
            <a:r>
              <a:rPr lang="en-US" b="1" dirty="0" smtClean="0"/>
              <a:t>A few Disney memories shouldn’t last a lifetime.</a:t>
            </a:r>
          </a:p>
          <a:p>
            <a:endParaRPr lang="en-US" dirty="0"/>
          </a:p>
        </p:txBody>
      </p:sp>
      <p:pic>
        <p:nvPicPr>
          <p:cNvPr id="9220" name="Picture 4" descr="http://cdn6.fotosearch.com/bthumb/RBL/RBL012/b146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048125"/>
            <a:ext cx="3733800" cy="2503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49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Discussion Questions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What are some frustrating processes you’ve endured as a customer?</a:t>
            </a:r>
          </a:p>
          <a:p>
            <a:r>
              <a:rPr lang="en-US" b="1" dirty="0" smtClean="0"/>
              <a:t>How do you react when you experience processes that are designed for a company’s convenience and not yours?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What do customers find frustrating about doing business with you or your school?</a:t>
            </a:r>
          </a:p>
          <a:p>
            <a:r>
              <a:rPr lang="en-US" b="1" dirty="0" smtClean="0"/>
              <a:t>Are you asking customers about their experience with your school? If so, what are you learning, and what are you doing about it? If not, when?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5335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3300"/>
                </a:solidFill>
              </a:rPr>
              <a:t>Lesson #1</a:t>
            </a:r>
            <a:br>
              <a:rPr lang="en-US" b="1" dirty="0" smtClean="0">
                <a:solidFill>
                  <a:srgbClr val="FF3300"/>
                </a:solidFill>
              </a:rPr>
            </a:br>
            <a:r>
              <a:rPr lang="en-US" b="1" i="1" dirty="0" smtClean="0">
                <a:solidFill>
                  <a:srgbClr val="FF3300"/>
                </a:solidFill>
              </a:rPr>
              <a:t>Never Let Backstage Come Onstage</a:t>
            </a:r>
            <a:endParaRPr lang="en-US" b="1" i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Customers don’t want to see Cinderella smoking a cigarette behind the Castle.</a:t>
            </a:r>
          </a:p>
          <a:p>
            <a:r>
              <a:rPr lang="en-US" b="1" dirty="0" smtClean="0"/>
              <a:t>The enchantment is gone if the customers see the nuts and bolts of the operation.</a:t>
            </a:r>
            <a:r>
              <a:rPr lang="en-US" dirty="0" smtClean="0"/>
              <a:t>			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Customers want Disney World to be </a:t>
            </a:r>
            <a:r>
              <a:rPr lang="en-US" b="1" i="1" dirty="0" smtClean="0"/>
              <a:t>Show Ready </a:t>
            </a:r>
            <a:r>
              <a:rPr lang="en-US" b="1" dirty="0" smtClean="0"/>
              <a:t>every day.</a:t>
            </a:r>
          </a:p>
          <a:p>
            <a:r>
              <a:rPr lang="en-US" b="1" dirty="0" smtClean="0"/>
              <a:t>Every Disney employee is a member of the cast.</a:t>
            </a:r>
          </a:p>
          <a:p>
            <a:r>
              <a:rPr lang="en-US" b="1" dirty="0" smtClean="0"/>
              <a:t>Customers don’t want to overhear Mickey talking about </a:t>
            </a:r>
            <a:r>
              <a:rPr lang="en-US" b="1" smtClean="0"/>
              <a:t>how incompetent </a:t>
            </a:r>
            <a:r>
              <a:rPr lang="en-US" b="1" dirty="0" smtClean="0"/>
              <a:t>Snow White is.</a:t>
            </a:r>
            <a:endParaRPr lang="en-US" b="1" dirty="0"/>
          </a:p>
        </p:txBody>
      </p:sp>
      <p:pic>
        <p:nvPicPr>
          <p:cNvPr id="1026" name="Picture 2" descr="http://cdn7.fotosearch.com/bthumb/corbis/DGT164/CHA00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798541"/>
            <a:ext cx="137160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dn7.fotosearch.com/bthumb/CSP/CSP648/k648278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800600"/>
            <a:ext cx="129540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8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3300"/>
                </a:solidFill>
              </a:rPr>
              <a:t>Lesson #10</a:t>
            </a:r>
            <a:br>
              <a:rPr lang="en-US" b="1" dirty="0" smtClean="0">
                <a:solidFill>
                  <a:srgbClr val="FF3300"/>
                </a:solidFill>
              </a:rPr>
            </a:br>
            <a:r>
              <a:rPr lang="en-US" b="1" dirty="0" smtClean="0">
                <a:solidFill>
                  <a:srgbClr val="FF3300"/>
                </a:solidFill>
              </a:rPr>
              <a:t>Take Responsibility for Your </a:t>
            </a:r>
            <a:br>
              <a:rPr lang="en-US" b="1" dirty="0" smtClean="0">
                <a:solidFill>
                  <a:srgbClr val="FF3300"/>
                </a:solidFill>
              </a:rPr>
            </a:br>
            <a:r>
              <a:rPr lang="en-US" b="1" dirty="0" smtClean="0">
                <a:solidFill>
                  <a:srgbClr val="FF3300"/>
                </a:solidFill>
              </a:rPr>
              <a:t>Own Career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4038600" cy="40687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Ask and you shall receive.</a:t>
            </a:r>
          </a:p>
          <a:p>
            <a:r>
              <a:rPr lang="en-US" b="1" dirty="0" smtClean="0"/>
              <a:t>Whining never helps.</a:t>
            </a:r>
          </a:p>
          <a:p>
            <a:r>
              <a:rPr lang="en-US" b="1" dirty="0" smtClean="0"/>
              <a:t>Don’t fall into the trap of having the Victim’s Mentality.</a:t>
            </a:r>
          </a:p>
          <a:p>
            <a:r>
              <a:rPr lang="en-US" b="1" dirty="0" smtClean="0"/>
              <a:t>Take charge of your career.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038600" cy="40687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Let the boss know your goals.</a:t>
            </a:r>
          </a:p>
          <a:p>
            <a:r>
              <a:rPr lang="en-US" b="1" dirty="0" smtClean="0"/>
              <a:t>Be a problem solver, not a problem creator.</a:t>
            </a:r>
          </a:p>
          <a:p>
            <a:r>
              <a:rPr lang="en-US" b="1" dirty="0" smtClean="0"/>
              <a:t>Be passionate about your work.</a:t>
            </a:r>
          </a:p>
          <a:p>
            <a:r>
              <a:rPr lang="en-US" b="1" dirty="0" smtClean="0"/>
              <a:t>Make your boss look good.</a:t>
            </a:r>
          </a:p>
          <a:p>
            <a:r>
              <a:rPr lang="en-US" b="1" dirty="0" smtClean="0"/>
              <a:t>Always learn.</a:t>
            </a:r>
            <a:endParaRPr lang="en-US" b="1" dirty="0"/>
          </a:p>
        </p:txBody>
      </p:sp>
      <p:pic>
        <p:nvPicPr>
          <p:cNvPr id="1028" name="Picture 4" descr="Young smiling business colleagues posing">
            <a:hlinkClick r:id="rId2" tooltip="Young smiling business colleagues posing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72" t="6842" r="16838" b="56842"/>
          <a:stretch/>
        </p:blipFill>
        <p:spPr bwMode="auto">
          <a:xfrm>
            <a:off x="152401" y="609600"/>
            <a:ext cx="1524000" cy="102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eam of Two">
            <a:hlinkClick r:id="rId4" tooltip="Team of Two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1" b="53421"/>
          <a:stretch/>
        </p:blipFill>
        <p:spPr bwMode="auto">
          <a:xfrm>
            <a:off x="7543800" y="642643"/>
            <a:ext cx="1524000" cy="987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16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</a:rPr>
              <a:t>Discussion Questions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What opportunities have you asked for lately?</a:t>
            </a:r>
          </a:p>
          <a:p>
            <a:r>
              <a:rPr lang="en-US" b="1" dirty="0" smtClean="0"/>
              <a:t>What have you done recently to gain new knowledge or skills in order to increase your value to </a:t>
            </a:r>
            <a:r>
              <a:rPr lang="en-US" b="1" smtClean="0"/>
              <a:t>your organization?</a:t>
            </a:r>
            <a:endParaRPr lang="en-US" b="1" dirty="0" smtClean="0"/>
          </a:p>
          <a:p>
            <a:r>
              <a:rPr lang="en-US" b="1" dirty="0" smtClean="0"/>
              <a:t>What can you do to take more responsibility for your career?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What can you do to ensure that your boss clearly understands your goals?</a:t>
            </a:r>
          </a:p>
          <a:p>
            <a:r>
              <a:rPr lang="en-US" b="1" dirty="0" smtClean="0"/>
              <a:t>Who are your mentors?</a:t>
            </a:r>
          </a:p>
          <a:p>
            <a:r>
              <a:rPr lang="en-US" b="1" dirty="0" smtClean="0"/>
              <a:t>Are you someone who makes things happen, watches things happen, or wonders what happened?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4106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3300"/>
                </a:solidFill>
              </a:rPr>
              <a:t>Although your customers won’t love you if you give bad service your competitors will.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-Kate </a:t>
            </a:r>
            <a:r>
              <a:rPr lang="en-US" dirty="0" err="1" smtClean="0"/>
              <a:t>Zabriskie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>
                <a:solidFill>
                  <a:srgbClr val="FF3300"/>
                </a:solidFill>
              </a:rPr>
              <a:t>Choose to deliver amazing service to your customers. You'll stand out because they don't get it anywhere</a:t>
            </a:r>
            <a:br>
              <a:rPr lang="en-US" b="1" i="1" dirty="0">
                <a:solidFill>
                  <a:srgbClr val="FF3300"/>
                </a:solidFill>
              </a:rPr>
            </a:br>
            <a:r>
              <a:rPr lang="en-US" b="1" i="1" dirty="0">
                <a:solidFill>
                  <a:srgbClr val="FF3300"/>
                </a:solidFill>
              </a:rPr>
              <a:t>else.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-Kevin </a:t>
            </a:r>
            <a:r>
              <a:rPr lang="en-US" dirty="0" err="1"/>
              <a:t>Stirtz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1895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3300"/>
                </a:solidFill>
              </a:rPr>
              <a:t>Customers don’t expect you to be perfect. They do expect you to fix things when they go wrong.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-Donald </a:t>
            </a:r>
            <a:r>
              <a:rPr lang="en-US" dirty="0" smtClean="0"/>
              <a:t>Porter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>
                <a:solidFill>
                  <a:srgbClr val="FF3300"/>
                </a:solidFill>
              </a:rPr>
              <a:t>Give the public everything you can give them, keep the place as clean as you can keep it, keep it friendly.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-Walt Disney</a:t>
            </a:r>
          </a:p>
        </p:txBody>
      </p:sp>
    </p:spTree>
    <p:extLst>
      <p:ext uri="{BB962C8B-B14F-4D97-AF65-F5344CB8AC3E}">
        <p14:creationId xmlns:p14="http://schemas.microsoft.com/office/powerpoint/2010/main" val="30308270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/>
          <a:lstStyle/>
          <a:p>
            <a:r>
              <a:rPr lang="en-US" b="1" i="1" dirty="0">
                <a:solidFill>
                  <a:srgbClr val="FF3300"/>
                </a:solidFill>
              </a:rPr>
              <a:t>If I pick up the phone, I accept the responsibility to ensure the caller is satisfied, no matter what the </a:t>
            </a:r>
            <a:r>
              <a:rPr lang="en-US" b="1" i="1" dirty="0" smtClean="0">
                <a:solidFill>
                  <a:srgbClr val="FF3300"/>
                </a:solidFill>
              </a:rPr>
              <a:t>issue is</a:t>
            </a:r>
            <a:r>
              <a:rPr lang="en-US" b="1" i="1" dirty="0">
                <a:solidFill>
                  <a:srgbClr val="FF3300"/>
                </a:solidFill>
              </a:rPr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-Michael </a:t>
            </a:r>
            <a:r>
              <a:rPr lang="en-US" dirty="0" err="1"/>
              <a:t>Ramundo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7532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/>
          <a:lstStyle/>
          <a:p>
            <a:r>
              <a:rPr lang="en-US" b="1" i="1" dirty="0">
                <a:solidFill>
                  <a:srgbClr val="FF3300"/>
                </a:solidFill>
              </a:rPr>
              <a:t>It is when we forget ourselves that we do things which will be remembered.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-Anonymous</a:t>
            </a:r>
          </a:p>
        </p:txBody>
      </p:sp>
    </p:spTree>
    <p:extLst>
      <p:ext uri="{BB962C8B-B14F-4D97-AF65-F5344CB8AC3E}">
        <p14:creationId xmlns:p14="http://schemas.microsoft.com/office/powerpoint/2010/main" val="273190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3300"/>
                </a:solidFill>
              </a:rPr>
              <a:t>Discussion Questions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What makes up the physical backstage of your workplace?</a:t>
            </a:r>
          </a:p>
          <a:p>
            <a:r>
              <a:rPr lang="en-US" b="1" dirty="0" smtClean="0"/>
              <a:t>What makes up the “attitudinal” backstage of your school?</a:t>
            </a:r>
          </a:p>
          <a:p>
            <a:r>
              <a:rPr lang="en-US" b="1" dirty="0" smtClean="0"/>
              <a:t>What organization magic should not be compromised?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If we look at ourselves as “The Cast”, what do you think it means to be “Show Ready” in your classroom?</a:t>
            </a:r>
          </a:p>
          <a:p>
            <a:r>
              <a:rPr lang="en-US" b="1" dirty="0" smtClean="0"/>
              <a:t>What can we do to make sure our school is “Show Ready” on a daily basis?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586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3300"/>
                </a:solidFill>
              </a:rPr>
              <a:t>Lesson #2</a:t>
            </a:r>
            <a:br>
              <a:rPr lang="en-US" b="1" dirty="0" smtClean="0">
                <a:solidFill>
                  <a:srgbClr val="FF3300"/>
                </a:solidFill>
              </a:rPr>
            </a:br>
            <a:r>
              <a:rPr lang="en-US" b="1" dirty="0" smtClean="0">
                <a:solidFill>
                  <a:srgbClr val="FF3300"/>
                </a:solidFill>
              </a:rPr>
              <a:t>What Time is the Three O’clock Parade? Is Not a Stupid Question</a:t>
            </a:r>
            <a:r>
              <a:rPr lang="en-US" dirty="0" smtClean="0">
                <a:solidFill>
                  <a:srgbClr val="FF3300"/>
                </a:solidFill>
              </a:rPr>
              <a:t>.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/>
              <a:t>Listen for the question behind the question.</a:t>
            </a:r>
          </a:p>
          <a:p>
            <a:r>
              <a:rPr lang="en-US" sz="3200" b="1" dirty="0" smtClean="0"/>
              <a:t>Put yourself in the customer’s shoes.</a:t>
            </a:r>
          </a:p>
          <a:p>
            <a:r>
              <a:rPr lang="en-US" sz="3200" b="1" dirty="0" smtClean="0"/>
              <a:t>Be empathetic.</a:t>
            </a:r>
          </a:p>
          <a:p>
            <a:r>
              <a:rPr lang="en-US" sz="3200" b="1" dirty="0" smtClean="0"/>
              <a:t>Don’t use educational jargon to answer.</a:t>
            </a: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114799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Answer each question with grace.</a:t>
            </a:r>
          </a:p>
          <a:p>
            <a:r>
              <a:rPr lang="en-US" sz="3200" b="1" dirty="0" smtClean="0"/>
              <a:t>Answer each question with compassion.</a:t>
            </a:r>
          </a:p>
          <a:p>
            <a:r>
              <a:rPr lang="en-US" sz="3200" b="1" dirty="0" smtClean="0"/>
              <a:t>Answer each question with interest.</a:t>
            </a:r>
            <a:endParaRPr lang="en-US" sz="3200" b="1" dirty="0"/>
          </a:p>
        </p:txBody>
      </p:sp>
      <p:pic>
        <p:nvPicPr>
          <p:cNvPr id="3074" name="Picture 2" descr="http://cdn6.fotosearch.com/bthumb/LIQ/LIQ111/vl0006b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2393" y="5029200"/>
            <a:ext cx="1429406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lock 3: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2296" y="525780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12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</a:rPr>
              <a:t>Discussion Questions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Describe some of the common yet bizarre customer questions or behaviors that sometimes occur at your school.</a:t>
            </a:r>
          </a:p>
          <a:p>
            <a:r>
              <a:rPr lang="en-US" b="1" dirty="0" smtClean="0"/>
              <a:t>What is the real question behind the question in some of those bizarre instances?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What are some examples of internal jargon that should be avoided?</a:t>
            </a:r>
          </a:p>
          <a:p>
            <a:r>
              <a:rPr lang="en-US" b="1" dirty="0" smtClean="0"/>
              <a:t>How can you be sure that your customers who ask “bizarre” questions can be answered with dignity?</a:t>
            </a:r>
          </a:p>
          <a:p>
            <a:r>
              <a:rPr lang="en-US" b="1" dirty="0" smtClean="0"/>
              <a:t>What are some things we can do to help us look through the eyes of the customer?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9753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3300"/>
                </a:solidFill>
              </a:rPr>
              <a:t>Lesson #3</a:t>
            </a:r>
            <a:br>
              <a:rPr lang="en-US" b="1" dirty="0" smtClean="0">
                <a:solidFill>
                  <a:srgbClr val="FF3300"/>
                </a:solidFill>
              </a:rPr>
            </a:br>
            <a:r>
              <a:rPr lang="en-US" b="1" dirty="0" smtClean="0">
                <a:solidFill>
                  <a:srgbClr val="FF3300"/>
                </a:solidFill>
              </a:rPr>
              <a:t>Little Wows Add Up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Little Wows at Disney might include:</a:t>
            </a:r>
          </a:p>
          <a:p>
            <a:r>
              <a:rPr lang="en-US" b="1" dirty="0" smtClean="0"/>
              <a:t>Giving a child new ice cream cone after he/she dropped it on the ground.</a:t>
            </a:r>
          </a:p>
          <a:p>
            <a:r>
              <a:rPr lang="en-US" b="1" dirty="0" smtClean="0"/>
              <a:t>Handing out official citations for the biggest smile of the day.	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A cast member picks up the “lost” look on a guest’s face and offers help.</a:t>
            </a:r>
          </a:p>
          <a:p>
            <a:r>
              <a:rPr lang="en-US" b="1" dirty="0" smtClean="0"/>
              <a:t>Seeing a child’s name written on the back of his mouse ears, Snow White calls the child by name.</a:t>
            </a:r>
            <a:endParaRPr lang="en-US" b="1" dirty="0"/>
          </a:p>
        </p:txBody>
      </p:sp>
      <p:pic>
        <p:nvPicPr>
          <p:cNvPr id="4098" name="Picture 2" descr="http://cdn5.fotosearch.com/bthumb/CSP/CSP809/k80932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76251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cdn5.fotosearch.com/bthumb/CSP/CSP809/k80932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133600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cdn5.fotosearch.com/bthumb/CSP/CSP809/k80932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562600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cdn5.fotosearch.com/bthumb/CSP/CSP809/k80932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962400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cdn5.fotosearch.com/bthumb/CSP/CSP809/k80932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050" y="5562600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cdn5.fotosearch.com/bthumb/CSP/CSP809/k80932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28651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cdn5.fotosearch.com/bthumb/CSP/CSP809/k80932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25" y="5715000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05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</a:rPr>
              <a:t>Discussion Questions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What are some examples of an occurrence that has caused one of your customers to literally exclaim, “Wow!”?</a:t>
            </a:r>
          </a:p>
          <a:p>
            <a:r>
              <a:rPr lang="en-US" b="1" dirty="0" smtClean="0"/>
              <a:t>What are some examples of simple courtesies that put a smile on your customer’s face?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What behaviors demonstrate excellent responsiveness?</a:t>
            </a:r>
          </a:p>
          <a:p>
            <a:r>
              <a:rPr lang="en-US" b="1" dirty="0" smtClean="0"/>
              <a:t>What opportunities are there to teach customers something they may not have known before?</a:t>
            </a:r>
          </a:p>
          <a:p>
            <a:r>
              <a:rPr lang="en-US" b="1" dirty="0" smtClean="0"/>
              <a:t>What actions can you take to show your customers you really care?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6821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3300"/>
                </a:solidFill>
              </a:rPr>
              <a:t>Lesson 4</a:t>
            </a:r>
            <a:br>
              <a:rPr lang="en-US" b="1" dirty="0" smtClean="0">
                <a:solidFill>
                  <a:srgbClr val="FF3300"/>
                </a:solidFill>
              </a:rPr>
            </a:br>
            <a:r>
              <a:rPr lang="en-US" b="1" dirty="0" smtClean="0">
                <a:solidFill>
                  <a:srgbClr val="FF3300"/>
                </a:solidFill>
              </a:rPr>
              <a:t>Have Fun With the Job – No Matter How Miserable You Feel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38400"/>
            <a:ext cx="4038600" cy="36877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Do you think it’s fun working at Disney when the temperature is 100 degrees and you’re trapped inside a wool costume?</a:t>
            </a:r>
          </a:p>
          <a:p>
            <a:r>
              <a:rPr lang="en-US" b="1" dirty="0" smtClean="0"/>
              <a:t>Is it fun to be the guy who has to stand at the entrance of Space Mountain and tell guests the ride is closed today?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4038600" cy="36877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How many times can you listen to “It’s A Small World”  without going completely bonkers?</a:t>
            </a:r>
          </a:p>
          <a:p>
            <a:r>
              <a:rPr lang="en-US" b="1" dirty="0" smtClean="0"/>
              <a:t>Is it great fun working at Disney when you have to say “Watch Your Step” about 20,000 times per day?</a:t>
            </a:r>
            <a:endParaRPr lang="en-US" b="1" dirty="0"/>
          </a:p>
        </p:txBody>
      </p:sp>
      <p:pic>
        <p:nvPicPr>
          <p:cNvPr id="2050" name="Picture 2" descr="http://cdn6.fotosearch.com/bthumb/FSD/FSD363/x108783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05400"/>
            <a:ext cx="110490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90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</a:rPr>
              <a:t>Discussion Questions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What are some stressful or unpleasant aspects about your job? (Your Space Mountain is closed situations)</a:t>
            </a:r>
          </a:p>
          <a:p>
            <a:r>
              <a:rPr lang="en-US" b="1" dirty="0" smtClean="0"/>
              <a:t>What are some ways of finding fun in those situations while being respectful to your customers?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Within reason, what does having fun with the job look like and sound like in your role at your school?</a:t>
            </a:r>
          </a:p>
          <a:p>
            <a:r>
              <a:rPr lang="en-US" b="1" dirty="0" smtClean="0"/>
              <a:t>How does your workplace promote fun for employees?</a:t>
            </a:r>
          </a:p>
          <a:p>
            <a:r>
              <a:rPr lang="en-US" b="1" dirty="0" smtClean="0"/>
              <a:t>What can be done to raise the fun factor in your office?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4596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1443</Words>
  <Application>Microsoft Office PowerPoint</Application>
  <PresentationFormat>On-screen Show (4:3)</PresentationFormat>
  <Paragraphs>123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Leadership Institute  June 13, 2017 Stonewall Resort</vt:lpstr>
      <vt:lpstr>Lesson #1 Never Let Backstage Come Onstage</vt:lpstr>
      <vt:lpstr>Discussion Questions</vt:lpstr>
      <vt:lpstr>Lesson #2 What Time is the Three O’clock Parade? Is Not a Stupid Question.</vt:lpstr>
      <vt:lpstr>Discussion Questions</vt:lpstr>
      <vt:lpstr>Lesson #3 Little Wows Add Up</vt:lpstr>
      <vt:lpstr>Discussion Questions</vt:lpstr>
      <vt:lpstr>Lesson 4 Have Fun With the Job – No Matter How Miserable You Feel</vt:lpstr>
      <vt:lpstr>Discussion Questions</vt:lpstr>
      <vt:lpstr>Lesson #5 Don’t Be a Customer Service Robot</vt:lpstr>
      <vt:lpstr>Discussion Questions</vt:lpstr>
      <vt:lpstr>Lesson #6 Pay Attention to the  Details – Everything Speaks</vt:lpstr>
      <vt:lpstr>Discussion Questions</vt:lpstr>
      <vt:lpstr>Lesson #7 Never Ever Say “That’s Not My Job” – Don’t Even Think It</vt:lpstr>
      <vt:lpstr>Discussion Questions</vt:lpstr>
      <vt:lpstr>Lesson #8 Everyone Has a Customer</vt:lpstr>
      <vt:lpstr>Discussion Questions </vt:lpstr>
      <vt:lpstr>Lesson #9 Figure Out What Ticks Off Your Customers – and Do Something  About It</vt:lpstr>
      <vt:lpstr>Discussion Questions</vt:lpstr>
      <vt:lpstr>Lesson #10 Take Responsibility for Your  Own Career</vt:lpstr>
      <vt:lpstr>Discussion Questions</vt:lpstr>
      <vt:lpstr>Although your customers won’t love you if you give bad service your competitors will. -Kate Zabriskie  Choose to deliver amazing service to your customers. You'll stand out because they don't get it anywhere else. -Kevin Stirtz</vt:lpstr>
      <vt:lpstr>Customers don’t expect you to be perfect. They do expect you to fix things when they go wrong. -Donald Porter  Give the public everything you can give them, keep the place as clean as you can keep it, keep it friendly. -Walt Disney</vt:lpstr>
      <vt:lpstr>If I pick up the phone, I accept the responsibility to ensure the caller is satisfied, no matter what the issue is. -Michael Ramundo</vt:lpstr>
      <vt:lpstr>It is when we forget ourselves that we do things which will be remembered. -Anonymous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Secretarial Staff Development  October 8, 2012  Barboursville Middle School</dc:title>
  <dc:creator>Jerry Lake</dc:creator>
  <cp:lastModifiedBy>Ellie</cp:lastModifiedBy>
  <cp:revision>45</cp:revision>
  <dcterms:created xsi:type="dcterms:W3CDTF">2012-09-26T13:39:42Z</dcterms:created>
  <dcterms:modified xsi:type="dcterms:W3CDTF">2017-06-08T15:04:06Z</dcterms:modified>
</cp:coreProperties>
</file>