
<file path=[Content_Types].xml><?xml version="1.0" encoding="utf-8"?>
<Types xmlns="http://schemas.openxmlformats.org/package/2006/content-types">
  <Default Extension="png" ContentType="image/png"/>
  <Default Extension="jpg&amp;ehk=6nYWktLIYVBCzQkZcPiT0w&amp;r=0&amp;pid=OfficeInsert" ContentType="image/jpeg"/>
  <Default Extension="jpeg" ContentType="image/jpeg"/>
  <Default Extension="png&amp;ehk=x01tR6habVuo1dDDAUUbdg&amp;r=0&amp;pid=OfficeInsert" ContentType="image/png"/>
  <Default Extension="jpg&amp;ehk=" ContentType="image/jpeg"/>
  <Default Extension="rels" ContentType="application/vnd.openxmlformats-package.relationships+xml"/>
  <Default Extension="xml" ContentType="application/xml"/>
  <Default Extension="jpg&amp;ehk=kLwJtpLo" ContentType="image/jpeg"/>
  <Default Extension="jpg&amp;ehk=DYzctwP90Y4PbIsHQoyLmw&amp;r=0&amp;pid=OfficeInsert" ContentType="image/jpeg"/>
  <Default Extension="jpg" ContentType="image/jpeg"/>
  <Default Extension="png&amp;ehk=Z6sdaUopo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7"/>
  </p:notesMasterIdLst>
  <p:sldIdLst>
    <p:sldId id="256" r:id="rId2"/>
    <p:sldId id="257" r:id="rId3"/>
    <p:sldId id="318" r:id="rId4"/>
    <p:sldId id="261" r:id="rId5"/>
    <p:sldId id="258" r:id="rId6"/>
    <p:sldId id="259" r:id="rId7"/>
    <p:sldId id="260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20" r:id="rId21"/>
    <p:sldId id="276" r:id="rId22"/>
    <p:sldId id="277" r:id="rId23"/>
    <p:sldId id="317" r:id="rId24"/>
    <p:sldId id="285" r:id="rId25"/>
    <p:sldId id="316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307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10" r:id="rId48"/>
    <p:sldId id="311" r:id="rId49"/>
    <p:sldId id="312" r:id="rId50"/>
    <p:sldId id="313" r:id="rId51"/>
    <p:sldId id="314" r:id="rId52"/>
    <p:sldId id="308" r:id="rId53"/>
    <p:sldId id="309" r:id="rId54"/>
    <p:sldId id="319" r:id="rId55"/>
    <p:sldId id="31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2028-4278-4A91-8BD3-CFAE72B447BC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CEA0B-BF54-4F7D-ACEC-3A6D360EA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1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286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804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4650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7291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5644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4486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122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2968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4098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10757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971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982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74793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44930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21376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57480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20406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1194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18584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62831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62093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9829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437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859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9448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4228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45114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5942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370574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77525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568280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14703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2070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323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214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138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9255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535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914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ES_PP_Master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8118"/>
            <a:ext cx="5357280" cy="867737"/>
          </a:xfrm>
        </p:spPr>
        <p:txBody>
          <a:bodyPr>
            <a:normAutofit/>
          </a:bodyPr>
          <a:lstStyle>
            <a:lvl1pPr algn="l">
              <a:defRPr sz="3500" baseline="0">
                <a:solidFill>
                  <a:srgbClr val="595959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75856"/>
            <a:ext cx="3811110" cy="66105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207125" y="4649788"/>
            <a:ext cx="2682875" cy="203835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rgbClr val="595959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rgbClr val="595959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rgbClr val="595959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rgbClr val="595959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2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EES_PP_Transition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EES_ed_WebIcon_hi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213"/>
            <a:ext cx="457041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0" y="32766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200" b="1" dirty="0">
                <a:solidFill>
                  <a:srgbClr val="666666"/>
                </a:solidFill>
                <a:latin typeface="75 Helvetica Bold" charset="0"/>
              </a:rPr>
              <a:t>STEVEN W. EDWARDS, PH.D</a:t>
            </a:r>
            <a:r>
              <a:rPr lang="en-US" sz="2400" dirty="0">
                <a:solidFill>
                  <a:srgbClr val="666666"/>
                </a:solidFill>
                <a:latin typeface="75 Helvetica Bold" charset="0"/>
              </a:rPr>
              <a:t>.</a:t>
            </a:r>
            <a:r>
              <a:rPr lang="en-US" dirty="0">
                <a:solidFill>
                  <a:srgbClr val="666666"/>
                </a:solidFill>
                <a:latin typeface="75 Helvetica Bold" charset="0"/>
              </a:rPr>
              <a:t/>
            </a:r>
            <a:br>
              <a:rPr lang="en-US" dirty="0">
                <a:solidFill>
                  <a:srgbClr val="666666"/>
                </a:solidFill>
                <a:latin typeface="75 Helvetica Bold" charset="0"/>
              </a:rPr>
            </a:br>
            <a:r>
              <a:rPr lang="en-US" dirty="0">
                <a:solidFill>
                  <a:srgbClr val="FF8000"/>
                </a:solidFill>
                <a:latin typeface="75 Helvetica Bold" charset="0"/>
              </a:rPr>
              <a:t>PRESIDENT &amp; CEO</a:t>
            </a:r>
            <a:r>
              <a:rPr lang="en-US" sz="1200" dirty="0">
                <a:solidFill>
                  <a:srgbClr val="FF8000"/>
                </a:solidFill>
                <a:latin typeface="75 Helvetica Bold" charset="0"/>
              </a:rPr>
              <a:t/>
            </a:r>
            <a:br>
              <a:rPr lang="en-US" sz="1200" dirty="0">
                <a:solidFill>
                  <a:srgbClr val="FF8000"/>
                </a:solidFill>
                <a:latin typeface="75 Helvetica Bold" charset="0"/>
              </a:rPr>
            </a:br>
            <a:r>
              <a:rPr lang="en-US" sz="1200" dirty="0">
                <a:solidFill>
                  <a:srgbClr val="FF8000"/>
                </a:solidFill>
                <a:latin typeface="75 Helvetica Bold" charset="0"/>
              </a:rPr>
              <a:t/>
            </a:r>
            <a:br>
              <a:rPr lang="en-US" sz="1200" dirty="0">
                <a:solidFill>
                  <a:srgbClr val="FF8000"/>
                </a:solidFill>
                <a:latin typeface="75 Helvetica Bold" charset="0"/>
              </a:rPr>
            </a:b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/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/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FF8000"/>
                </a:solidFill>
                <a:latin typeface="65 Helvetica Medium" charset="0"/>
              </a:rPr>
              <a:t>P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202.359.5124  </a:t>
            </a:r>
            <a:r>
              <a:rPr lang="en-US" dirty="0">
                <a:solidFill>
                  <a:srgbClr val="FF8000"/>
                </a:solidFill>
                <a:latin typeface="65 Helvetica Medium" charset="0"/>
              </a:rPr>
              <a:t>F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703.837.0223</a:t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0080FF"/>
                </a:solidFill>
                <a:latin typeface="65 Helvetica Medium" charset="0"/>
              </a:rPr>
              <a:t>E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steve@edwardsedservices.com</a:t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FF8000"/>
                </a:solidFill>
                <a:latin typeface="65 Helvetica Medium" charset="0"/>
              </a:rPr>
              <a:t>W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edwards</a:t>
            </a:r>
            <a:r>
              <a:rPr lang="en-US" dirty="0">
                <a:solidFill>
                  <a:srgbClr val="0080FF"/>
                </a:solidFill>
                <a:latin typeface="65 Helvetica Medium" charset="0"/>
              </a:rPr>
              <a:t>ed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services.com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741488"/>
            <a:ext cx="4267200" cy="10779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ja-JP" altLang="en-US" sz="3200" b="1">
                <a:solidFill>
                  <a:srgbClr val="0468A9"/>
                </a:solidFill>
                <a:latin typeface="Helvetica Neue Light" charset="0"/>
              </a:rPr>
              <a:t>“</a:t>
            </a:r>
            <a:r>
              <a:rPr lang="en-US" sz="3200" b="1" dirty="0">
                <a:solidFill>
                  <a:srgbClr val="0468A9"/>
                </a:solidFill>
                <a:latin typeface="Helvetica Neue Light" charset="0"/>
              </a:rPr>
              <a:t>LIKE</a:t>
            </a:r>
            <a:r>
              <a:rPr lang="ja-JP" altLang="en-US" sz="3200" b="1">
                <a:solidFill>
                  <a:srgbClr val="0468A9"/>
                </a:solidFill>
                <a:latin typeface="Helvetica Neue Light" charset="0"/>
              </a:rPr>
              <a:t>”</a:t>
            </a:r>
            <a:r>
              <a:rPr lang="en-US" sz="3200" b="1" dirty="0">
                <a:solidFill>
                  <a:srgbClr val="0468A9"/>
                </a:solidFill>
                <a:latin typeface="Helvetica Neue Light" charset="0"/>
              </a:rPr>
              <a:t> us on Facebook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0468A9"/>
                </a:solidFill>
                <a:latin typeface="Helvetica Neue Light" charset="0"/>
              </a:rPr>
              <a:t>Follow us on Twitter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69693" y="306388"/>
            <a:ext cx="3683000" cy="1012825"/>
          </a:xfrm>
        </p:spPr>
        <p:txBody>
          <a:bodyPr>
            <a:noAutofit/>
          </a:bodyPr>
          <a:lstStyle>
            <a:lvl1pPr>
              <a:defRPr sz="48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68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ES_PP_Transition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ES_ed_WebIcon_hi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213"/>
            <a:ext cx="457041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3748088"/>
            <a:ext cx="42672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1200" dirty="0">
                <a:solidFill>
                  <a:srgbClr val="FF8000"/>
                </a:solidFill>
                <a:latin typeface="75 Helvetica Bold" charset="0"/>
              </a:rPr>
              <a:t/>
            </a:r>
            <a:br>
              <a:rPr lang="en-US" sz="1200" dirty="0">
                <a:solidFill>
                  <a:srgbClr val="FF8000"/>
                </a:solidFill>
                <a:latin typeface="75 Helvetica Bold" charset="0"/>
              </a:rPr>
            </a:br>
            <a:r>
              <a:rPr lang="en-US" sz="1200" dirty="0">
                <a:solidFill>
                  <a:srgbClr val="FF8000"/>
                </a:solidFill>
                <a:latin typeface="75 Helvetica Bold" charset="0"/>
              </a:rPr>
              <a:t/>
            </a:r>
            <a:br>
              <a:rPr lang="en-US" sz="1200" dirty="0">
                <a:solidFill>
                  <a:srgbClr val="FF8000"/>
                </a:solidFill>
                <a:latin typeface="75 Helvetica Bold" charset="0"/>
              </a:rPr>
            </a:b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/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/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FF8000"/>
                </a:solidFill>
                <a:latin typeface="65 Helvetica Medium" charset="0"/>
              </a:rPr>
              <a:t>P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 703.837.0223  </a:t>
            </a:r>
            <a:r>
              <a:rPr lang="en-US" dirty="0">
                <a:solidFill>
                  <a:srgbClr val="FF8000"/>
                </a:solidFill>
                <a:latin typeface="65 Helvetica Medium" charset="0"/>
              </a:rPr>
              <a:t>F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703.837.0223</a:t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0080FF"/>
                </a:solidFill>
                <a:latin typeface="65 Helvetica Medium" charset="0"/>
              </a:rPr>
              <a:t>E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 info@edwardsedservices.com</a:t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FF8000"/>
                </a:solidFill>
                <a:latin typeface="65 Helvetica Medium" charset="0"/>
              </a:rPr>
              <a:t>W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edwards</a:t>
            </a:r>
            <a:r>
              <a:rPr lang="en-US" dirty="0">
                <a:solidFill>
                  <a:srgbClr val="0080FF"/>
                </a:solidFill>
                <a:latin typeface="65 Helvetica Medium" charset="0"/>
              </a:rPr>
              <a:t>ed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services.com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0" y="1319213"/>
            <a:ext cx="3683000" cy="1012825"/>
          </a:xfrm>
        </p:spPr>
        <p:txBody>
          <a:bodyPr>
            <a:noAutofit/>
          </a:bodyPr>
          <a:lstStyle>
            <a:lvl1pPr>
              <a:defRPr sz="48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0" y="2693988"/>
            <a:ext cx="3683000" cy="1525587"/>
          </a:xfrm>
        </p:spPr>
        <p:txBody>
          <a:bodyPr>
            <a:noAutofit/>
          </a:bodyPr>
          <a:lstStyle>
            <a:lvl1pPr>
              <a:defRPr sz="2600" b="1" baseline="0">
                <a:solidFill>
                  <a:srgbClr val="256CB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23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C7B9EEB-3D6B-644C-9B33-CFDF86F04DCE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9F0D002-2334-824A-B6CD-FB70F7A33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7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ES_PP_Master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8118"/>
            <a:ext cx="5357280" cy="867737"/>
          </a:xfrm>
        </p:spPr>
        <p:txBody>
          <a:bodyPr>
            <a:normAutofit/>
          </a:bodyPr>
          <a:lstStyle>
            <a:lvl1pPr algn="l">
              <a:defRPr sz="3500" baseline="0">
                <a:solidFill>
                  <a:srgbClr val="595959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75856"/>
            <a:ext cx="3811110" cy="66105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207125" y="4649788"/>
            <a:ext cx="2682875" cy="203835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433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B9EEB-3D6B-644C-9B33-CFDF86F04DCE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0D002-2334-824A-B6CD-FB70F7A33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8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05538" cy="9953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/>
              <a:buChar char="•"/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4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05538" cy="9953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Arial"/>
              <a:buChar char="•"/>
              <a:defRPr sz="2800" baseline="0"/>
            </a:lvl1pPr>
            <a:lvl2pPr>
              <a:defRPr sz="2400">
                <a:solidFill>
                  <a:srgbClr val="595959"/>
                </a:solidFill>
                <a:latin typeface="Helvetica Neue"/>
                <a:cs typeface="Helvetica Neue"/>
              </a:defRPr>
            </a:lvl2pPr>
            <a:lvl3pPr>
              <a:defRPr sz="2000">
                <a:solidFill>
                  <a:srgbClr val="595959"/>
                </a:solidFill>
                <a:latin typeface="Helvetica Neue"/>
                <a:cs typeface="Helvetica Neue"/>
              </a:defRPr>
            </a:lvl3pPr>
            <a:lvl4pPr>
              <a:defRPr sz="1800">
                <a:solidFill>
                  <a:srgbClr val="595959"/>
                </a:solidFill>
                <a:latin typeface="Helvetica Neue"/>
                <a:cs typeface="Helvetica Neue"/>
              </a:defRPr>
            </a:lvl4pPr>
            <a:lvl5pPr>
              <a:defRPr sz="1800">
                <a:solidFill>
                  <a:srgbClr val="595959"/>
                </a:solidFill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Arial"/>
              <a:buChar char="•"/>
              <a:defRPr sz="2800"/>
            </a:lvl1pPr>
            <a:lvl2pPr>
              <a:defRPr sz="2400">
                <a:solidFill>
                  <a:srgbClr val="595959"/>
                </a:solidFill>
                <a:latin typeface="Helvetica Neue"/>
                <a:cs typeface="Helvetica Neue"/>
              </a:defRPr>
            </a:lvl2pPr>
            <a:lvl3pPr>
              <a:defRPr sz="2000">
                <a:solidFill>
                  <a:srgbClr val="595959"/>
                </a:solidFill>
                <a:latin typeface="Helvetica Neue"/>
                <a:cs typeface="Helvetica Neue"/>
              </a:defRPr>
            </a:lvl3pPr>
            <a:lvl4pPr>
              <a:defRPr sz="1800">
                <a:solidFill>
                  <a:srgbClr val="595959"/>
                </a:solidFill>
                <a:latin typeface="Helvetica Neue"/>
                <a:cs typeface="Helvetica Neue"/>
              </a:defRPr>
            </a:lvl4pPr>
            <a:lvl5pPr>
              <a:defRPr sz="1800">
                <a:solidFill>
                  <a:srgbClr val="595959"/>
                </a:solidFill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6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05538" cy="9748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256C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256C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595959"/>
                </a:solidFill>
                <a:latin typeface="Helvetica Neue"/>
                <a:cs typeface="Helvetica Neue"/>
              </a:defRPr>
            </a:lvl2pPr>
            <a:lvl3pPr>
              <a:defRPr sz="1800">
                <a:solidFill>
                  <a:srgbClr val="595959"/>
                </a:solidFill>
                <a:latin typeface="Helvetica Neue"/>
                <a:cs typeface="Helvetica Neue"/>
              </a:defRPr>
            </a:lvl3pPr>
            <a:lvl4pPr>
              <a:defRPr sz="1600">
                <a:solidFill>
                  <a:srgbClr val="595959"/>
                </a:solidFill>
                <a:latin typeface="Helvetica Neue"/>
                <a:cs typeface="Helvetica Neue"/>
              </a:defRPr>
            </a:lvl4pPr>
            <a:lvl5pPr>
              <a:defRPr sz="1600">
                <a:solidFill>
                  <a:srgbClr val="595959"/>
                </a:solidFill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417638"/>
            <a:ext cx="8229600" cy="451167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38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56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ES_PP_Transition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4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Font typeface="Arial"/>
              <a:buChar char="•"/>
              <a:defRPr sz="2900"/>
            </a:lvl1pPr>
            <a:lvl2pPr>
              <a:defRPr sz="2800">
                <a:solidFill>
                  <a:srgbClr val="595959"/>
                </a:solidFill>
                <a:latin typeface="Helvetica Neue"/>
                <a:cs typeface="Helvetica Neue"/>
              </a:defRPr>
            </a:lvl2pPr>
            <a:lvl3pPr>
              <a:defRPr sz="2400">
                <a:solidFill>
                  <a:srgbClr val="595959"/>
                </a:solidFill>
                <a:latin typeface="Helvetica Neue"/>
                <a:cs typeface="Helvetica Neue"/>
              </a:defRPr>
            </a:lvl3pPr>
            <a:lvl4pPr>
              <a:defRPr sz="2000">
                <a:solidFill>
                  <a:srgbClr val="595959"/>
                </a:solidFill>
                <a:latin typeface="Helvetica Neue"/>
                <a:cs typeface="Helvetica Neue"/>
              </a:defRPr>
            </a:lvl4pPr>
            <a:lvl5pPr>
              <a:defRPr sz="2000">
                <a:solidFill>
                  <a:srgbClr val="595959"/>
                </a:solidFill>
                <a:latin typeface="Helvetica Neue"/>
                <a:cs typeface="Helvetica Neu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00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870"/>
            <a:ext cx="5486400" cy="42667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66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EES_PP_Tex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Here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	Use this slide when you don</a:t>
            </a:r>
            <a:r>
              <a:rPr lang="ja-JP" altLang="en-US"/>
              <a:t>’</a:t>
            </a:r>
            <a:r>
              <a:rPr lang="en-US" altLang="ja-JP"/>
              <a:t>t have bullets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7F7F7F"/>
          </a:solidFill>
          <a:latin typeface="Helvetica Neue"/>
          <a:ea typeface="ＭＳ Ｐゴシック" pitchFamily="-100" charset="-128"/>
          <a:cs typeface="Helvetica Neue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  <a:cs typeface="Helvetica Neue" charset="0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  <a:cs typeface="Helvetica Neue" charset="0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  <a:cs typeface="Helvetica Neue" charset="0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  <a:cs typeface="Helvetica Neue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rgbClr val="E85C1D"/>
          </a:solidFill>
          <a:latin typeface="Helvetica Neue Light"/>
          <a:ea typeface="ＭＳ Ｐゴシック" pitchFamily="-100" charset="-128"/>
          <a:cs typeface="Helvetica Neue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&amp;ehk=kLwJtpLo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&amp;ehk=DYzctwP90Y4PbIsHQoyLmw&amp;r=0&amp;pid=OfficeInsert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&amp;ehk=x01tR6habVuo1dDDAUUbdg&amp;r=0&amp;pid=OfficeInsert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&amp;ehk=Z6sdaUopod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incorruptibility" TargetMode="External"/><Relationship Id="rId2" Type="http://schemas.openxmlformats.org/officeDocument/2006/relationships/hyperlink" Target="https://www.merriam-webster.com/dictionary/adhere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rriam-webster.com/dictionary/completeness" TargetMode="External"/><Relationship Id="rId4" Type="http://schemas.openxmlformats.org/officeDocument/2006/relationships/hyperlink" Target="https://www.merriam-webster.com/dictionary/soundnes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6nYWktLIYVBCzQkZcPiT0w&amp;r=0&amp;pid=OfficeInsert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Standard 5: Ethics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Dr. Mary Lu MacCorkle</a:t>
            </a:r>
          </a:p>
          <a:p>
            <a:r>
              <a:rPr lang="en-US" sz="2400" dirty="0"/>
              <a:t>April 17, 2018</a:t>
            </a:r>
          </a:p>
          <a:p>
            <a:r>
              <a:rPr lang="en-US" sz="2400" dirty="0"/>
              <a:t>West Virginia Cohort</a:t>
            </a:r>
          </a:p>
        </p:txBody>
      </p:sp>
    </p:spTree>
    <p:extLst>
      <p:ext uri="{BB962C8B-B14F-4D97-AF65-F5344CB8AC3E}">
        <p14:creationId xmlns:p14="http://schemas.microsoft.com/office/powerpoint/2010/main" val="254273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Jelly Bean Exercise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To help you (students) learn something about yourself and your personality.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025" y="1805199"/>
            <a:ext cx="4362797" cy="339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047495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Pick your favorite jelly bean. 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Don’t eat it, just grab it out of the bowl. 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 for instruction….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025" y="1805199"/>
            <a:ext cx="4362797" cy="339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66397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929387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White or Black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57199" y="1595600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individual is highly structured and organized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Surroundings are neat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given an assignment, wants to know how many pages, exact requirements.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wants to know the rules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Memorized things well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Can’t stand sloppy, unorganized people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Deliberates before making decisions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933" y="3701964"/>
            <a:ext cx="2819826" cy="188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4422" y="1441000"/>
            <a:ext cx="3114675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7249486" y="4471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weetaddiction.com</a:t>
            </a:r>
          </a:p>
        </p:txBody>
      </p:sp>
    </p:spTree>
    <p:extLst>
      <p:ext uri="{BB962C8B-B14F-4D97-AF65-F5344CB8AC3E}">
        <p14:creationId xmlns:p14="http://schemas.microsoft.com/office/powerpoint/2010/main" val="182484891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02750" y="1072275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Yellow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348296" y="1591551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usually outspoken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in a state of transition, whether they are 8 or 80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 smart and innovative, often artistic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confused in making decisions, not sure where they’re supposed to be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 workers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Exciting to be with, will try anything as long as it’s safe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Spiritual aspects usually important to them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look at things with perspective and respect others’ opinions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2" name="Shape 132"/>
          <p:cNvSpPr txBox="1">
            <a:spLocks noGrp="1"/>
          </p:cNvSpPr>
          <p:nvPr>
            <p:ph type="body" idx="3"/>
          </p:nvPr>
        </p:nvSpPr>
        <p:spPr>
          <a:xfrm>
            <a:off x="4575150" y="1093897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Orange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4"/>
          </p:nvPr>
        </p:nvSpPr>
        <p:spPr>
          <a:xfrm>
            <a:off x="4575150" y="17121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Cheerful and good-natured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the ability to get along well with almost anyone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friendly and have a ready smile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 have a quick wit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Fluent, often eloquent and profound in speech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not like to be left alone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Enjoy life and inspire others to reach their highest potential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262" y="149450"/>
            <a:ext cx="1465875" cy="1225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088810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929387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Violet</a:t>
            </a: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/Blue</a:t>
            </a:r>
            <a:endParaRPr lang="en-US"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457199" y="137102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Flirty and passionate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Highly creative and highly excitable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new ideas and are visionaries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 attention spans- can’t stay put for long at a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Disorganized, often choosing to close doors rather than deal with the organization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Procrastinators who thrive on chaos, enjoy the challenges of different problems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a problem dealing with highly structured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Questioning-when given an assignment, asks why it must be done a certain way, want to do it differently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high standards for themselves and those who work for them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325" y="2464825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7279800" y="532232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Pinterst.com</a:t>
            </a:r>
          </a:p>
        </p:txBody>
      </p:sp>
    </p:spTree>
    <p:extLst>
      <p:ext uri="{BB962C8B-B14F-4D97-AF65-F5344CB8AC3E}">
        <p14:creationId xmlns:p14="http://schemas.microsoft.com/office/powerpoint/2010/main" val="1206827243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876556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 or Pink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457200" y="1489735"/>
            <a:ext cx="4040099" cy="432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courageous and their energy seems boundless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Smile much of the time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they see someone not smiling, will ask what the problem is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Genuinely care about people and become involved in others’ problems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Highly influenced by others, share their sadness or grief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their decisions with feelings, act on impulses of the heart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Spend a great deal of time on the phone, usually listening to others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Sensitive, enthusiastic friends and lovers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550" y="1520925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6925850" y="437842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</p:spTree>
    <p:extLst>
      <p:ext uri="{BB962C8B-B14F-4D97-AF65-F5344CB8AC3E}">
        <p14:creationId xmlns:p14="http://schemas.microsoft.com/office/powerpoint/2010/main" val="2304649503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535148"/>
            <a:ext cx="4040099" cy="191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Green….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Please stand up</a:t>
            </a: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760675" y="48975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650" y="1535125"/>
            <a:ext cx="3448050" cy="348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839086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601724"/>
            <a:ext cx="4572000" cy="585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Green….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always ask green to stand because they love recognition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people are seen as leaders, usually in highly visible positions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respecters of authority and tradition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decisive, directed, and focused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love black and white jelly bean people to organize their projects for them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6760675" y="48975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1369973"/>
            <a:ext cx="3448050" cy="348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504868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230600" y="1475500"/>
            <a:ext cx="49965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Jelly Bean Exercise Learning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Was your jelly bean valid for you?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exercise is usually 80% correct.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one is just one color, but there is a color that is dominant.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8" name="Shape 17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200" y="2174874"/>
            <a:ext cx="4362797" cy="339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852036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239428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Jelly Bean Exercise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all share traits of the different colors but it is important to realize when we are dealing with others.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should be ready to empathize with those who see differently.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always need to know who we are dealing with.</a:t>
            </a:r>
            <a:endParaRPr lang="en-US"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8" name="Shape 18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025" y="1805199"/>
            <a:ext cx="4362797" cy="339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009492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ISLLC Standard 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38" y="955032"/>
            <a:ext cx="8229600" cy="581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1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9E7E0-8A89-4DE6-9DD1-168D7C08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081A2B-2DFE-447D-B437-97C73447E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does this matter when dealing with challenging situations with personnel?</a:t>
            </a:r>
          </a:p>
        </p:txBody>
      </p:sp>
    </p:spTree>
    <p:extLst>
      <p:ext uri="{BB962C8B-B14F-4D97-AF65-F5344CB8AC3E}">
        <p14:creationId xmlns:p14="http://schemas.microsoft.com/office/powerpoint/2010/main" val="867212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Objectives: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indent="0">
              <a:spcBef>
                <a:spcPts val="0"/>
              </a:spcBef>
              <a:buClr>
                <a:srgbClr val="E85C1D"/>
              </a:buClr>
              <a:buSzPct val="100000"/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Understand how we can go about having a courageous conversation</a:t>
            </a:r>
          </a:p>
          <a:p>
            <a:pPr marL="76200" lvl="0" indent="0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Reflecting on scenarios of positive and growth feedback</a:t>
            </a:r>
          </a:p>
          <a:p>
            <a:pPr marL="76200" lvl="0" indent="0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Plan a courageous conversation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000" y="1390650"/>
            <a:ext cx="3038474" cy="442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155833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</a:rPr>
              <a:t>ELI &amp; ISLLC Connections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8950" y="1109912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</a:rPr>
              <a:t>ELI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2"/>
          </p:nvPr>
        </p:nvSpPr>
        <p:spPr>
          <a:xfrm>
            <a:off x="124869" y="1749812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Culture &amp; Climate</a:t>
            </a:r>
          </a:p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Management Skills</a:t>
            </a:r>
          </a:p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Instructional Leadership</a:t>
            </a:r>
          </a:p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Visionary Leadership</a:t>
            </a:r>
          </a:p>
          <a:p>
            <a:pPr marL="457200" lvl="0" indent="-3429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Emotional Intelligence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3"/>
          </p:nvPr>
        </p:nvSpPr>
        <p:spPr>
          <a:xfrm>
            <a:off x="4594563" y="929387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</a:rPr>
              <a:t>ISLLC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4"/>
          </p:nvPr>
        </p:nvSpPr>
        <p:spPr>
          <a:xfrm>
            <a:off x="3580696" y="1249337"/>
            <a:ext cx="4981904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I exhibit empathy towards others when appropriate. 1.1, 1.3</a:t>
            </a:r>
          </a:p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I am aware of my emotions and how my emotions are perceived by others.1.4</a:t>
            </a:r>
          </a:p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I use data to determine and enact purposeful change. 1.2</a:t>
            </a:r>
          </a:p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I regularly assess the instructional practices of the faculty. 2.1, 2.2, 2.5</a:t>
            </a:r>
          </a:p>
          <a:p>
            <a:pPr marL="457200" lvl="0" indent="-3429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I have created a culture where problems are addressed with openness and transparency. 2.1,5.1, 5.2, 5.3</a:t>
            </a:r>
          </a:p>
        </p:txBody>
      </p:sp>
    </p:spTree>
    <p:extLst>
      <p:ext uri="{BB962C8B-B14F-4D97-AF65-F5344CB8AC3E}">
        <p14:creationId xmlns:p14="http://schemas.microsoft.com/office/powerpoint/2010/main" val="1119921485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with a partner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do Courageous Conversations have to do with Ethics?</a:t>
            </a:r>
          </a:p>
        </p:txBody>
      </p:sp>
    </p:spTree>
    <p:extLst>
      <p:ext uri="{BB962C8B-B14F-4D97-AF65-F5344CB8AC3E}">
        <p14:creationId xmlns:p14="http://schemas.microsoft.com/office/powerpoint/2010/main" val="197209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91575" y="1223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lang="en-US" sz="4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6245475" y="579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4561075" y="4265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574" y="1552256"/>
            <a:ext cx="28575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5521574" y="3909737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/>
              <a:t>wallpaperjunctiondownload.blogspot.com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293876" y="2064040"/>
            <a:ext cx="4267199" cy="3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“Bear in mind that while no single conversation is guaranteed to change the trajectory of a career, a school, a relationship, or a life, any single conversation can. Take it one conversation at a time. Be courageous!”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87738099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takes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ethical responsibility calls on you to have conversations which require tact, dispassion, clear purpose, trust, honesty, firm resolve and good relationships.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609926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598675" y="27810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lang="en-US" sz="4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you practicing?????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6245475" y="579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4561075" y="4265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5210500" y="48010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336" name="Shape 336"/>
          <p:cNvSpPr txBox="1"/>
          <p:nvPr/>
        </p:nvSpPr>
        <p:spPr>
          <a:xfrm>
            <a:off x="293875" y="2505475"/>
            <a:ext cx="4267199" cy="3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5439200" y="6394625"/>
            <a:ext cx="16472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/>
              <a:t>shongjog.wordpress.com</a:t>
            </a:r>
          </a:p>
        </p:txBody>
      </p:sp>
    </p:spTree>
    <p:extLst>
      <p:ext uri="{BB962C8B-B14F-4D97-AF65-F5344CB8AC3E}">
        <p14:creationId xmlns:p14="http://schemas.microsoft.com/office/powerpoint/2010/main" val="1666789103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6245475" y="579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4561075" y="4265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5210500" y="48010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354" name="Shape 354"/>
          <p:cNvSpPr txBox="1"/>
          <p:nvPr/>
        </p:nvSpPr>
        <p:spPr>
          <a:xfrm>
            <a:off x="709675" y="1008571"/>
            <a:ext cx="8118599" cy="5386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According to </a:t>
            </a:r>
            <a:r>
              <a:rPr lang="en-US" sz="1800" i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American Heritage Dictionary of the English Language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b="1" dirty="0" err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</a:t>
            </a:r>
            <a:r>
              <a:rPr lang="en-US" sz="18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· tice</a:t>
            </a: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1800" dirty="0" err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prkts</a:t>
            </a: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means:</a:t>
            </a:r>
          </a:p>
          <a:p>
            <a:pPr lvl="0">
              <a:buClr>
                <a:schemeClr val="dk1"/>
              </a:buClr>
              <a:buSzPct val="61111"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To do or perform habitually or customarily; make a habit of:</a:t>
            </a:r>
          </a:p>
          <a:p>
            <a:pPr marL="342900" lvl="0" indent="-34290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 withholding what one really thinks and feels</a:t>
            </a: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Clr>
                <a:schemeClr val="dk1"/>
              </a:buClr>
            </a:pP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Clr>
                <a:schemeClr val="dk1"/>
              </a:buClr>
              <a:buSzPct val="61111"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To do or perform repeatedly in order to acquire or polish a skill:</a:t>
            </a:r>
            <a:endParaRPr lang="en-US" sz="2000" dirty="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-US" sz="2000" dirty="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blaming others for our poor results</a:t>
            </a:r>
          </a:p>
          <a:p>
            <a:pPr lvl="0" rtl="0">
              <a:spcBef>
                <a:spcPts val="0"/>
              </a:spcBef>
              <a:buNone/>
            </a:pPr>
            <a:endParaRPr lang="en-US" sz="20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To give lessons or repeated instructions; to drill:</a:t>
            </a:r>
            <a:endParaRPr lang="en-US" sz="2000" dirty="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the team in overpromising and under-delivering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To work at, especially as a profession: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law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To carry out in action; observe: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a religion piously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355" name="Shape 355"/>
          <p:cNvSpPr txBox="1"/>
          <p:nvPr/>
        </p:nvSpPr>
        <p:spPr>
          <a:xfrm>
            <a:off x="5439200" y="6394625"/>
            <a:ext cx="16472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shongjog.wordpress.com</a:t>
            </a:r>
          </a:p>
        </p:txBody>
      </p:sp>
    </p:spTree>
    <p:extLst>
      <p:ext uri="{BB962C8B-B14F-4D97-AF65-F5344CB8AC3E}">
        <p14:creationId xmlns:p14="http://schemas.microsoft.com/office/powerpoint/2010/main" val="2549971565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 txBox="1"/>
          <p:nvPr/>
        </p:nvSpPr>
        <p:spPr>
          <a:xfrm>
            <a:off x="4365525" y="539009"/>
            <a:ext cx="4267199" cy="515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insights?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rgbClr val="595959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362" name="Shape 362"/>
          <p:cNvSpPr txBox="1"/>
          <p:nvPr/>
        </p:nvSpPr>
        <p:spPr>
          <a:xfrm>
            <a:off x="542750" y="1146925"/>
            <a:ext cx="2371499" cy="281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</a:t>
            </a: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few</a:t>
            </a: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minutes in a quiet place and journal what you are practicing.</a:t>
            </a:r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50" y="2796300"/>
            <a:ext cx="3398924" cy="3091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401242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 txBox="1"/>
          <p:nvPr/>
        </p:nvSpPr>
        <p:spPr>
          <a:xfrm>
            <a:off x="578125" y="1392275"/>
            <a:ext cx="7771500" cy="116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Turn to your Shoulder Partner and talk about what you are practicing.</a:t>
            </a:r>
          </a:p>
        </p:txBody>
      </p:sp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550" y="3516024"/>
            <a:ext cx="28575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6347700" y="4587600"/>
            <a:ext cx="2921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>
                <a:solidFill>
                  <a:srgbClr val="999999"/>
                </a:solidFill>
              </a:rPr>
              <a:t>chinese-swords-guide.com</a:t>
            </a:r>
          </a:p>
        </p:txBody>
      </p:sp>
    </p:spTree>
    <p:extLst>
      <p:ext uri="{BB962C8B-B14F-4D97-AF65-F5344CB8AC3E}">
        <p14:creationId xmlns:p14="http://schemas.microsoft.com/office/powerpoint/2010/main" val="128459200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CEB52-C1AB-4D3E-B60E-80FBBB20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functions of standard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639FBE-59FC-4ADD-A163-42215A8F4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38" y="1166018"/>
            <a:ext cx="8229600" cy="4525963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en-US" sz="2800" dirty="0"/>
              <a:t>Ensure a system of accountability for every student’s academic and social success</a:t>
            </a:r>
          </a:p>
          <a:p>
            <a:pPr marL="742950" indent="-742950">
              <a:buAutoNum type="alphaUcPeriod"/>
            </a:pPr>
            <a:r>
              <a:rPr lang="en-US" sz="2800" dirty="0"/>
              <a:t>Model principles of self-awareness, reflective practice, transparency, and ethical behavior</a:t>
            </a:r>
          </a:p>
          <a:p>
            <a:pPr marL="742950" indent="-742950">
              <a:buAutoNum type="alphaUcPeriod"/>
            </a:pPr>
            <a:r>
              <a:rPr lang="en-US" sz="2800" dirty="0"/>
              <a:t>Safeguard the values of democracy, equity, and diversity</a:t>
            </a:r>
          </a:p>
          <a:p>
            <a:pPr marL="742950" indent="-742950">
              <a:buAutoNum type="alphaUcPeriod"/>
            </a:pPr>
            <a:r>
              <a:rPr lang="en-US" sz="2800" dirty="0"/>
              <a:t>Consider and evaluate the potential moral and legal consequences of decision-making</a:t>
            </a:r>
          </a:p>
          <a:p>
            <a:pPr marL="742950" indent="-742950">
              <a:buAutoNum type="alphaUcPeriod"/>
            </a:pPr>
            <a:r>
              <a:rPr lang="en-US" sz="2800" dirty="0"/>
              <a:t>Promote social justice and ensure that individual student needs inform all aspects of schooling</a:t>
            </a:r>
          </a:p>
          <a:p>
            <a:pPr marL="742950" indent="-7429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25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 txBox="1"/>
          <p:nvPr/>
        </p:nvSpPr>
        <p:spPr>
          <a:xfrm>
            <a:off x="1261241" y="1245477"/>
            <a:ext cx="7031421" cy="3294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n-US" sz="28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2800" b="1" i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</a:t>
            </a:r>
            <a:r>
              <a:rPr lang="en-US" sz="28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one in which we come out from behind ourselves---and make it real.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517" y="3862551"/>
            <a:ext cx="1994338" cy="19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62750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/>
          <p:nvPr/>
        </p:nvSpPr>
        <p:spPr>
          <a:xfrm>
            <a:off x="849500" y="158102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us from</a:t>
            </a:r>
            <a:r>
              <a:rPr lang="en-US" sz="24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lang="en-US" sz="1800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Shape 429"/>
          <p:cNvSpPr txBox="1"/>
          <p:nvPr/>
        </p:nvSpPr>
        <p:spPr>
          <a:xfrm>
            <a:off x="849500" y="1847724"/>
            <a:ext cx="7775399" cy="39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Silos and fiefdoms; competing for resources; not good at partnering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Sharing resources; collaborating; partnering across functions in service to the organization’s goals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0" name="Shape 430"/>
          <p:cNvSpPr/>
          <p:nvPr/>
        </p:nvSpPr>
        <p:spPr>
          <a:xfrm>
            <a:off x="4275196" y="3198475"/>
            <a:ext cx="468000" cy="9605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547060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 txBox="1"/>
          <p:nvPr/>
        </p:nvSpPr>
        <p:spPr>
          <a:xfrm>
            <a:off x="849500" y="158102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us from: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849500" y="2206375"/>
            <a:ext cx="7775399" cy="39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Information-starved, need-to-know culture.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Imposing one’s view of reality.	</a:t>
            </a:r>
          </a:p>
          <a:p>
            <a:pPr lvl="0" rtl="0">
              <a:spcBef>
                <a:spcPts val="0"/>
              </a:spcBef>
              <a:buNone/>
            </a:pPr>
            <a:endParaRPr lang="en-US"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lang="en-US"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Open, transparent, respectful culture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Exposing one’s view of reality and inviting those with competing realities to share them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438" name="Shape 438"/>
          <p:cNvSpPr/>
          <p:nvPr/>
        </p:nvSpPr>
        <p:spPr>
          <a:xfrm>
            <a:off x="3972225" y="3445636"/>
            <a:ext cx="468000" cy="9605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69248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 txBox="1"/>
          <p:nvPr/>
        </p:nvSpPr>
        <p:spPr>
          <a:xfrm>
            <a:off x="849500" y="158102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us from: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849500" y="2206375"/>
            <a:ext cx="7775399" cy="39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Resistance to change; sleepwalking through the staff development; school as usual	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enthusiasm for agility and original thinking; a “new normal,” personally and organizationally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446" name="Shape 446"/>
          <p:cNvSpPr/>
          <p:nvPr/>
        </p:nvSpPr>
        <p:spPr>
          <a:xfrm>
            <a:off x="3972225" y="3256450"/>
            <a:ext cx="468000" cy="9605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747983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 txBox="1"/>
          <p:nvPr/>
        </p:nvSpPr>
        <p:spPr>
          <a:xfrm>
            <a:off x="613525" y="1084999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Stay current by exchanging feedback 365 days a year.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Do it face to face whenever possible (and never via e-mail).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Give it as soon as possible after something occurs.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Praise is as important as criticism. Actually, it’s more important. So don’t just give feedback when it’s negative.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Always own your comments. Feedback is invaluable. It’s anonymity that is the problem.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hape 476"/>
          <p:cNvSpPr txBox="1"/>
          <p:nvPr/>
        </p:nvSpPr>
        <p:spPr>
          <a:xfrm rot="18000000"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Shape 476"/>
          <p:cNvSpPr txBox="1"/>
          <p:nvPr/>
        </p:nvSpPr>
        <p:spPr>
          <a:xfrm>
            <a:off x="-2339881" y="15446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3383830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 txBox="1"/>
          <p:nvPr/>
        </p:nvSpPr>
        <p:spPr>
          <a:xfrm>
            <a:off x="590505" y="1589995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1501100" y="1567932"/>
            <a:ext cx="6265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Own Conversations as a Leader</a:t>
            </a:r>
          </a:p>
          <a:p>
            <a:pPr algn="ctr">
              <a:spcBef>
                <a:spcPts val="0"/>
              </a:spcBef>
              <a:buNone/>
            </a:pPr>
            <a:endParaRPr lang="en-US"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you know when it’s time for a Courageous/Crucial Conversation? What situations call for this type of conversation—Why?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05" y="2948152"/>
            <a:ext cx="1472891" cy="14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68968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step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000" dirty="0"/>
              <a:t>Prepare yourself:</a:t>
            </a:r>
          </a:p>
          <a:p>
            <a:pPr marL="0" indent="0">
              <a:buNone/>
            </a:pPr>
            <a:r>
              <a:rPr lang="en-US" sz="4000" dirty="0"/>
              <a:t>		Have the conversation in person</a:t>
            </a:r>
          </a:p>
          <a:p>
            <a:pPr marL="0" indent="0">
              <a:buNone/>
            </a:pPr>
            <a:r>
              <a:rPr lang="en-US" sz="4000" dirty="0"/>
              <a:t>        Have the facts in hand</a:t>
            </a:r>
          </a:p>
          <a:p>
            <a:pPr marL="0" indent="0">
              <a:buNone/>
            </a:pPr>
            <a:r>
              <a:rPr lang="en-US" sz="4000" dirty="0"/>
              <a:t>        Practice, Practice, Practice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12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0" name="Shape 490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613525" y="1367949"/>
            <a:ext cx="7846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Purify-Make sure your purpose is clear.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your intention to: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interrogate reality (mine, as well as theirs)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provoke learning (mine, as well as theirs)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resolve a challenge; or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enrich the relationship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so, you are good to go!</a:t>
            </a:r>
          </a:p>
        </p:txBody>
      </p:sp>
    </p:spTree>
    <p:extLst>
      <p:ext uri="{BB962C8B-B14F-4D97-AF65-F5344CB8AC3E}">
        <p14:creationId xmlns:p14="http://schemas.microsoft.com/office/powerpoint/2010/main" val="2741312516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8" name="Shape 498"/>
          <p:cNvSpPr txBox="1"/>
          <p:nvPr/>
        </p:nvSpPr>
        <p:spPr>
          <a:xfrm>
            <a:off x="1392250" y="1392250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Prepare opening statement: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 to 60 seconds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a rough draft, say it, practice it, prepare it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clear, clean and compelling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need to talk with you” is different from “I want to talk with you”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0661040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1392250" y="1646844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the issue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want to talk with you about the effects x is having on y.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5668445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Interpretations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group of three will be assigned one of the functions to discuss and interpret for the group.  Explain and provide an example.</a:t>
            </a:r>
          </a:p>
        </p:txBody>
      </p:sp>
    </p:spTree>
    <p:extLst>
      <p:ext uri="{BB962C8B-B14F-4D97-AF65-F5344CB8AC3E}">
        <p14:creationId xmlns:p14="http://schemas.microsoft.com/office/powerpoint/2010/main" val="666983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1392250" y="1568017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a specific example: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you spoke with that student, your raised your voice, pointed your finger and leaned forward. I thought you looked aggressive.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44504726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9" name="Shape 519"/>
          <p:cNvSpPr txBox="1"/>
          <p:nvPr/>
        </p:nvSpPr>
        <p:spPr>
          <a:xfrm>
            <a:off x="1392250" y="1392250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Describe your emotions around the issue.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 beings behave first with their emotions.</a:t>
            </a:r>
          </a:p>
          <a:p>
            <a:pPr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was concerned for the student because you were in their body space and wondered how they felt toward you after this interaction and what their reaction might be.”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06963785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1398100" y="1064349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Clarify what is at stake.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at stake for this student?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at stake for the adult?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at stake for their relationship?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am deeply concerned as there is a lot at stake here with this interaction. The student may react in an aggressive way and your actions could be called into question.”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3879660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1398100" y="1392250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your contribution to the problem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Rack your head to see if you caused this to happen and admit it.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may have overloaded you with too many responsibilities, if that is the case I apologize.”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16112964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9" name="Shape 539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0" name="Shape 540"/>
          <p:cNvSpPr txBox="1"/>
          <p:nvPr/>
        </p:nvSpPr>
        <p:spPr>
          <a:xfrm>
            <a:off x="1565670" y="1392250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your partner to respond.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“Please tell me what is going on from where you sit. I want to understand your perspective, learn your thoughts.”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43012409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1398100" y="1392250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Indicate your wish to resolve the issue.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want to resolve this issue with how you are interacting with your student.”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91215455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4" name="Shape 554"/>
          <p:cNvSpPr txBox="1"/>
          <p:nvPr/>
        </p:nvSpPr>
        <p:spPr>
          <a:xfrm>
            <a:off x="1398100" y="1763950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rrors ~ Avoid them….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How’s it going?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 comradery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 many pillows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Writing the script too far in advance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gun Nelly</a:t>
            </a:r>
          </a:p>
        </p:txBody>
      </p:sp>
    </p:spTree>
    <p:extLst>
      <p:ext uri="{BB962C8B-B14F-4D97-AF65-F5344CB8AC3E}">
        <p14:creationId xmlns:p14="http://schemas.microsoft.com/office/powerpoint/2010/main" val="48221333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1392250" y="1421993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3: Do it. Have the conversation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 the urge to jump in/interrupt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get defensive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Silence can do heavy lifting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they are off base, examine with questions.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everything that has happened, what do you think should happen next?</a:t>
            </a:r>
          </a:p>
        </p:txBody>
      </p:sp>
    </p:spTree>
    <p:extLst>
      <p:ext uri="{BB962C8B-B14F-4D97-AF65-F5344CB8AC3E}">
        <p14:creationId xmlns:p14="http://schemas.microsoft.com/office/powerpoint/2010/main" val="1556585484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4" name="Shape 574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5" name="Shape 575"/>
          <p:cNvSpPr txBox="1"/>
          <p:nvPr/>
        </p:nvSpPr>
        <p:spPr>
          <a:xfrm>
            <a:off x="1392250" y="1568017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3: Tactics that may be used by the participant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Denial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Defensiveness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Deflection</a:t>
            </a:r>
          </a:p>
        </p:txBody>
      </p:sp>
    </p:spTree>
    <p:extLst>
      <p:ext uri="{BB962C8B-B14F-4D97-AF65-F5344CB8AC3E}">
        <p14:creationId xmlns:p14="http://schemas.microsoft.com/office/powerpoint/2010/main" val="4095378773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2" name="Shape 582"/>
          <p:cNvSpPr txBox="1"/>
          <p:nvPr/>
        </p:nvSpPr>
        <p:spPr>
          <a:xfrm>
            <a:off x="935050" y="1297375"/>
            <a:ext cx="7152899" cy="508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4: Debrief-follow up in writing if a plan has emerged.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essential.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 for hearing what I had to say and for sharing your perspective. Your success is important to me and I applaud your commitment to action. Before I leave I welcome any thoughts you have about this conversation and how I can get better at giving feedback. I want to do better moving forward.”</a:t>
            </a:r>
          </a:p>
        </p:txBody>
      </p:sp>
    </p:spTree>
    <p:extLst>
      <p:ext uri="{BB962C8B-B14F-4D97-AF65-F5344CB8AC3E}">
        <p14:creationId xmlns:p14="http://schemas.microsoft.com/office/powerpoint/2010/main" val="861504635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ethics?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/>
              <a:t>What are the differences between ethics and morals?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Talk with a partner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589" y="3437512"/>
            <a:ext cx="2027417" cy="20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13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9" name="Shape 589"/>
          <p:cNvSpPr txBox="1"/>
          <p:nvPr/>
        </p:nvSpPr>
        <p:spPr>
          <a:xfrm>
            <a:off x="935050" y="1297375"/>
            <a:ext cx="7152899" cy="508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5: Do it again. Only better.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Tend to your garden.</a:t>
            </a:r>
          </a:p>
        </p:txBody>
      </p:sp>
      <p:pic>
        <p:nvPicPr>
          <p:cNvPr id="590" name="Shape 5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700" y="2226825"/>
            <a:ext cx="28575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Shape 591"/>
          <p:cNvSpPr txBox="1"/>
          <p:nvPr/>
        </p:nvSpPr>
        <p:spPr>
          <a:xfrm>
            <a:off x="6476975" y="4369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theonlineflowergarden.com</a:t>
            </a:r>
          </a:p>
        </p:txBody>
      </p:sp>
    </p:spTree>
    <p:extLst>
      <p:ext uri="{BB962C8B-B14F-4D97-AF65-F5344CB8AC3E}">
        <p14:creationId xmlns:p14="http://schemas.microsoft.com/office/powerpoint/2010/main" val="255601066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8" name="Shape 598"/>
          <p:cNvSpPr txBox="1"/>
          <p:nvPr/>
        </p:nvSpPr>
        <p:spPr>
          <a:xfrm>
            <a:off x="935050" y="1297375"/>
            <a:ext cx="7152899" cy="508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Praise with Courage!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Prepare Yourself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Prepare Others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 Have the conversation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 Debrief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 Do it Again Only Better</a:t>
            </a:r>
          </a:p>
        </p:txBody>
      </p:sp>
      <p:pic>
        <p:nvPicPr>
          <p:cNvPr id="599" name="Shape 5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875" y="1826075"/>
            <a:ext cx="2857500" cy="270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805965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core issue here?</a:t>
            </a:r>
          </a:p>
          <a:p>
            <a:r>
              <a:rPr lang="en-US" dirty="0"/>
              <a:t>Why do you need a Courageous Conversation?</a:t>
            </a:r>
          </a:p>
          <a:p>
            <a:r>
              <a:rPr lang="en-US" dirty="0"/>
              <a:t>What ethical standard requires you to address this issue?</a:t>
            </a:r>
          </a:p>
          <a:p>
            <a:r>
              <a:rPr lang="en-US" dirty="0"/>
              <a:t>What would be your goal?</a:t>
            </a:r>
          </a:p>
          <a:p>
            <a:r>
              <a:rPr lang="en-US" dirty="0"/>
              <a:t>How would you begin this conversation?</a:t>
            </a:r>
          </a:p>
        </p:txBody>
      </p:sp>
    </p:spTree>
    <p:extLst>
      <p:ext uri="{BB962C8B-B14F-4D97-AF65-F5344CB8AC3E}">
        <p14:creationId xmlns:p14="http://schemas.microsoft.com/office/powerpoint/2010/main" val="2994616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team will have a scenario from a PLC.  Write an opening statement to get the conversation going.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310759"/>
            <a:ext cx="4556758" cy="23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568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DB8B31-AAC7-429A-9173-2BF092E1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Courageous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731D13-6795-41B5-9FC2-1B9BD2C2B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whom else might you have to have conversations? </a:t>
            </a:r>
          </a:p>
        </p:txBody>
      </p:sp>
    </p:spTree>
    <p:extLst>
      <p:ext uri="{BB962C8B-B14F-4D97-AF65-F5344CB8AC3E}">
        <p14:creationId xmlns:p14="http://schemas.microsoft.com/office/powerpoint/2010/main" val="2224513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0" y="489850"/>
            <a:ext cx="9078600" cy="98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85C1D"/>
              </a:buClr>
              <a:buSzPct val="25000"/>
              <a:buFont typeface="Helvetica Neue"/>
              <a:buNone/>
            </a:pPr>
            <a:endParaRPr lang="en-US" sz="4800" b="1" dirty="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0834534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73098"/>
              </p:ext>
            </p:extLst>
          </p:nvPr>
        </p:nvGraphicFramePr>
        <p:xfrm>
          <a:off x="1261242" y="457200"/>
          <a:ext cx="6211614" cy="6242428"/>
        </p:xfrm>
        <a:graphic>
          <a:graphicData uri="http://schemas.openxmlformats.org/drawingml/2006/table">
            <a:tbl>
              <a:tblPr/>
              <a:tblGrid>
                <a:gridCol w="1317614">
                  <a:extLst>
                    <a:ext uri="{9D8B030D-6E8A-4147-A177-3AD203B41FA5}">
                      <a16:colId xmlns:a16="http://schemas.microsoft.com/office/drawing/2014/main" xmlns="" val="2767782071"/>
                    </a:ext>
                  </a:extLst>
                </a:gridCol>
                <a:gridCol w="2447000">
                  <a:extLst>
                    <a:ext uri="{9D8B030D-6E8A-4147-A177-3AD203B41FA5}">
                      <a16:colId xmlns:a16="http://schemas.microsoft.com/office/drawing/2014/main" xmlns="" val="1138572427"/>
                    </a:ext>
                  </a:extLst>
                </a:gridCol>
                <a:gridCol w="2447000">
                  <a:extLst>
                    <a:ext uri="{9D8B030D-6E8A-4147-A177-3AD203B41FA5}">
                      <a16:colId xmlns:a16="http://schemas.microsoft.com/office/drawing/2014/main" xmlns="" val="357787488"/>
                    </a:ext>
                  </a:extLst>
                </a:gridCol>
              </a:tblGrid>
              <a:tr h="181011">
                <a:tc grid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29278" marR="29278" marT="14639" marB="1463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3626477"/>
                  </a:ext>
                </a:extLst>
              </a:tr>
              <a:tr h="19930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29278" marR="29278" marT="14639" marB="14639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</a:rPr>
                        <a:t>Ethics</a:t>
                      </a:r>
                    </a:p>
                  </a:txBody>
                  <a:tcPr marL="19519" marR="19519" marT="24399" marB="170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</a:rPr>
                        <a:t>Morals</a:t>
                      </a:r>
                    </a:p>
                  </a:txBody>
                  <a:tcPr marL="19519" marR="19519" marT="24399" marB="170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6630814"/>
                  </a:ext>
                </a:extLst>
              </a:tr>
              <a:tr h="155943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What are they?</a:t>
                      </a:r>
                    </a:p>
                  </a:txBody>
                  <a:tcPr marL="29278" marR="12199" marT="17079" marB="170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rules of conduct recognized in respect to a particular class of human actions or a particular group or culture.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Principles or habits with respect to right or wrong conduct. While morals also prescribe dos and don'ts, morality is ultimately a personal compass of right and wrong.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2084286"/>
                  </a:ext>
                </a:extLst>
              </a:tr>
              <a:tr h="5996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Where do they come from?</a:t>
                      </a:r>
                    </a:p>
                  </a:txBody>
                  <a:tcPr marL="29278" marR="121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Social system - External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 - Internal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5864569"/>
                  </a:ext>
                </a:extLst>
              </a:tr>
              <a:tr h="5996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Why we do it?</a:t>
                      </a:r>
                    </a:p>
                  </a:txBody>
                  <a:tcPr marL="29278" marR="121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Because society says it is the right thing to do.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Because we believe in something being right or wrong.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3737716"/>
                  </a:ext>
                </a:extLst>
              </a:tr>
              <a:tr h="128521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Flexibility</a:t>
                      </a:r>
                    </a:p>
                  </a:txBody>
                  <a:tcPr marL="29278" marR="121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Ethics are dependent on others for definition. They tend to be consistent within a certain context, but can vary between contexts.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Usually consistent, although can change if an individual’s beliefs change.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64006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5319"/>
            <a:ext cx="256464" cy="70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6960" tIns="76176" rIns="12696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0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5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i="1" dirty="0"/>
              <a:t>1</a:t>
            </a:r>
            <a:r>
              <a:rPr lang="en-US" dirty="0"/>
              <a:t> :  firm </a:t>
            </a:r>
            <a:r>
              <a:rPr lang="en-US" dirty="0">
                <a:hlinkClick r:id="rId2"/>
              </a:rPr>
              <a:t>adherence</a:t>
            </a:r>
            <a:r>
              <a:rPr lang="en-US" dirty="0"/>
              <a:t> to a code of especially moral or artistic values :  </a:t>
            </a:r>
            <a:r>
              <a:rPr lang="en-US" dirty="0">
                <a:hlinkClick r:id="rId3"/>
              </a:rPr>
              <a:t>incorruptibility</a:t>
            </a:r>
            <a:endParaRPr lang="en-US" dirty="0"/>
          </a:p>
          <a:p>
            <a:r>
              <a:rPr lang="en-US" i="1" dirty="0"/>
              <a:t>2</a:t>
            </a:r>
            <a:r>
              <a:rPr lang="en-US" dirty="0"/>
              <a:t> :  an unimpaired condition :  </a:t>
            </a:r>
            <a:r>
              <a:rPr lang="en-US" dirty="0">
                <a:hlinkClick r:id="rId4"/>
              </a:rPr>
              <a:t>soundness</a:t>
            </a:r>
            <a:endParaRPr lang="en-US" dirty="0"/>
          </a:p>
          <a:p>
            <a:r>
              <a:rPr lang="en-US" i="1" dirty="0"/>
              <a:t>3</a:t>
            </a:r>
            <a:r>
              <a:rPr lang="en-US" dirty="0"/>
              <a:t> :  the quality or state of being complete or undivided :  </a:t>
            </a:r>
            <a:r>
              <a:rPr lang="en-US" dirty="0">
                <a:hlinkClick r:id="rId5"/>
              </a:rPr>
              <a:t>completeness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a principal’s responsibility in the realm of ethics?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24957"/>
            <a:ext cx="2875455" cy="28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4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“What Principals Need to Know About Ethics”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									by Rosa L. Weaver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754" y="3311388"/>
            <a:ext cx="174955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06664"/>
      </p:ext>
    </p:extLst>
  </p:cSld>
  <p:clrMapOvr>
    <a:masterClrMapping/>
  </p:clrMapOvr>
</p:sld>
</file>

<file path=ppt/theme/theme1.xml><?xml version="1.0" encoding="utf-8"?>
<a:theme xmlns:a="http://schemas.openxmlformats.org/drawingml/2006/main" name="RESA Dropout Prevention">
  <a:themeElements>
    <a:clrScheme name="Custom 3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1A53AB"/>
      </a:accent1>
      <a:accent2>
        <a:srgbClr val="398832"/>
      </a:accent2>
      <a:accent3>
        <a:srgbClr val="F4521D"/>
      </a:accent3>
      <a:accent4>
        <a:srgbClr val="55C940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RESA Dropout Prevention.thmx</Template>
  <TotalTime>2203</TotalTime>
  <Words>2188</Words>
  <Application>Microsoft Office PowerPoint</Application>
  <PresentationFormat>On-screen Show (4:3)</PresentationFormat>
  <Paragraphs>411</Paragraphs>
  <Slides>55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ＭＳ Ｐゴシック</vt:lpstr>
      <vt:lpstr>65 Helvetica Medium</vt:lpstr>
      <vt:lpstr>75 Helvetica Bold</vt:lpstr>
      <vt:lpstr>Arial</vt:lpstr>
      <vt:lpstr>Calibri</vt:lpstr>
      <vt:lpstr>Georgia</vt:lpstr>
      <vt:lpstr>Helvetica Neue</vt:lpstr>
      <vt:lpstr>Helvetica Neue Light</vt:lpstr>
      <vt:lpstr>RESA Dropout Prevention</vt:lpstr>
      <vt:lpstr>Standard 5: Ethics</vt:lpstr>
      <vt:lpstr>ISLLC Standard 5</vt:lpstr>
      <vt:lpstr>5 functions of standard 5</vt:lpstr>
      <vt:lpstr>Team Interpretations</vt:lpstr>
      <vt:lpstr>What are ethics?</vt:lpstr>
      <vt:lpstr>PowerPoint Presentation</vt:lpstr>
      <vt:lpstr>Definition of Integrity</vt:lpstr>
      <vt:lpstr>Responsibility</vt:lpstr>
      <vt:lpstr>Read</vt:lpstr>
      <vt:lpstr>Courageous Conversations </vt:lpstr>
      <vt:lpstr>Courageous Conversations </vt:lpstr>
      <vt:lpstr>Courageous Conversations</vt:lpstr>
      <vt:lpstr>Courageous Conversations</vt:lpstr>
      <vt:lpstr>Courageous Conversations</vt:lpstr>
      <vt:lpstr>Courageous Conversations</vt:lpstr>
      <vt:lpstr>Courageous Conversations</vt:lpstr>
      <vt:lpstr>Courageous Conversations</vt:lpstr>
      <vt:lpstr>Courageous Conversations </vt:lpstr>
      <vt:lpstr>Courageous Conversations </vt:lpstr>
      <vt:lpstr>PowerPoint Presentation</vt:lpstr>
      <vt:lpstr>Courageous Conversations </vt:lpstr>
      <vt:lpstr>ELI &amp; ISLLC Connections</vt:lpstr>
      <vt:lpstr>Talk with a partner</vt:lpstr>
      <vt:lpstr>Hang On….</vt:lpstr>
      <vt:lpstr>It takes Practice</vt:lpstr>
      <vt:lpstr>What are you practicing?????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step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Scenario 1</vt:lpstr>
      <vt:lpstr>Group Scenarios</vt:lpstr>
      <vt:lpstr>Courageous Conversations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Evans Sr.</dc:creator>
  <cp:lastModifiedBy>Ellie Cruz</cp:lastModifiedBy>
  <cp:revision>38</cp:revision>
  <dcterms:created xsi:type="dcterms:W3CDTF">2016-09-20T12:45:32Z</dcterms:created>
  <dcterms:modified xsi:type="dcterms:W3CDTF">2018-04-19T01:10:59Z</dcterms:modified>
</cp:coreProperties>
</file>