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1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21.xml" ContentType="application/vnd.openxmlformats-officedocument.presentationml.slide+xml"/>
  <Override PartName="/ppt/slides/slide70.xml" ContentType="application/vnd.openxmlformats-officedocument.presentationml.slide+xml"/>
  <Override PartName="/ppt/slides/slide112.xml" ContentType="application/vnd.openxmlformats-officedocument.presentationml.slide+xml"/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77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90.xml" ContentType="application/vnd.openxmlformats-officedocument.presentationml.slide+xml"/>
  <Override PartName="/ppt/slides/slide97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44.xml" ContentType="application/vnd.openxmlformats-officedocument.presentationml.slide+xml"/>
  <Override PartName="/ppt/slides/slide72.xml" ContentType="application/vnd.openxmlformats-officedocument.presentationml.slide+xml"/>
  <Override PartName="/ppt/slides/slide39.xml" ContentType="application/vnd.openxmlformats-officedocument.presentationml.slide+xml"/>
  <Override PartName="/ppt/slides/slide105.xml" ContentType="application/vnd.openxmlformats-officedocument.presentationml.slide+xml"/>
  <Override PartName="/ppt/slides/slide9.xml" ContentType="application/vnd.openxmlformats-officedocument.presentationml.slide+xml"/>
  <Override PartName="/ppt/slides/slide102.xml" ContentType="application/vnd.openxmlformats-officedocument.presentationml.slide+xml"/>
  <Override PartName="/ppt/slides/slide74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52.xml" ContentType="application/vnd.openxmlformats-officedocument.presentationml.slide+xml"/>
  <Override PartName="/ppt/slides/slide124.xml" ContentType="application/vnd.openxmlformats-officedocument.presentationml.slide+xml"/>
  <Override PartName="/ppt/slides/slide22.xml" ContentType="application/vnd.openxmlformats-officedocument.presentationml.slide+xml"/>
  <Override PartName="/ppt/slides/slide118.xml" ContentType="application/vnd.openxmlformats-officedocument.presentationml.slide+xml"/>
  <Override PartName="/ppt/slides/slide62.xml" ContentType="application/vnd.openxmlformats-officedocument.presentationml.slide+xml"/>
  <Override PartName="/ppt/slides/slide91.xml" ContentType="application/vnd.openxmlformats-officedocument.presentationml.slide+xml"/>
  <Override PartName="/ppt/slides/slide95.xml" ContentType="application/vnd.openxmlformats-officedocument.presentationml.slide+xml"/>
  <Override PartName="/ppt/slides/slide65.xml" ContentType="application/vnd.openxmlformats-officedocument.presentationml.slide+xml"/>
  <Override PartName="/ppt/slides/slide69.xml" ContentType="application/vnd.openxmlformats-officedocument.presentationml.slide+xml"/>
  <Override PartName="/ppt/slides/slide122.xml" ContentType="application/vnd.openxmlformats-officedocument.presentationml.slide+xml"/>
  <Override PartName="/ppt/slides/slide111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16.xml" ContentType="application/vnd.openxmlformats-officedocument.presentationml.slide+xml"/>
  <Override PartName="/ppt/slides/slide93.xml" ContentType="application/vnd.openxmlformats-officedocument.presentationml.slide+xml"/>
  <Override PartName="/ppt/slides/slide106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81.xml" ContentType="application/vnd.openxmlformats-officedocument.presentationml.slide+xml"/>
  <Override PartName="/ppt/slides/slide88.xml" ContentType="application/vnd.openxmlformats-officedocument.presentationml.slide+xml"/>
  <Override PartName="/ppt/slides/slide11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64.xml" ContentType="application/vnd.openxmlformats-officedocument.presentationml.slide+xml"/>
  <Override PartName="/ppt/slides/slide29.xml" ContentType="application/vnd.openxmlformats-officedocument.presentationml.slide+xml"/>
  <Override PartName="/ppt/slides/slide66.xml" ContentType="application/vnd.openxmlformats-officedocument.presentationml.slide+xml"/>
  <Override PartName="/ppt/slides/slide117.xml" ContentType="application/vnd.openxmlformats-officedocument.presentationml.slide+xml"/>
  <Override PartName="/ppt/slides/slide114.xml" ContentType="application/vnd.openxmlformats-officedocument.presentationml.slide+xml"/>
  <Override PartName="/ppt/slides/slide110.xml" ContentType="application/vnd.openxmlformats-officedocument.presentationml.slide+xml"/>
  <Override PartName="/ppt/slides/slide15.xml" ContentType="application/vnd.openxmlformats-officedocument.presentationml.slide+xml"/>
  <Override PartName="/ppt/slides/slide107.xml" ContentType="application/vnd.openxmlformats-officedocument.presentationml.slide+xml"/>
  <Override PartName="/ppt/slides/slide59.xml" ContentType="application/vnd.openxmlformats-officedocument.presentationml.slide+xml"/>
  <Override PartName="/ppt/slides/slide76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55.xml" ContentType="application/vnd.openxmlformats-officedocument.presentationml.slide+xml"/>
  <Override PartName="/ppt/slides/slide63.xml" ContentType="application/vnd.openxmlformats-officedocument.presentationml.slide+xml"/>
  <Override PartName="/ppt/slides/slide37.xml" ContentType="application/vnd.openxmlformats-officedocument.presentationml.slide+xml"/>
  <Override PartName="/ppt/slides/slide130.xml" ContentType="application/vnd.openxmlformats-officedocument.presentationml.slide+xml"/>
  <Override PartName="/ppt/slides/slide92.xml" ContentType="application/vnd.openxmlformats-officedocument.presentationml.slide+xml"/>
  <Override PartName="/ppt/slides/slide115.xml" ContentType="application/vnd.openxmlformats-officedocument.presentationml.slide+xml"/>
  <Override PartName="/ppt/slides/slide103.xml" ContentType="application/vnd.openxmlformats-officedocument.presentationml.slide+xml"/>
  <Override PartName="/ppt/slides/slide45.xml" ContentType="application/vnd.openxmlformats-officedocument.presentationml.slide+xml"/>
  <Override PartName="/ppt/slides/slide120.xml" ContentType="application/vnd.openxmlformats-officedocument.presentationml.slide+xml"/>
  <Override PartName="/ppt/slides/slide6.xml" ContentType="application/vnd.openxmlformats-officedocument.presentationml.slide+xml"/>
  <Override PartName="/ppt/slides/slide133.xml" ContentType="application/vnd.openxmlformats-officedocument.presentationml.slide+xml"/>
  <Override PartName="/ppt/slides/slide36.xml" ContentType="application/vnd.openxmlformats-officedocument.presentationml.slide+xml"/>
  <Override PartName="/ppt/slides/slide109.xml" ContentType="application/vnd.openxmlformats-officedocument.presentationml.slide+xml"/>
  <Override PartName="/ppt/slides/slide96.xml" ContentType="application/vnd.openxmlformats-officedocument.presentationml.slide+xml"/>
  <Override PartName="/ppt/slides/slide24.xml" ContentType="application/vnd.openxmlformats-officedocument.presentationml.slide+xml"/>
  <Override PartName="/ppt/slides/slide104.xml" ContentType="application/vnd.openxmlformats-officedocument.presentationml.slide+xml"/>
  <Override PartName="/ppt/slides/slide68.xml" ContentType="application/vnd.openxmlformats-officedocument.presentationml.slide+xml"/>
  <Override PartName="/ppt/slides/slide85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78.xml" ContentType="application/vnd.openxmlformats-officedocument.presentationml.slide+xml"/>
  <Override PartName="/ppt/slides/slide46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98.xml" ContentType="application/vnd.openxmlformats-officedocument.presentationml.slide+xml"/>
  <Override PartName="/ppt/slides/slide18.xml" ContentType="application/vnd.openxmlformats-officedocument.presentationml.slide+xml"/>
  <Override PartName="/ppt/slides/slide79.xml" ContentType="application/vnd.openxmlformats-officedocument.presentationml.slide+xml"/>
  <Override PartName="/ppt/slides/slide58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125.xml" ContentType="application/vnd.openxmlformats-officedocument.presentationml.slide+xml"/>
  <Override PartName="/ppt/slides/slide123.xml" ContentType="application/vnd.openxmlformats-officedocument.presentationml.slide+xml"/>
  <Override PartName="/ppt/slides/slide4.xml" ContentType="application/vnd.openxmlformats-officedocument.presentationml.slide+xml"/>
  <Override PartName="/ppt/slides/slide49.xml" ContentType="application/vnd.openxmlformats-officedocument.presentationml.slide+xml"/>
  <Override PartName="/ppt/slides/slide129.xml" ContentType="application/vnd.openxmlformats-officedocument.presentationml.slide+xml"/>
  <Override PartName="/ppt/slides/slide108.xml" ContentType="application/vnd.openxmlformats-officedocument.presentationml.slide+xml"/>
  <Override PartName="/ppt/slides/slide128.xml" ContentType="application/vnd.openxmlformats-officedocument.presentationml.slide+xml"/>
  <Override PartName="/ppt/slides/slide7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132.xml" ContentType="application/vnd.openxmlformats-officedocument.presentationml.slide+xml"/>
  <Override PartName="/ppt/slides/slide127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3.xml" ContentType="application/vnd.openxmlformats-officedocument.presentationml.slide+xml"/>
  <Override PartName="/ppt/slides/slide54.xml" ContentType="application/vnd.openxmlformats-officedocument.presentationml.slide+xml"/>
  <Override PartName="/ppt/slides/slide87.xml" ContentType="application/vnd.openxmlformats-officedocument.presentationml.slide+xml"/>
  <Override PartName="/ppt/slides/slide119.xml" ContentType="application/vnd.openxmlformats-officedocument.presentationml.slide+xml"/>
  <Override PartName="/ppt/slides/slide23.xml" ContentType="application/vnd.openxmlformats-officedocument.presentationml.slide+xml"/>
  <Override PartName="/ppt/slides/slide86.xml" ContentType="application/vnd.openxmlformats-officedocument.presentationml.slide+xml"/>
  <Override PartName="/ppt/slides/slide60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131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84.xml" ContentType="application/vnd.openxmlformats-officedocument.presentationml.slide+xml"/>
  <Override PartName="/ppt/slides/slide99.xml" ContentType="application/vnd.openxmlformats-officedocument.presentationml.slide+xml"/>
  <Override PartName="/ppt/slides/slide101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00.xml" ContentType="application/vnd.openxmlformats-officedocument.presentationml.slide+xml"/>
  <Override PartName="/ppt/slides/slide83.xml" ContentType="application/vnd.openxmlformats-officedocument.presentationml.slide+xml"/>
  <Override PartName="/ppt/slides/slide126.xml" ContentType="application/vnd.openxmlformats-officedocument.presentationml.slide+xml"/>
  <Override PartName="/ppt/slides/slide82.xml" ContentType="application/vnd.openxmlformats-officedocument.presentationml.slide+xml"/>
  <Override PartName="/ppt/slides/slide41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slides/slide125.xml" Type="http://schemas.openxmlformats.org/officeDocument/2006/relationships/slide" Id="rId130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26.xml" Type="http://schemas.openxmlformats.org/officeDocument/2006/relationships/slide" Id="rId131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27.xml" Type="http://schemas.openxmlformats.org/officeDocument/2006/relationships/slide" Id="rId132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28.xml" Type="http://schemas.openxmlformats.org/officeDocument/2006/relationships/slide" Id="rId133"/><Relationship Target="slides/slide38.xml" Type="http://schemas.openxmlformats.org/officeDocument/2006/relationships/slide" Id="rId43"/><Relationship Target="slides/slide129.xml" Type="http://schemas.openxmlformats.org/officeDocument/2006/relationships/slide" Id="rId134"/><Relationship Target="slides/slide39.xml" Type="http://schemas.openxmlformats.org/officeDocument/2006/relationships/slide" Id="rId44"/><Relationship Target="slides/slide130.xml" Type="http://schemas.openxmlformats.org/officeDocument/2006/relationships/slide" Id="rId135"/><Relationship Target="slides/slide40.xml" Type="http://schemas.openxmlformats.org/officeDocument/2006/relationships/slide" Id="rId45"/><Relationship Target="slides/slide131.xml" Type="http://schemas.openxmlformats.org/officeDocument/2006/relationships/slide" Id="rId136"/><Relationship Target="slides/slide41.xml" Type="http://schemas.openxmlformats.org/officeDocument/2006/relationships/slide" Id="rId46"/><Relationship Target="slides/slide132.xml" Type="http://schemas.openxmlformats.org/officeDocument/2006/relationships/slide" Id="rId137"/><Relationship Target="slides/slide133.xml" Type="http://schemas.openxmlformats.org/officeDocument/2006/relationships/slide" Id="rId138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93.xml" Type="http://schemas.openxmlformats.org/officeDocument/2006/relationships/slide" Id="rId98"/><Relationship Target="slides/slide94.xml" Type="http://schemas.openxmlformats.org/officeDocument/2006/relationships/slide" Id="rId99"/><Relationship Target="slides/slide89.xml" Type="http://schemas.openxmlformats.org/officeDocument/2006/relationships/slide" Id="rId94"/><Relationship Target="slides/slide90.xml" Type="http://schemas.openxmlformats.org/officeDocument/2006/relationships/slide" Id="rId95"/><Relationship Target="slides/slide91.xml" Type="http://schemas.openxmlformats.org/officeDocument/2006/relationships/slide" Id="rId96"/><Relationship Target="slides/slide92.xml" Type="http://schemas.openxmlformats.org/officeDocument/2006/relationships/slide" Id="rId97"/><Relationship Target="slides/slide85.xml" Type="http://schemas.openxmlformats.org/officeDocument/2006/relationships/slide" Id="rId90"/><Relationship Target="slides/slide86.xml" Type="http://schemas.openxmlformats.org/officeDocument/2006/relationships/slide" Id="rId91"/><Relationship Target="slides/slide14.xml" Type="http://schemas.openxmlformats.org/officeDocument/2006/relationships/slide" Id="rId19"/><Relationship Target="slides/slide87.xml" Type="http://schemas.openxmlformats.org/officeDocument/2006/relationships/slide" Id="rId92"/><Relationship Target="slides/slide13.xml" Type="http://schemas.openxmlformats.org/officeDocument/2006/relationships/slide" Id="rId18"/><Relationship Target="slides/slide88.xml" Type="http://schemas.openxmlformats.org/officeDocument/2006/relationships/slide" Id="rId93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66.xml" Type="http://schemas.openxmlformats.org/officeDocument/2006/relationships/slide" Id="rId71"/><Relationship Target="slides/slide65.xml" Type="http://schemas.openxmlformats.org/officeDocument/2006/relationships/slide" Id="rId70"/><Relationship Target="slides/slide70.xml" Type="http://schemas.openxmlformats.org/officeDocument/2006/relationships/slide" Id="rId75"/><Relationship Target="slides/slide69.xml" Type="http://schemas.openxmlformats.org/officeDocument/2006/relationships/slide" Id="rId74"/><Relationship Target="slides/slide68.xml" Type="http://schemas.openxmlformats.org/officeDocument/2006/relationships/slide" Id="rId73"/><Relationship Target="slides/slide67.xml" Type="http://schemas.openxmlformats.org/officeDocument/2006/relationships/slide" Id="rId72"/><Relationship Target="slides/slide74.xml" Type="http://schemas.openxmlformats.org/officeDocument/2006/relationships/slide" Id="rId79"/><Relationship Target="slides/slide73.xml" Type="http://schemas.openxmlformats.org/officeDocument/2006/relationships/slide" Id="rId78"/><Relationship Target="slides/slide72.xml" Type="http://schemas.openxmlformats.org/officeDocument/2006/relationships/slide" Id="rId77"/><Relationship Target="slides/slide71.xml" Type="http://schemas.openxmlformats.org/officeDocument/2006/relationships/slide" Id="rId76"/><Relationship Target="slides/slide104.xml" Type="http://schemas.openxmlformats.org/officeDocument/2006/relationships/slide" Id="rId109"/><Relationship Target="slides/slide103.xml" Type="http://schemas.openxmlformats.org/officeDocument/2006/relationships/slide" Id="rId108"/><Relationship Target="slides/slide100.xml" Type="http://schemas.openxmlformats.org/officeDocument/2006/relationships/slide" Id="rId105"/><Relationship Target="slides/slide99.xml" Type="http://schemas.openxmlformats.org/officeDocument/2006/relationships/slide" Id="rId104"/><Relationship Target="slides/slide102.xml" Type="http://schemas.openxmlformats.org/officeDocument/2006/relationships/slide" Id="rId107"/><Relationship Target="slides/slide101.xml" Type="http://schemas.openxmlformats.org/officeDocument/2006/relationships/slide" Id="rId106"/><Relationship Target="slides/slide96.xml" Type="http://schemas.openxmlformats.org/officeDocument/2006/relationships/slide" Id="rId101"/><Relationship Target="slides/slide95.xml" Type="http://schemas.openxmlformats.org/officeDocument/2006/relationships/slide" Id="rId100"/><Relationship Target="slides/slide98.xml" Type="http://schemas.openxmlformats.org/officeDocument/2006/relationships/slide" Id="rId103"/><Relationship Target="slides/slide97.xml" Type="http://schemas.openxmlformats.org/officeDocument/2006/relationships/slide" Id="rId102"/><Relationship Target="slides/slide75.xml" Type="http://schemas.openxmlformats.org/officeDocument/2006/relationships/slide" Id="rId80"/><Relationship Target="slides/slide77.xml" Type="http://schemas.openxmlformats.org/officeDocument/2006/relationships/slide" Id="rId82"/><Relationship Target="slides/slide76.xml" Type="http://schemas.openxmlformats.org/officeDocument/2006/relationships/slide" Id="rId81"/><Relationship Target="slides/slide79.xml" Type="http://schemas.openxmlformats.org/officeDocument/2006/relationships/slide" Id="rId84"/><Relationship Target="slides/slide78.xml" Type="http://schemas.openxmlformats.org/officeDocument/2006/relationships/slide" Id="rId83"/><Relationship Target="slides/slide81.xml" Type="http://schemas.openxmlformats.org/officeDocument/2006/relationships/slide" Id="rId86"/><Relationship Target="slides/slide80.xml" Type="http://schemas.openxmlformats.org/officeDocument/2006/relationships/slide" Id="rId85"/><Relationship Target="slides/slide83.xml" Type="http://schemas.openxmlformats.org/officeDocument/2006/relationships/slide" Id="rId88"/><Relationship Target="slides/slide82.xml" Type="http://schemas.openxmlformats.org/officeDocument/2006/relationships/slide" Id="rId87"/><Relationship Target="slides/slide84.xml" Type="http://schemas.openxmlformats.org/officeDocument/2006/relationships/slide" Id="rId89"/><Relationship Target="slides/slide113.xml" Type="http://schemas.openxmlformats.org/officeDocument/2006/relationships/slide" Id="rId118"/><Relationship Target="slides/slide112.xml" Type="http://schemas.openxmlformats.org/officeDocument/2006/relationships/slide" Id="rId117"/><Relationship Target="slides/slide111.xml" Type="http://schemas.openxmlformats.org/officeDocument/2006/relationships/slide" Id="rId116"/><Relationship Target="slides/slide110.xml" Type="http://schemas.openxmlformats.org/officeDocument/2006/relationships/slide" Id="rId115"/><Relationship Target="slides/slide53.xml" Type="http://schemas.openxmlformats.org/officeDocument/2006/relationships/slide" Id="rId58"/><Relationship Target="slides/slide114.xml" Type="http://schemas.openxmlformats.org/officeDocument/2006/relationships/slide" Id="rId119"/><Relationship Target="slides/slide54.xml" Type="http://schemas.openxmlformats.org/officeDocument/2006/relationships/slide" Id="rId59"/><Relationship Target="slides/slide105.xml" Type="http://schemas.openxmlformats.org/officeDocument/2006/relationships/slide" Id="rId110"/><Relationship Target="slides/slide109.xml" Type="http://schemas.openxmlformats.org/officeDocument/2006/relationships/slide" Id="rId114"/><Relationship Target="slides/slide108.xml" Type="http://schemas.openxmlformats.org/officeDocument/2006/relationships/slide" Id="rId113"/><Relationship Target="slides/slide107.xml" Type="http://schemas.openxmlformats.org/officeDocument/2006/relationships/slide" Id="rId112"/><Relationship Target="slides/slide106.xml" Type="http://schemas.openxmlformats.org/officeDocument/2006/relationships/slide" Id="rId111"/><Relationship Target="slides/slide52.xml" Type="http://schemas.openxmlformats.org/officeDocument/2006/relationships/slide" Id="rId57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122.xml" Type="http://schemas.openxmlformats.org/officeDocument/2006/relationships/slide" Id="rId127"/><Relationship Target="slides/slide121.xml" Type="http://schemas.openxmlformats.org/officeDocument/2006/relationships/slide" Id="rId126"/><Relationship Target="slides/slide124.xml" Type="http://schemas.openxmlformats.org/officeDocument/2006/relationships/slide" Id="rId129"/><Relationship Target="slides/slide123.xml" Type="http://schemas.openxmlformats.org/officeDocument/2006/relationships/slide" Id="rId128"/><Relationship Target="slides/slide64.xml" Type="http://schemas.openxmlformats.org/officeDocument/2006/relationships/slide" Id="rId69"/><Relationship Target="slides/slide116.xml" Type="http://schemas.openxmlformats.org/officeDocument/2006/relationships/slide" Id="rId121"/><Relationship Target="slides/slide115.xml" Type="http://schemas.openxmlformats.org/officeDocument/2006/relationships/slide" Id="rId120"/><Relationship Target="slides/slide118.xml" Type="http://schemas.openxmlformats.org/officeDocument/2006/relationships/slide" Id="rId123"/><Relationship Target="slides/slide117.xml" Type="http://schemas.openxmlformats.org/officeDocument/2006/relationships/slide" Id="rId122"/><Relationship Target="slides/slide120.xml" Type="http://schemas.openxmlformats.org/officeDocument/2006/relationships/slide" Id="rId125"/><Relationship Target="slides/slide119.xml" Type="http://schemas.openxmlformats.org/officeDocument/2006/relationships/slide" Id="rId124"/><Relationship Target="slides/slide55.xml" Type="http://schemas.openxmlformats.org/officeDocument/2006/relationships/slide" Id="rId60"/><Relationship Target="slides/slide61.xml" Type="http://schemas.openxmlformats.org/officeDocument/2006/relationships/slide" Id="rId66"/><Relationship Target="slides/slide60.xml" Type="http://schemas.openxmlformats.org/officeDocument/2006/relationships/slide" Id="rId65"/><Relationship Target="slides/slide63.xml" Type="http://schemas.openxmlformats.org/officeDocument/2006/relationships/slide" Id="rId68"/><Relationship Target="slides/slide62.xml" Type="http://schemas.openxmlformats.org/officeDocument/2006/relationships/slide" Id="rId67"/><Relationship Target="slides/slide57.xml" Type="http://schemas.openxmlformats.org/officeDocument/2006/relationships/slide" Id="rId62"/><Relationship Target="slides/slide56.xml" Type="http://schemas.openxmlformats.org/officeDocument/2006/relationships/slide" Id="rId61"/><Relationship Target="slides/slide59.xml" Type="http://schemas.openxmlformats.org/officeDocument/2006/relationships/slide" Id="rId64"/><Relationship Target="slides/slide58.xml" Type="http://schemas.openxmlformats.org/officeDocument/2006/relationships/slide" Id="rId63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2" name="Shape 9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3" name="Shape 9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4" name="Shape 9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0" name="Shape 9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1" name="Shape 9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2" name="Shape 9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7" name="Shape 9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8" name="Shape 9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9" name="Shape 9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5" name="Shape 9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6" name="Shape 9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7" name="Shape 95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3" name="Shape 9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4" name="Shape 9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5" name="Shape 9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1" name="Shape 9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2" name="Shape 9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3" name="Shape 9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9" name="Shape 9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0" name="Shape 9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1" name="Shape 9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7" name="Shape 9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8" name="Shape 9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9" name="Shape 9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5" name="Shape 9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6" name="Shape 9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7" name="Shape 9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1" name="Shape 10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2" name="Shape 10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3" name="Shape 10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7" name="Shape 10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8" name="Shape 10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9" name="Shape 10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3" name="Shape 10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4" name="Shape 10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5" name="Shape 10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9" name="Shape 10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0" name="Shape 10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1" name="Shape 102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6" name="Shape 10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7" name="Shape 10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8" name="Shape 10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3" name="Shape 10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4" name="Shape 10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5" name="Shape 10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0" name="Shape 10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1" name="Shape 10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2" name="Shape 10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7" name="Shape 10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8" name="Shape 10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9" name="Shape 10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4" name="Shape 10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5" name="Shape 10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6" name="Shape 10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1" name="Shape 10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2" name="Shape 10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3" name="Shape 10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8" name="Shape 10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9" name="Shape 10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0" name="Shape 107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5" name="Shape 10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6" name="Shape 10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7" name="Shape 107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2" name="Shape 10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3" name="Shape 10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4" name="Shape 10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9" name="Shape 10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0" name="Shape 10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1" name="Shape 10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6" name="Shape 10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7" name="Shape 10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8" name="Shape 109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03" name="Shape 1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4" name="Shape 1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5" name="Shape 11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0" name="Shape 1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1" name="Shape 1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2" name="Shape 111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7" name="Shape 1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8" name="Shape 1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9" name="Shape 11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4" name="Shape 1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5" name="Shape 1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6" name="Shape 11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1" name="Shape 1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2" name="Shape 1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3" name="Shape 11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0" name="Shape 1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1" name="Shape 1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2" name="Shape 11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8" name="Shape 1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9" name="Shape 11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0" name="Shape 11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7" name="Shape 1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8" name="Shape 11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9" name="Shape 11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4" name="Shape 1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5" name="Shape 1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6" name="Shape 11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9" name="Shape 1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0" name="Shape 1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1" name="Shape 11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2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3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4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5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6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7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2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3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4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5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6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7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7" name="Shape 3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6" name="Shape 3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4" name="Shape 3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2" name="Shape 3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9" name="Shape 3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7" name="Shape 4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5" name="Shape 4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3" name="Shape 4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1" name="Shape 4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2" name="Shape 4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9" name="Shape 4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7" name="Shape 4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3" name="Shape 4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9" name="Shape 4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0" name="Shape 4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5" name="Shape 4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1" name="Shape 4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8" name="Shape 4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5" name="Shape 4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2" name="Shape 4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9" name="Shape 4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6" name="Shape 5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3" name="Shape 5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0" name="Shape 5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7" name="Shape 5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8" name="Shape 5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4" name="Shape 5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5" name="Shape 5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6" name="Shape 5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1" name="Shape 5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8" name="Shape 5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9" name="Shape 5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5" name="Shape 5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6" name="Shape 5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2" name="Shape 5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3" name="Shape 5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9" name="Shape 5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6" name="Shape 5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7" name="Shape 5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3" name="Shape 5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4" name="Shape 5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5" name="Shape 5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2" name="Shape 5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3" name="Shape 5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0" name="Shape 6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1" name="Shape 6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9" name="Shape 6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0" name="Shape 6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6" name="Shape 6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7" name="Shape 6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1" name="Shape 6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2" name="Shape 6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3" name="Shape 6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0" name="Shape 6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1" name="Shape 63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3" name="Shape 63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2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3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4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5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6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7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1" name="Shape 6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2" name="Shape 6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3" name="Shape 6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1" name="Shape 6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2" name="Shape 65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53" name="Shape 6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1" name="Shape 6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2" name="Shape 6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3" name="Shape 6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4" name="Shape 67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3" name="Shape 6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4" name="Shape 68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3" name="Shape 6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4" name="Shape 6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95" name="Shape 6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2" name="Shape 7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3" name="Shape 7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4" name="Shape 7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0" name="Shape 7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1" name="Shape 7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2" name="Shape 7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8" name="Shape 7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9" name="Shape 7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0" name="Shape 7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8" name="Shape 7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9" name="Shape 72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0" name="Shape 7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8" name="Shape 7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9" name="Shape 7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0" name="Shape 7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6" name="Shape 7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7" name="Shape 7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5" name="Shape 7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6" name="Shape 75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7" name="Shape 7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8" name="Shape 758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1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2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3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4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5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6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rtl="0" lvl="7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5" name="Shape 7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6" name="Shape 7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7" name="Shape 7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4" name="Shape 7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5" name="Shape 7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6" name="Shape 77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5" name="Shape 7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6" name="Shape 7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7" name="Shape 78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5" name="Shape 7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6" name="Shape 7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7" name="Shape 7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5" name="Shape 8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6" name="Shape 8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7" name="Shape 80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5" name="Shape 8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6" name="Shape 8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7" name="Shape 8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5" name="Shape 8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6" name="Shape 8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7" name="Shape 82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5" name="Shape 8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6" name="Shape 8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7" name="Shape 83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5" name="Shape 8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6" name="Shape 8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7" name="Shape 84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5" name="Shape 8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6" name="Shape 8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7" name="Shape 85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5" name="Shape 8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6" name="Shape 8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7" name="Shape 8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6" name="Shape 8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7" name="Shape 8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8" name="Shape 87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6" name="Shape 8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7" name="Shape 8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8" name="Shape 8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5" name="Shape 8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6" name="Shape 8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7" name="Shape 89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4" name="Shape 9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5" name="Shape 9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6" name="Shape 90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2" name="Shape 9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3" name="Shape 9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4" name="Shape 91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0" name="Shape 9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1" name="Shape 9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2" name="Shape 9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6" name="Shape 9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7" name="Shape 9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media/image02.png" Type="http://schemas.openxmlformats.org/officeDocument/2006/relationships/image" Id="rId2"/><Relationship Target="../slideMasters/slideMaster1.xml" Type="http://schemas.openxmlformats.org/officeDocument/2006/relationships/slideMaster" Id="rId1"/><Relationship Target="../media/image09.jpg" Type="http://schemas.openxmlformats.org/officeDocument/2006/relationships/image" Id="rId3"/></Relationships>
</file>

<file path=ppt/slideLayouts/_rels/slideLayout12.xml.rels><?xml version="1.0" encoding="UTF-8" standalone="yes"?><Relationships xmlns="http://schemas.openxmlformats.org/package/2006/relationships"><Relationship Target="../media/image02.png" Type="http://schemas.openxmlformats.org/officeDocument/2006/relationships/image" Id="rId2"/><Relationship Target="../slideMasters/slideMaster1.xml" Type="http://schemas.openxmlformats.org/officeDocument/2006/relationships/slideMaster" Id="rId1"/><Relationship Target="../media/image09.jpg" Type="http://schemas.openxmlformats.org/officeDocument/2006/relationships/image" Id="rId3"/></Relationships>
</file>

<file path=ppt/slideLayouts/_rels/slideLayout1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media/image02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9587" cx="9145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type="ctrTitle"/>
          </p:nvPr>
        </p:nvSpPr>
        <p:spPr>
          <a:xfrm>
            <a:off y="5008117" x="685800"/>
            <a:ext cy="867736" cx="5357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595959"/>
              </a:buClr>
              <a:buFont typeface="Helvetica Neue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y="5875855" x="685800"/>
            <a:ext cy="661049" cx="381111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420"/>
              </a:spcBef>
              <a:buClr>
                <a:srgbClr val="888888"/>
              </a:buClr>
              <a:buFont typeface="Helvetica Neue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4649787" x="6207125"/>
            <a:ext cy="2038349" cx="26828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Custom Layout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8000" cx="914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19212" x="0"/>
            <a:ext cy="4416056" cx="456969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y="3276600" x="4571998"/>
            <a:ext cy="2971799" cx="426728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1800"/>
              </a:spcAft>
              <a:buSzPct val="25000"/>
              <a:buNone/>
            </a:pPr>
            <a:r>
              <a:rPr strike="noStrike" u="none" b="1" cap="none" baseline="0" sz="22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STEVEN W. EDWARDS, PH.D</a:t>
            </a:r>
            <a:r>
              <a:rPr strike="noStrike" u="none" b="1" cap="none" baseline="0" sz="24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br>
              <a:rPr strike="noStrike" u="none" b="1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1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PRESIDENT &amp; CEO</a:t>
            </a:r>
            <a:br>
              <a:rPr strike="noStrike" u="none" b="1" cap="none" baseline="0" sz="12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1" cap="none" baseline="0" sz="12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202.359.5124  </a:t>
            </a: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703.837.0223</a:t>
            </a:r>
            <a:b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steve@edwardsedservices.com</a:t>
            </a:r>
            <a:b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edwards</a:t>
            </a:r>
            <a:r>
              <a:rPr strike="noStrike" u="none" b="0" cap="none" baseline="0" sz="1800" lang="en-US" i="0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services.com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306387" x="4569692"/>
            <a:ext cy="1012825" cx="368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y="1741714" x="4571998"/>
            <a:ext cy="1077217" cx="426728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200" lang="en-US" i="0">
                <a:solidFill>
                  <a:srgbClr val="0468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“LIKE” us on Facebook</a:t>
            </a:r>
          </a:p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3200" lang="en-US" i="0">
                <a:solidFill>
                  <a:srgbClr val="0468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 us on Twitter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Custom Layout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8000" cx="914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319212" x="0"/>
            <a:ext cy="4416056" cx="456969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y="3748407" x="4571998"/>
            <a:ext cy="2499992" cx="426728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1800"/>
              </a:spcAft>
              <a:buSzPct val="25000"/>
              <a:buNone/>
            </a:pPr>
            <a:br>
              <a:rPr strike="noStrike" u="none" b="1" cap="none" baseline="0" sz="12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1" cap="none" baseline="0" sz="12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703.837.0223  </a:t>
            </a: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703.837.0223</a:t>
            </a:r>
            <a:b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info@edwardsedservices.com</a:t>
            </a:r>
            <a:b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strike="noStrike" u="none" b="0" cap="none" baseline="0" sz="1800" lang="en-US" i="0">
                <a:solidFill>
                  <a:srgbClr val="FF8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edwards</a:t>
            </a:r>
            <a:r>
              <a:rPr strike="noStrike" u="none" b="0" cap="none" baseline="0" sz="1800" lang="en-US" i="0">
                <a:solidFill>
                  <a:srgbClr val="008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</a:t>
            </a:r>
            <a:r>
              <a:rPr strike="noStrike" u="none" b="0" cap="none" baseline="0" sz="1800" lang="en-US" i="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services.com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319212" x="4572000"/>
            <a:ext cy="1012825" cx="368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y="2693988" x="4572000"/>
            <a:ext cy="1525587" cx="3682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1_Title Only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y="6111875" x="3776662"/>
            <a:ext cy="365125" cx="228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y="6111875" x="6062662"/>
            <a:ext cy="365125" cx="228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y="6111875" x="8348663"/>
            <a:ext cy="365125" cx="457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8890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 indent="-88900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 indent="-88900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 indent="-88900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 indent="-88900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 indent="-88900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 indent="-88900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 indent="-88900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 indent="-88900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9587" cx="914558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type="ctrTitle"/>
          </p:nvPr>
        </p:nvSpPr>
        <p:spPr>
          <a:xfrm>
            <a:off y="5008117" x="685800"/>
            <a:ext cy="867736" cx="5357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595959"/>
              </a:buClr>
              <a:buFont typeface="Helvetica Neue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y="5875855" x="685800"/>
            <a:ext cy="661049" cx="381111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420"/>
              </a:spcBef>
              <a:buClr>
                <a:srgbClr val="888888"/>
              </a:buClr>
              <a:buFont typeface="Helvetica Neue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y="4649787" x="6207125"/>
            <a:ext cy="2038349" cx="26828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995315" cx="8105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Clr>
                <a:srgbClr val="595959"/>
              </a:buClr>
              <a:buFont typeface="Helvetica Neue"/>
              <a:buChar char="•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4637" x="457200"/>
            <a:ext cy="995315" cx="8105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Helvetica Neue"/>
              <a:buChar char="•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Helvetica Neue"/>
              <a:buChar char="•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274637" x="457200"/>
            <a:ext cy="974830" cx="810553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256CBD"/>
              </a:buClr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256CBD"/>
              </a:buClr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417637" x="457200"/>
            <a:ext cy="4511675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Font typeface="Helvetica Neu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" name="Shape 35"/>
          <p:cNvPicPr preferRelativeResize="0"/>
          <p:nvPr/>
        </p:nvPicPr>
        <p:blipFill rotWithShape="1">
          <a:blip r:embed="rId2">
            <a:alphaModFix/>
          </a:blip>
          <a:srcRect t="0" b="0" r="0" l="0"/>
          <a:stretch/>
        </p:blipFill>
        <p:spPr>
          <a:xfrm>
            <a:off y="0" x="0"/>
            <a:ext cy="6858000" cx="914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buFont typeface="Helvetica Neue"/>
              <a:buChar char="•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/>
          <p:nvPr>
            <p:ph idx="2" type="pic"/>
          </p:nvPr>
        </p:nvSpPr>
        <p:spPr>
          <a:xfrm>
            <a:off y="460870" x="1792288"/>
            <a:ext cy="4266705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Helvetica Neue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6"/><Relationship Target="../slideLayouts/slideLayout14.xml" Type="http://schemas.openxmlformats.org/officeDocument/2006/relationships/slideLayout" Id="rId15"/><Relationship Target="../slideLayouts/slideLayout13.xml" Type="http://schemas.openxmlformats.org/officeDocument/2006/relationships/slideLayout" Id="rId14"/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slideLayouts/slideLayout12.xml" Type="http://schemas.openxmlformats.org/officeDocument/2006/relationships/slideLayout" Id="rId13"/><Relationship Target="../media/image01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t="0" b="0" r="0" l="0"/>
          <a:stretch/>
        </p:blipFill>
        <p:spPr>
          <a:xfrm>
            <a:off y="0" x="0"/>
            <a:ext cy="6859587" cx="9145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buClr>
                <a:srgbClr val="7F7F7F"/>
              </a:buClr>
              <a:buFont typeface="Helvetica Neue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spcBef>
                <a:spcPts val="960"/>
              </a:spcBef>
              <a:buClr>
                <a:srgbClr val="E85C1D"/>
              </a:buClr>
              <a:buFont typeface="Helvetica Neue"/>
              <a:buNone/>
              <a:defRPr/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4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00.xml.rels><?xml version="1.0" encoding="UTF-8" standalone="yes"?><Relationships xmlns="http://schemas.openxmlformats.org/package/2006/relationships"><Relationship Target="../notesSlides/notesSlide10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1.xml.rels><?xml version="1.0" encoding="UTF-8" standalone="yes"?><Relationships xmlns="http://schemas.openxmlformats.org/package/2006/relationships"><Relationship Target="../notesSlides/notesSlide101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43.jpg" Type="http://schemas.openxmlformats.org/officeDocument/2006/relationships/image" Id="rId3"/></Relationships>
</file>

<file path=ppt/slides/_rels/slide102.xml.rels><?xml version="1.0" encoding="UTF-8" standalone="yes"?><Relationships xmlns="http://schemas.openxmlformats.org/package/2006/relationships"><Relationship Target="../notesSlides/notesSlide102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6.jpg" Type="http://schemas.openxmlformats.org/officeDocument/2006/relationships/image" Id="rId3"/></Relationships>
</file>

<file path=ppt/slides/_rels/slide103.xml.rels><?xml version="1.0" encoding="UTF-8" standalone="yes"?><Relationships xmlns="http://schemas.openxmlformats.org/package/2006/relationships"><Relationship Target="../notesSlides/notesSlide10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4.xml.rels><?xml version="1.0" encoding="UTF-8" standalone="yes"?><Relationships xmlns="http://schemas.openxmlformats.org/package/2006/relationships"><Relationship Target="../notesSlides/notesSlide10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5.xml.rels><?xml version="1.0" encoding="UTF-8" standalone="yes"?><Relationships xmlns="http://schemas.openxmlformats.org/package/2006/relationships"><Relationship Target="../notesSlides/notesSlide10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6.xml.rels><?xml version="1.0" encoding="UTF-8" standalone="yes"?><Relationships xmlns="http://schemas.openxmlformats.org/package/2006/relationships"><Relationship Target="../notesSlides/notesSlide10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7.xml.rels><?xml version="1.0" encoding="UTF-8" standalone="yes"?><Relationships xmlns="http://schemas.openxmlformats.org/package/2006/relationships"><Relationship Target="../notesSlides/notesSlide10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8.xml.rels><?xml version="1.0" encoding="UTF-8" standalone="yes"?><Relationships xmlns="http://schemas.openxmlformats.org/package/2006/relationships"><Relationship Target="../notesSlides/notesSlide10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09.xml.rels><?xml version="1.0" encoding="UTF-8" standalone="yes"?><Relationships xmlns="http://schemas.openxmlformats.org/package/2006/relationships"><Relationship Target="../notesSlides/notesSlide10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10.xml.rels><?xml version="1.0" encoding="UTF-8" standalone="yes"?><Relationships xmlns="http://schemas.openxmlformats.org/package/2006/relationships"><Relationship Target="../notesSlides/notesSlide11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1.xml.rels><?xml version="1.0" encoding="UTF-8" standalone="yes"?><Relationships xmlns="http://schemas.openxmlformats.org/package/2006/relationships"><Relationship Target="../notesSlides/notesSlide11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2.xml.rels><?xml version="1.0" encoding="UTF-8" standalone="yes"?><Relationships xmlns="http://schemas.openxmlformats.org/package/2006/relationships"><Relationship Target="../notesSlides/notesSlide1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3.xml.rels><?xml version="1.0" encoding="UTF-8" standalone="yes"?><Relationships xmlns="http://schemas.openxmlformats.org/package/2006/relationships"><Relationship Target="../notesSlides/notesSlide11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4.xml.rels><?xml version="1.0" encoding="UTF-8" standalone="yes"?><Relationships xmlns="http://schemas.openxmlformats.org/package/2006/relationships"><Relationship Target="../notesSlides/notesSlide11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5.xml.rels><?xml version="1.0" encoding="UTF-8" standalone="yes"?><Relationships xmlns="http://schemas.openxmlformats.org/package/2006/relationships"><Relationship Target="../notesSlides/notesSlide11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6.xml.rels><?xml version="1.0" encoding="UTF-8" standalone="yes"?><Relationships xmlns="http://schemas.openxmlformats.org/package/2006/relationships"><Relationship Target="../notesSlides/notesSlide11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7.xml.rels><?xml version="1.0" encoding="UTF-8" standalone="yes"?><Relationships xmlns="http://schemas.openxmlformats.org/package/2006/relationships"><Relationship Target="../notesSlides/notesSlide11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8.xml.rels><?xml version="1.0" encoding="UTF-8" standalone="yes"?><Relationships xmlns="http://schemas.openxmlformats.org/package/2006/relationships"><Relationship Target="../notesSlides/notesSlide11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19.xml.rels><?xml version="1.0" encoding="UTF-8" standalone="yes"?><Relationships xmlns="http://schemas.openxmlformats.org/package/2006/relationships"><Relationship Target="../notesSlides/notesSlide11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20.xml.rels><?xml version="1.0" encoding="UTF-8" standalone="yes"?><Relationships xmlns="http://schemas.openxmlformats.org/package/2006/relationships"><Relationship Target="../notesSlides/notesSlide12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1.xml.rels><?xml version="1.0" encoding="UTF-8" standalone="yes"?><Relationships xmlns="http://schemas.openxmlformats.org/package/2006/relationships"><Relationship Target="../notesSlides/notesSlide12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2.xml.rels><?xml version="1.0" encoding="UTF-8" standalone="yes"?><Relationships xmlns="http://schemas.openxmlformats.org/package/2006/relationships"><Relationship Target="../notesSlides/notesSlide12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3.xml.rels><?xml version="1.0" encoding="UTF-8" standalone="yes"?><Relationships xmlns="http://schemas.openxmlformats.org/package/2006/relationships"><Relationship Target="../notesSlides/notesSlide12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4.xml.rels><?xml version="1.0" encoding="UTF-8" standalone="yes"?><Relationships xmlns="http://schemas.openxmlformats.org/package/2006/relationships"><Relationship Target="../notesSlides/notesSlide12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5.xml.rels><?xml version="1.0" encoding="UTF-8" standalone="yes"?><Relationships xmlns="http://schemas.openxmlformats.org/package/2006/relationships"><Relationship Target="../notesSlides/notesSlide12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6.xml.rels><?xml version="1.0" encoding="UTF-8" standalone="yes"?><Relationships xmlns="http://schemas.openxmlformats.org/package/2006/relationships"><Relationship Target="../notesSlides/notesSlide12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7.xml.rels><?xml version="1.0" encoding="UTF-8" standalone="yes"?><Relationships xmlns="http://schemas.openxmlformats.org/package/2006/relationships"><Relationship Target="../notesSlides/notesSlide12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8.xml.rels><?xml version="1.0" encoding="UTF-8" standalone="yes"?><Relationships xmlns="http://schemas.openxmlformats.org/package/2006/relationships"><Relationship Target="../notesSlides/notesSlide12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29.xml.rels><?xml version="1.0" encoding="UTF-8" standalone="yes"?><Relationships xmlns="http://schemas.openxmlformats.org/package/2006/relationships"><Relationship Target="../notesSlides/notesSlide129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7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30.xml.rels><?xml version="1.0" encoding="UTF-8" standalone="yes"?><Relationships xmlns="http://schemas.openxmlformats.org/package/2006/relationships"><Relationship Target="../notesSlides/notesSlide130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9.jpg" Type="http://schemas.openxmlformats.org/officeDocument/2006/relationships/image" Id="rId3"/></Relationships>
</file>

<file path=ppt/slides/_rels/slide131.xml.rels><?xml version="1.0" encoding="UTF-8" standalone="yes"?><Relationships xmlns="http://schemas.openxmlformats.org/package/2006/relationships"><Relationship Target="../notesSlides/notesSlide131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8.jpg" Type="http://schemas.openxmlformats.org/officeDocument/2006/relationships/image" Id="rId3"/></Relationships>
</file>

<file path=ppt/slides/_rels/slide132.xml.rels><?xml version="1.0" encoding="UTF-8" standalone="yes"?><Relationships xmlns="http://schemas.openxmlformats.org/package/2006/relationships"><Relationship Target="../notesSlides/notesSlide13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133.xml.rels><?xml version="1.0" encoding="UTF-8" standalone="yes"?><Relationships xmlns="http://schemas.openxmlformats.org/package/2006/relationships"><Relationship Target="../notesSlides/notesSlide13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9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2.xml.rels><?xml version="1.0" encoding="UTF-8" standalone="yes"?><Relationships xmlns="http://schemas.openxmlformats.org/package/2006/relationships"><Relationship Target="../notesSlides/notesSlide5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3.xml.rels><?xml version="1.0" encoding="UTF-8" standalone="yes"?><Relationships xmlns="http://schemas.openxmlformats.org/package/2006/relationships"><Relationship Target="../notesSlides/notesSlide53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4.xml.rels><?xml version="1.0" encoding="UTF-8" standalone="yes"?><Relationships xmlns="http://schemas.openxmlformats.org/package/2006/relationships"><Relationship Target="../notesSlides/notesSlide5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5.xml.rels><?xml version="1.0" encoding="UTF-8" standalone="yes"?><Relationships xmlns="http://schemas.openxmlformats.org/package/2006/relationships"><Relationship Target="../notesSlides/notesSlide5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6.xml.rels><?xml version="1.0" encoding="UTF-8" standalone="yes"?><Relationships xmlns="http://schemas.openxmlformats.org/package/2006/relationships"><Relationship Target="../notesSlides/notesSlide5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7.xml.rels><?xml version="1.0" encoding="UTF-8" standalone="yes"?><Relationships xmlns="http://schemas.openxmlformats.org/package/2006/relationships"><Relationship Target="../notesSlides/notesSlide57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8.xml.rels><?xml version="1.0" encoding="UTF-8" standalone="yes"?><Relationships xmlns="http://schemas.openxmlformats.org/package/2006/relationships"><Relationship Target="../notesSlides/notesSlide58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59.xml.rels><?xml version="1.0" encoding="UTF-8" standalone="yes"?><Relationships xmlns="http://schemas.openxmlformats.org/package/2006/relationships"><Relationship Target="../notesSlides/notesSlide5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3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60.xml.rels><?xml version="1.0" encoding="UTF-8" standalone="yes"?><Relationships xmlns="http://schemas.openxmlformats.org/package/2006/relationships"><Relationship Target="../notesSlides/notesSlide60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61.xml.rels><?xml version="1.0" encoding="UTF-8" standalone="yes"?><Relationships xmlns="http://schemas.openxmlformats.org/package/2006/relationships"><Relationship Target="../notesSlides/notesSlide61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62.xml.rels><?xml version="1.0" encoding="UTF-8" standalone="yes"?><Relationships xmlns="http://schemas.openxmlformats.org/package/2006/relationships"><Relationship Target="../notesSlides/notesSlide62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63.xml.rels><?xml version="1.0" encoding="UTF-8" standalone="yes"?><Relationships xmlns="http://schemas.openxmlformats.org/package/2006/relationships"><Relationship Target="../notesSlides/notesSlide6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64.xml.rels><?xml version="1.0" encoding="UTF-8" standalone="yes"?><Relationships xmlns="http://schemas.openxmlformats.org/package/2006/relationships"><Relationship Target="../notesSlides/notesSlide64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65.xml.rels><?xml version="1.0" encoding="UTF-8" standalone="yes"?><Relationships xmlns="http://schemas.openxmlformats.org/package/2006/relationships"><Relationship Target="../notesSlides/notesSlide6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66.xml.rels><?xml version="1.0" encoding="UTF-8" standalone="yes"?><Relationships xmlns="http://schemas.openxmlformats.org/package/2006/relationships"><Relationship Target="../notesSlides/notesSlide6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67.xml.rels><?xml version="1.0" encoding="UTF-8" standalone="yes"?><Relationships xmlns="http://schemas.openxmlformats.org/package/2006/relationships"><Relationship Target="../notesSlides/notesSlide67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68.xml.rels><?xml version="1.0" encoding="UTF-8" standalone="yes"?><Relationships xmlns="http://schemas.openxmlformats.org/package/2006/relationships"><Relationship Target="../notesSlides/notesSlide68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69.xml.rels><?xml version="1.0" encoding="UTF-8" standalone="yes"?><Relationships xmlns="http://schemas.openxmlformats.org/package/2006/relationships"><Relationship Target="../notesSlides/notesSlide6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70.xml.rels><?xml version="1.0" encoding="UTF-8" standalone="yes"?><Relationships xmlns="http://schemas.openxmlformats.org/package/2006/relationships"><Relationship Target="../notesSlides/notesSlide7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71.xml.rels><?xml version="1.0" encoding="UTF-8" standalone="yes"?><Relationships xmlns="http://schemas.openxmlformats.org/package/2006/relationships"><Relationship Target="../notesSlides/notesSlide7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72.xml.rels><?xml version="1.0" encoding="UTF-8" standalone="yes"?><Relationships xmlns="http://schemas.openxmlformats.org/package/2006/relationships"><Relationship Target="../notesSlides/notesSlide7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5.jpg" Type="http://schemas.openxmlformats.org/officeDocument/2006/relationships/image" Id="rId4"/><Relationship Target="../media/image24.jpg" Type="http://schemas.openxmlformats.org/officeDocument/2006/relationships/image" Id="rId3"/></Relationships>
</file>

<file path=ppt/slides/_rels/slide73.xml.rels><?xml version="1.0" encoding="UTF-8" standalone="yes"?><Relationships xmlns="http://schemas.openxmlformats.org/package/2006/relationships"><Relationship Target="../notesSlides/notesSlide7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74.xml.rels><?xml version="1.0" encoding="UTF-8" standalone="yes"?><Relationships xmlns="http://schemas.openxmlformats.org/package/2006/relationships"><Relationship Target="../notesSlides/notesSlide7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75.xml.rels><?xml version="1.0" encoding="UTF-8" standalone="yes"?><Relationships xmlns="http://schemas.openxmlformats.org/package/2006/relationships"><Relationship Target="../notesSlides/notesSlide7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76.xml.rels><?xml version="1.0" encoding="UTF-8" standalone="yes"?><Relationships xmlns="http://schemas.openxmlformats.org/package/2006/relationships"><Relationship Target="../notesSlides/notesSlide7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77.xml.rels><?xml version="1.0" encoding="UTF-8" standalone="yes"?><Relationships xmlns="http://schemas.openxmlformats.org/package/2006/relationships"><Relationship Target="../notesSlides/notesSlide7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78.xml.rels><?xml version="1.0" encoding="UTF-8" standalone="yes"?><Relationships xmlns="http://schemas.openxmlformats.org/package/2006/relationships"><Relationship Target="../notesSlides/notesSlide7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79.xml.rels><?xml version="1.0" encoding="UTF-8" standalone="yes"?><Relationships xmlns="http://schemas.openxmlformats.org/package/2006/relationships"><Relationship Target="../notesSlides/notesSlide7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80.xml.rels><?xml version="1.0" encoding="UTF-8" standalone="yes"?><Relationships xmlns="http://schemas.openxmlformats.org/package/2006/relationships"><Relationship Target="../notesSlides/notesSlide8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81.xml.rels><?xml version="1.0" encoding="UTF-8" standalone="yes"?><Relationships xmlns="http://schemas.openxmlformats.org/package/2006/relationships"><Relationship Target="../notesSlides/notesSlide81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82.xml.rels><?xml version="1.0" encoding="UTF-8" standalone="yes"?><Relationships xmlns="http://schemas.openxmlformats.org/package/2006/relationships"><Relationship Target="../notesSlides/notesSlide8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4.jpg" Type="http://schemas.openxmlformats.org/officeDocument/2006/relationships/image" Id="rId3"/></Relationships>
</file>

<file path=ppt/slides/_rels/slide83.xml.rels><?xml version="1.0" encoding="UTF-8" standalone="yes"?><Relationships xmlns="http://schemas.openxmlformats.org/package/2006/relationships"><Relationship Target="../notesSlides/notesSlide8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84.xml.rels><?xml version="1.0" encoding="UTF-8" standalone="yes"?><Relationships xmlns="http://schemas.openxmlformats.org/package/2006/relationships"><Relationship Target="../notesSlides/notesSlide8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40.jpg" Type="http://schemas.openxmlformats.org/officeDocument/2006/relationships/image" Id="rId3"/></Relationships>
</file>

<file path=ppt/slides/_rels/slide85.xml.rels><?xml version="1.0" encoding="UTF-8" standalone="yes"?><Relationships xmlns="http://schemas.openxmlformats.org/package/2006/relationships"><Relationship Target="../notesSlides/notesSlide8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86.xml.rels><?xml version="1.0" encoding="UTF-8" standalone="yes"?><Relationships xmlns="http://schemas.openxmlformats.org/package/2006/relationships"><Relationship Target="../notesSlides/notesSlide86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87.xml.rels><?xml version="1.0" encoding="UTF-8" standalone="yes"?><Relationships xmlns="http://schemas.openxmlformats.org/package/2006/relationships"><Relationship Target="../notesSlides/notesSlide87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88.xml.rels><?xml version="1.0" encoding="UTF-8" standalone="yes"?><Relationships xmlns="http://schemas.openxmlformats.org/package/2006/relationships"><Relationship Target="../notesSlides/notesSlide88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89.xml.rels><?xml version="1.0" encoding="UTF-8" standalone="yes"?><Relationships xmlns="http://schemas.openxmlformats.org/package/2006/relationships"><Relationship Target="../notesSlides/notesSlide89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90.xml.rels><?xml version="1.0" encoding="UTF-8" standalone="yes"?><Relationships xmlns="http://schemas.openxmlformats.org/package/2006/relationships"><Relationship Target="../notesSlides/notesSlide90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91.xml.rels><?xml version="1.0" encoding="UTF-8" standalone="yes"?><Relationships xmlns="http://schemas.openxmlformats.org/package/2006/relationships"><Relationship Target="../notesSlides/notesSlide91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92.xml.rels><?xml version="1.0" encoding="UTF-8" standalone="yes"?><Relationships xmlns="http://schemas.openxmlformats.org/package/2006/relationships"><Relationship Target="../notesSlides/notesSlide92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93.xml.rels><?xml version="1.0" encoding="UTF-8" standalone="yes"?><Relationships xmlns="http://schemas.openxmlformats.org/package/2006/relationships"><Relationship Target="../notesSlides/notesSlide93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42.png" Type="http://schemas.openxmlformats.org/officeDocument/2006/relationships/image" Id="rId3"/></Relationships>
</file>

<file path=ppt/slides/_rels/slide94.xml.rels><?xml version="1.0" encoding="UTF-8" standalone="yes"?><Relationships xmlns="http://schemas.openxmlformats.org/package/2006/relationships"><Relationship Target="../notesSlides/notesSlide94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95.xml.rels><?xml version="1.0" encoding="UTF-8" standalone="yes"?><Relationships xmlns="http://schemas.openxmlformats.org/package/2006/relationships"><Relationship Target="../notesSlides/notesSlide95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96.xml.rels><?xml version="1.0" encoding="UTF-8" standalone="yes"?><Relationships xmlns="http://schemas.openxmlformats.org/package/2006/relationships"><Relationship Target="../notesSlides/notesSlide96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_rels/slide97.xml.rels><?xml version="1.0" encoding="UTF-8" standalone="yes"?><Relationships xmlns="http://schemas.openxmlformats.org/package/2006/relationships"><Relationship Target="../notesSlides/notesSlide97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41.jpg" Type="http://schemas.openxmlformats.org/officeDocument/2006/relationships/image" Id="rId3"/></Relationships>
</file>

<file path=ppt/slides/_rels/slide98.xml.rels><?xml version="1.0" encoding="UTF-8" standalone="yes"?><Relationships xmlns="http://schemas.openxmlformats.org/package/2006/relationships"><Relationship Target="../notesSlides/notesSlide98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35.jpg" Type="http://schemas.openxmlformats.org/officeDocument/2006/relationships/image" Id="rId3"/></Relationships>
</file>

<file path=ppt/slides/_rels/slide99.xml.rels><?xml version="1.0" encoding="UTF-8" standalone="yes"?><Relationships xmlns="http://schemas.openxmlformats.org/package/2006/relationships"><Relationship Target="../notesSlides/notesSlide99.xml" Type="http://schemas.openxmlformats.org/officeDocument/2006/relationships/notesSlide" Id="rId2"/><Relationship Target="../slideLayouts/slideLayout13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y="5008562" x="685800"/>
            <a:ext cy="866774" cx="535781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595959"/>
              </a:buClr>
              <a:buSzPct val="25000"/>
              <a:buFont typeface="Helvetica Neue"/>
              <a:buNone/>
            </a:pPr>
            <a:r>
              <a:rPr sz="35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Debbie Lane, Ed.D.</a:t>
            </a:r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y="5875337" x="685800"/>
            <a:ext cy="661987" cx="381158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888888"/>
              </a:buClr>
              <a:buSzPct val="25000"/>
              <a:buFont typeface="Helvetica Neue"/>
              <a:buNone/>
            </a:pPr>
            <a:r>
              <a:rPr sz="21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January 6, 2015</a:t>
            </a:r>
          </a:p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y="5008562" x="5849937"/>
            <a:ext cy="1679574" cx="32940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45720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1800" lang="en-US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</a:t>
            </a:r>
            <a:r>
              <a:rPr strike="noStrike" u="none" b="0" cap="none" baseline="0" sz="1800" lang="en-US" i="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Leade</a:t>
            </a:r>
            <a:r>
              <a:rPr sz="1800" lang="en-US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rship Capacity in Rural WV </a:t>
            </a:r>
          </a:p>
          <a:p>
            <a:pPr algn="l" rtl="0" lvl="0" marR="0" indent="0" marL="45720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1800" lang="en-US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Beckley, WV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1535148" x="457200"/>
            <a:ext cy="1910099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 stand up.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y="4897550" x="67606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5125" x="4288650"/>
            <a:ext cy="3486150" cx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9" name="Shape 9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0" name="Shape 930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1" name="Shape 931"/>
          <p:cNvSpPr txBox="1"/>
          <p:nvPr/>
        </p:nvSpPr>
        <p:spPr>
          <a:xfrm>
            <a:off y="2572125" x="1746200"/>
            <a:ext cy="34923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“Real is a change agent’s best friend. While no one has to change, when the conversation is real, the change often occurs before the conversation has ended. ”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iBooks. https://itun.es/us/U_Sez.l</a:t>
            </a:r>
          </a:p>
        </p:txBody>
      </p:sp>
    </p:spTree>
  </p:cSld>
  <p:clrMapOvr>
    <a:masterClrMapping/>
  </p:clrMapOvr>
  <p:transition spd="slow"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5" name="Shape 9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6" name="Shape 93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7" name="Shape 937"/>
          <p:cNvSpPr txBox="1"/>
          <p:nvPr/>
        </p:nvSpPr>
        <p:spPr>
          <a:xfrm>
            <a:off y="1234500" x="4153150"/>
            <a:ext cy="4389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</a:rPr>
              <a:t>When you think of a courageous conversation, think </a:t>
            </a:r>
            <a:r>
              <a:rPr sz="2400" lang="en-US" i="1">
                <a:solidFill>
                  <a:srgbClr val="595959"/>
                </a:solidFill>
              </a:rPr>
              <a:t>authenticity, integrity, collaboration</a:t>
            </a:r>
            <a:r>
              <a:rPr sz="2400" lang="en-US">
                <a:solidFill>
                  <a:srgbClr val="595959"/>
                </a:solidFill>
              </a:rPr>
              <a:t>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</a:rPr>
              <a:t>Think </a:t>
            </a:r>
            <a:r>
              <a:rPr sz="2400" lang="en-US" i="1">
                <a:solidFill>
                  <a:srgbClr val="595959"/>
                </a:solidFill>
              </a:rPr>
              <a:t>execution muscle, innovation, emotional capital</a:t>
            </a:r>
            <a:r>
              <a:rPr sz="2400" lang="en-US">
                <a:solidFill>
                  <a:srgbClr val="595959"/>
                </a:solidFill>
              </a:rPr>
              <a:t>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</a:rPr>
              <a:t>Think </a:t>
            </a:r>
            <a:r>
              <a:rPr sz="2400" lang="en-US" i="1">
                <a:solidFill>
                  <a:srgbClr val="595959"/>
                </a:solidFill>
              </a:rPr>
              <a:t>collaboration</a:t>
            </a:r>
            <a:r>
              <a:rPr sz="2400" lang="en-US">
                <a:solidFill>
                  <a:srgbClr val="595959"/>
                </a:solidFill>
              </a:rPr>
              <a:t>—with your colleagues and clients (parents, teachers, students, community members).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38" name="Shape 9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82750" x="341050"/>
            <a:ext cy="2886524" cx="37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Shape 939"/>
          <p:cNvSpPr txBox="1"/>
          <p:nvPr/>
        </p:nvSpPr>
        <p:spPr>
          <a:xfrm>
            <a:off y="5144225" x="3256450"/>
            <a:ext cy="533399" cx="102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howtoee.com</a:t>
            </a:r>
          </a:p>
        </p:txBody>
      </p:sp>
    </p:spTree>
  </p:cSld>
  <p:clrMapOvr>
    <a:masterClrMapping/>
  </p:clrMapOvr>
  <p:transition spd="slow"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3" name="Shape 9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4" name="Shape 944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5" name="Shape 945"/>
          <p:cNvSpPr txBox="1"/>
          <p:nvPr/>
        </p:nvSpPr>
        <p:spPr>
          <a:xfrm>
            <a:off y="1191700" x="4271150"/>
            <a:ext cy="4212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Daniel Pink, author of </a:t>
            </a:r>
            <a:r>
              <a:rPr sz="24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Whole New Mind,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“we are moving from the ‘industrial age’ into the ‘conceptual age.’”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this means is that today we are making different choices about how we live our lives, who we spend our time with, and how we spend our money.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6" name="Shape 9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2125" x="553425"/>
            <a:ext cy="4010100" cx="341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0" name="Shape 9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1" name="Shape 95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2" name="Shape 952"/>
          <p:cNvSpPr txBox="1"/>
          <p:nvPr/>
        </p:nvSpPr>
        <p:spPr>
          <a:xfrm>
            <a:off y="1581025" x="849500"/>
            <a:ext cy="533399" cx="7079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999999"/>
                </a:solidFill>
              </a:rPr>
              <a:t>Ye Ole Methods of Leadership </a:t>
            </a:r>
          </a:p>
        </p:txBody>
      </p:sp>
      <p:sp>
        <p:nvSpPr>
          <p:cNvPr id="953" name="Shape 953"/>
          <p:cNvSpPr txBox="1"/>
          <p:nvPr/>
        </p:nvSpPr>
        <p:spPr>
          <a:xfrm>
            <a:off y="2206375" x="849500"/>
            <a:ext cy="4424399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Feedback-free, development-free zone; little, if any, personal growth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Feedback-rich, development-rich zone; ongoing personal growth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954" name="Shape 954"/>
          <p:cNvSpPr/>
          <p:nvPr/>
        </p:nvSpPr>
        <p:spPr>
          <a:xfrm>
            <a:off y="3586825" x="420522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8" name="Shape 9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9" name="Shape 959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0" name="Shape 960"/>
          <p:cNvSpPr txBox="1"/>
          <p:nvPr/>
        </p:nvSpPr>
        <p:spPr>
          <a:xfrm>
            <a:off y="1581025" x="849500"/>
            <a:ext cy="533399" cx="7079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999999"/>
                </a:solidFill>
              </a:rPr>
              <a:t>Ye Ole Methods of Leadership </a:t>
            </a:r>
          </a:p>
        </p:txBody>
      </p:sp>
      <p:sp>
        <p:nvSpPr>
          <p:cNvPr id="961" name="Shape 961"/>
          <p:cNvSpPr txBox="1"/>
          <p:nvPr/>
        </p:nvSpPr>
        <p:spPr>
          <a:xfrm>
            <a:off y="2206375" x="849500"/>
            <a:ext cy="4424399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Directing and telling					Really asking, really listening           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2" name="Shape 962"/>
          <p:cNvSpPr/>
          <p:nvPr/>
        </p:nvSpPr>
        <p:spPr>
          <a:xfrm>
            <a:off y="2784500" x="4038600"/>
            <a:ext cy="533399" cx="1066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6" name="Shape 9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7" name="Shape 96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8" name="Shape 968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969" name="Shape 969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task/low relationship and the culture of compliance that goes with it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task/high relationship and the culture of passionate engagement that goes with it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970" name="Shape 970"/>
          <p:cNvSpPr/>
          <p:nvPr/>
        </p:nvSpPr>
        <p:spPr>
          <a:xfrm>
            <a:off y="3362650" x="3854250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4" name="Shape 9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5" name="Shape 97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6" name="Shape 976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977" name="Shape 977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Silos and fiefdoms; competing for resources; not good at partnering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resources; collaborating; partnering across functions in service to the organization’s goals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8" name="Shape 978"/>
          <p:cNvSpPr/>
          <p:nvPr/>
        </p:nvSpPr>
        <p:spPr>
          <a:xfrm>
            <a:off y="3268225" x="425537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2" name="Shape 9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3" name="Shape 98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4" name="Shape 984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985" name="Shape 985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Information-starved, need-to-know culture.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Open, transparent, respectful culture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Impose one’s view of reality.	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Expose one’s view of reality and invite those with competing realities to share them”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986" name="Shape 986"/>
          <p:cNvSpPr/>
          <p:nvPr/>
        </p:nvSpPr>
        <p:spPr>
          <a:xfrm>
            <a:off y="3256450" x="397222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0" name="Shape 9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1" name="Shape 99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2" name="Shape 992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993" name="Shape 993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Resistance to change; sleepwalking through the staff development; school as usual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enthusiasm for agility and original thinking; a “new normal,” personally and organizationally.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994" name="Shape 994"/>
          <p:cNvSpPr/>
          <p:nvPr/>
        </p:nvSpPr>
        <p:spPr>
          <a:xfrm>
            <a:off y="3256450" x="397222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8" name="Shape 9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9" name="Shape 999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0" name="Shape 1000"/>
          <p:cNvSpPr txBox="1"/>
          <p:nvPr/>
        </p:nvSpPr>
        <p:spPr>
          <a:xfrm>
            <a:off y="2418750" x="22771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“Like all toxins, anonymity should be kept as close to zero as possible.”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                 —Kevin Kelly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601724" x="457200"/>
            <a:ext cy="58521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always ask green to stand because they love recognition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people are seen as leaders, usually in highly visible positions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respecters of authority and tradition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decisive, directed, and focused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love black and white jelly bean people to organize their projects for them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y="4897550" x="67606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5125" x="4288650"/>
            <a:ext cy="3486150" cx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4" name="Shape 10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5" name="Shape 100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6" name="Shape 1006"/>
          <p:cNvSpPr txBox="1"/>
          <p:nvPr/>
        </p:nvSpPr>
        <p:spPr>
          <a:xfrm>
            <a:off y="2206350" x="2902475"/>
            <a:ext cy="2749200" cx="4656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“I’m not afraid of death. I just don’t want to be there when it happens.”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					-Woody Allen</a:t>
            </a:r>
          </a:p>
        </p:txBody>
      </p:sp>
    </p:spTree>
  </p:cSld>
  <p:clrMapOvr>
    <a:masterClrMapping/>
  </p:clrMapOvr>
  <p:transition spd="slow"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0" name="Shape 10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1" name="Shape 101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2" name="Shape 1012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Stay current by exchanging feedback 365 days a year.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Do it face to face whenever possible (and never via e-mail).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Give it as soon as possible after something occurs.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Praise is as important as criticism. Actually, it’s more important. So don’t just give feedback when it’s negative.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Always own your comments. Feedback is invaluable. It’s anonymity that is the problem.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6" name="Shape 10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7" name="Shape 1017"/>
          <p:cNvSpPr txBox="1"/>
          <p:nvPr>
            <p:ph type="title"/>
          </p:nvPr>
        </p:nvSpPr>
        <p:spPr>
          <a:xfrm>
            <a:off y="257175" x="457200"/>
            <a:ext cy="1050924" cx="81835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018" name="Shape 1018"/>
          <p:cNvSpPr txBox="1"/>
          <p:nvPr>
            <p:ph idx="1" type="body"/>
          </p:nvPr>
        </p:nvSpPr>
        <p:spPr>
          <a:xfrm>
            <a:off y="1625600" x="273050"/>
            <a:ext cy="4395787" cx="8413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6575" marL="265176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</a:pPr>
            <a:r>
              <a:t/>
            </a:r>
            <a:endParaRPr strike="noStrike" u="none" b="0" cap="none" baseline="0" sz="3600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148590" marL="14859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Char char="•"/>
            </a:pPr>
            <a:r>
              <a:rPr sz="36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Scenario</a:t>
            </a:r>
          </a:p>
          <a:p>
            <a:pPr algn="l" rtl="0" lvl="0" marR="0" indent="-148590" marL="14859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Char char="•"/>
            </a:pPr>
            <a:r>
              <a:rPr sz="36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Lunch</a:t>
            </a:r>
            <a:r>
              <a:rPr strike="noStrike" u="none" b="0" cap="none" baseline="0" sz="3600" lang="en-US" i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algn="l" rtl="0" lvl="1" marR="0" indent="71373" marL="548640">
              <a:spcBef>
                <a:spcPts val="873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</a:pPr>
            <a:r>
              <a:t/>
            </a:r>
            <a:endParaRPr strike="noStrike" u="none" b="0" cap="none" baseline="0" sz="4364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71373" marL="548640">
              <a:spcBef>
                <a:spcPts val="873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</a:pPr>
            <a:r>
              <a:t/>
            </a:r>
            <a:endParaRPr strike="noStrike" u="none" b="0" cap="none" baseline="0" sz="4364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2" name="Shape 10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3" name="Shape 102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4" name="Shape 102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5" name="Shape 1025"/>
          <p:cNvSpPr txBox="1"/>
          <p:nvPr/>
        </p:nvSpPr>
        <p:spPr>
          <a:xfrm>
            <a:off y="2200875" x="1501100"/>
            <a:ext cy="533399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Own Conversations as a Leader</a:t>
            </a:r>
          </a:p>
        </p:txBody>
      </p:sp>
    </p:spTree>
  </p:cSld>
  <p:clrMapOvr>
    <a:masterClrMapping/>
  </p:clrMapOvr>
  <p:transition spd="slow"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9" name="Shape 10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0" name="Shape 1030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1" name="Shape 1031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2" name="Shape 1032"/>
          <p:cNvSpPr txBox="1"/>
          <p:nvPr/>
        </p:nvSpPr>
        <p:spPr>
          <a:xfrm>
            <a:off y="2135575" x="1392250"/>
            <a:ext cy="533399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One: Prepare Yourself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conversation in person</a:t>
            </a:r>
          </a:p>
        </p:txBody>
      </p:sp>
    </p:spTree>
  </p:cSld>
  <p:clrMapOvr>
    <a:masterClrMapping/>
  </p:clrMapOvr>
  <p:transition spd="slow">
    <p:cut/>
  </p:transition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6" name="Shape 10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7" name="Shape 103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8" name="Shape 1038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9" name="Shape 1039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your intention to: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interrogate reality (mine, as well as theirs)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provoke learning (mine, as well as theirs)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resolve a touch challenge; or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enrich the relationship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so, you are good to go!</a:t>
            </a:r>
          </a:p>
        </p:txBody>
      </p:sp>
    </p:spTree>
  </p:cSld>
  <p:clrMapOvr>
    <a:masterClrMapping/>
  </p:clrMapOvr>
  <p:transition spd="slow">
    <p:cut/>
  </p:transition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3" name="Shape 10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4" name="Shape 1044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5" name="Shape 1045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6" name="Shape 1046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Prepare open statement: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 to 60 seconds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a rough draft, say it, practice it, prepare it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clear, clean and compelling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need to talk with you” is different from “I want to talk with you”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0" name="Shape 10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1" name="Shape 105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2" name="Shape 1052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3" name="Shape 1053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the issue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to talk with you about the effects x is having on 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7" name="Shape 10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8" name="Shape 1058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9" name="Shape 1059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0" name="Shape 1060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 specific example: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you spoke with that student, your raised your voice, pointed your finger and leaned forward. I thought you looked aggressive.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4" name="Shape 10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5" name="Shape 106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6" name="Shape 1066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7" name="Shape 1067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Describe your emotions around the issue.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 beings behave first with their emotions.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was concerned for the student how you were in their body space and wondered how they felt towards you after this interaction.”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1475500" x="230600"/>
            <a:ext cy="639900" cx="49965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Jelly Bean Exercise Learning</a:t>
            </a:r>
          </a:p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 your jelly bean valid for you?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exercise is usually 80% correct.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one is just one color, but there is a color that is dominant.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Shape 177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4874" x="4781200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1" name="Shape 10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2" name="Shape 1072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3" name="Shape 1073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4" name="Shape 1074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Clarify what is at stake.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this student?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their relationship?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deeply concerned as there is a lot at stake here with this interaction.”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8" name="Shape 10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9" name="Shape 1079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0" name="Shape 1080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1" name="Shape 1081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your contribution to the problem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Rack your head to see if you caused this to happen and admit it.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may have overloaded you with too many responsiblities, if that is the case I apologize.”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5" name="Shape 10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6" name="Shape 108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7" name="Shape 1087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8" name="Shape 1088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your partner to respond.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“Please tell me what is going on from where you sit. I want to understand your perspective, learn your thoughts.”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2" name="Shape 10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3" name="Shape 109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4" name="Shape 109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95" name="Shape 1095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Indicate your wish to resolve the issue.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want to resolve this issue with how you are interacting with your student.”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9" name="Shape 10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0" name="Shape 1100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1" name="Shape 1101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2" name="Shape 1102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rrors ~ Avoid them….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How’s it going?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Crap filled jolly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 many pillows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Writing the script too far in advance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gun Nelly</a:t>
            </a:r>
          </a:p>
        </p:txBody>
      </p:sp>
    </p:spTree>
  </p:cSld>
  <p:clrMapOvr>
    <a:masterClrMapping/>
  </p:clrMapOvr>
  <p:transition spd="slow">
    <p:cut/>
  </p:transition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6" name="Shape 1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7" name="Shape 110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8" name="Shape 1108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9" name="Shape 1109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Scenario 2</a:t>
            </a:r>
          </a:p>
        </p:txBody>
      </p:sp>
    </p:spTree>
  </p:cSld>
  <p:clrMapOvr>
    <a:masterClrMapping/>
  </p:clrMapOvr>
  <p:transition spd="slow">
    <p:cut/>
  </p:transition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3" name="Shape 1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4" name="Shape 1114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5" name="Shape 1115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6" name="Shape 1116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Do it. Have the conversation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 to jump in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get defensive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Silence can do heavy lifting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are off base, examine with questions.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everything that has happened, what do you think should happen next?</a:t>
            </a:r>
          </a:p>
        </p:txBody>
      </p:sp>
    </p:spTree>
  </p:cSld>
  <p:clrMapOvr>
    <a:masterClrMapping/>
  </p:clrMapOvr>
  <p:transition spd="slow">
    <p:cut/>
  </p:transition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0" name="Shape 1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1" name="Shape 112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2" name="Shape 1122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3" name="Shape 1123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Tactics used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Denial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Defensiveness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Deflection</a:t>
            </a:r>
          </a:p>
        </p:txBody>
      </p:sp>
    </p:spTree>
  </p:cSld>
  <p:clrMapOvr>
    <a:masterClrMapping/>
  </p:clrMapOvr>
  <p:transition spd="slow">
    <p:cut/>
  </p:transition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7" name="Shape 1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8" name="Shape 1128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9" name="Shape 1129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0" name="Shape 1130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4: Debrief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essential.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“Thank you for hearing what I had to say and for sharing your perspective. Your success is important to me and I applaud your commitment to action. Before I leave I welcome any thoughts you have about this conversation and how I can get better at giving feedback. I want to do better moving forward.”</a:t>
            </a:r>
          </a:p>
        </p:txBody>
      </p:sp>
    </p:spTree>
  </p:cSld>
  <p:clrMapOvr>
    <a:masterClrMapping/>
  </p:clrMapOvr>
  <p:transition spd="slow">
    <p:cut/>
  </p:transition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4" name="Shape 1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5" name="Shape 113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6" name="Shape 1136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7" name="Shape 1137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5: Do it again. Only better.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Tend to your garden.</a:t>
            </a:r>
          </a:p>
        </p:txBody>
      </p:sp>
      <p:pic>
        <p:nvPicPr>
          <p:cNvPr id="1138" name="Shape 1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26812" x="5235550"/>
            <a:ext cy="21431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Shape 1139"/>
          <p:cNvSpPr txBox="1"/>
          <p:nvPr/>
        </p:nvSpPr>
        <p:spPr>
          <a:xfrm>
            <a:off y="4369950" x="64769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theonlineflowergarden.com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Jelly Bean Exercise</a:t>
            </a:r>
          </a:p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all share traits of the different colors but it is important to realize when we are dealing with others.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should be ready to empathize with those who see differently.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Shape 187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5199" x="4645025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3" name="Shape 1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4" name="Shape 1144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5" name="Shape 1145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6" name="Shape 1146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Praise with Courage!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Prepare Yourself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Prepare Others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 Have the conversation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 Debrief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 Do it Again Only Better</a:t>
            </a:r>
          </a:p>
        </p:txBody>
      </p:sp>
      <p:pic>
        <p:nvPicPr>
          <p:cNvPr id="1147" name="Shape 1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26075" x="5178875"/>
            <a:ext cy="2705100" cx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1" name="Shape 1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2" name="Shape 1152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3" name="Shape 1153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4" name="Shape 1154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every office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hear the threads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love and joy and fear and guilt,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cries for celebration and reassurance,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somehow you know that connecting those threads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what you are supposed to do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business takes care of itself.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-by David Whyte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55" name="Shape 1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878772" x="3992316"/>
            <a:ext cy="1758512" cx="234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Shape 1156"/>
          <p:cNvSpPr txBox="1"/>
          <p:nvPr/>
        </p:nvSpPr>
        <p:spPr>
          <a:xfrm>
            <a:off y="4931225" x="64225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irishsymbolcourage.pininterst</a:t>
            </a:r>
          </a:p>
        </p:txBody>
      </p:sp>
    </p:spTree>
  </p:cSld>
  <p:clrMapOvr>
    <a:masterClrMapping/>
  </p:clrMapOvr>
  <p:transition spd="slow">
    <p:cut/>
  </p:transition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0" name="Shape 1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1" name="Shape 116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2" name="Shape 1162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3" name="Shape 1163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to your District Tables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time to discuss one courageous conversation you plan to have back in your school next week.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is this part of your action plan?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Dates we meet again: 2/10 (make-up 2/11)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7" name="Shape 1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8" name="Shape 1168"/>
          <p:cNvSpPr txBox="1"/>
          <p:nvPr>
            <p:ph idx="1" type="body"/>
          </p:nvPr>
        </p:nvSpPr>
        <p:spPr>
          <a:xfrm>
            <a:off y="489850" x="0"/>
            <a:ext cy="989699" cx="9078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SzPct val="25000"/>
              <a:buFont typeface="Helvetica Neue"/>
              <a:buNone/>
            </a:pPr>
            <a:r>
              <a:rPr b="1" sz="4800"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are you with your plan?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Objectives:</a:t>
            </a:r>
          </a:p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how we can go about having a courageous conversation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Reflecting on scenarios of positive and growth feedback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 a courageous conversation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 how this will fit into my action plan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0650" x="4919000"/>
            <a:ext cy="4424975" cx="30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</a:rPr>
              <a:t>ELI &amp; ISLC Connections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y="1392150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</a:rPr>
              <a:t>ELI</a:t>
            </a:r>
          </a:p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y="1889250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Culture &amp; Climate</a:t>
            </a:r>
          </a:p>
          <a:p>
            <a:pPr rtl="0"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Management Skills</a:t>
            </a:r>
          </a:p>
          <a:p>
            <a:pPr rtl="0"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Instructional Leadership</a:t>
            </a:r>
          </a:p>
          <a:p>
            <a:pPr rtl="0"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Visionary Leadership</a:t>
            </a:r>
          </a:p>
          <a:p>
            <a:pPr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Emotional Intelligence</a:t>
            </a:r>
          </a:p>
        </p:txBody>
      </p:sp>
      <p:sp>
        <p:nvSpPr>
          <p:cNvPr id="205" name="Shape 205"/>
          <p:cNvSpPr txBox="1"/>
          <p:nvPr>
            <p:ph idx="3" type="body"/>
          </p:nvPr>
        </p:nvSpPr>
        <p:spPr>
          <a:xfrm>
            <a:off y="1249337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</a:rPr>
              <a:t>ISLLC</a:t>
            </a:r>
          </a:p>
        </p:txBody>
      </p:sp>
      <p:sp>
        <p:nvSpPr>
          <p:cNvPr id="206" name="Shape 206"/>
          <p:cNvSpPr txBox="1"/>
          <p:nvPr>
            <p:ph idx="4" type="body"/>
          </p:nvPr>
        </p:nvSpPr>
        <p:spPr>
          <a:xfrm>
            <a:off y="1889250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I exhibit empathy towards others when appropriate. 1.1, 1.3</a:t>
            </a:r>
          </a:p>
          <a:p>
            <a:pPr rtl="0"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I am aware of my emotions and how my emotions are perceived by others.1.4</a:t>
            </a:r>
          </a:p>
          <a:p>
            <a:pPr rtl="0"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I use data to determine and enact purposeful change. 1.2</a:t>
            </a:r>
          </a:p>
          <a:p>
            <a:pPr rtl="0"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I regularly assess the instructional practices of the faculty. 2.1, 2.2, 2.5</a:t>
            </a:r>
          </a:p>
          <a:p>
            <a:pPr lvl="0" indent="-3429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1800" lang="en-US">
                <a:solidFill>
                  <a:srgbClr val="595959"/>
                </a:solidFill>
              </a:rPr>
              <a:t>I have created a culture where problems are addressed with openness and transparency. 2.1,5.1, 5.2, 5.3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y="274637" x="0"/>
            <a:ext cy="974725" cx="868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y="1889125" x="0"/>
            <a:ext cy="3951287" cx="44973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y="2468875" x="4773175"/>
            <a:ext cy="3215099" cx="3764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would not give a fig for simplicity on this side of complexity, but I would give my life for simplicity on the other side of complexity.”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457200" marL="45720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—OLIVER WENDELL HOLMES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40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15" name="Shape 215"/>
          <p:cNvCxnSpPr/>
          <p:nvPr/>
        </p:nvCxnSpPr>
        <p:spPr>
          <a:xfrm rot="5400000">
            <a:off y="3763963" x="2624137"/>
            <a:ext cy="1587" cx="374808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4441" x="0"/>
            <a:ext cy="4767983" cx="45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295525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Squid Eyes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8900" x="922875"/>
            <a:ext cy="20955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y="4274400" x="2369475"/>
            <a:ext cy="533399" cx="1410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Earthtime.org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274637" x="0"/>
            <a:ext cy="974725" cx="848836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124936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256CBD"/>
              </a:buClr>
              <a:buFont typeface="Helvetica Neue"/>
              <a:buNone/>
            </a:pPr>
            <a:r>
              <a:t/>
            </a:r>
            <a:endParaRPr strike="noStrike" u="none" b="0" cap="none" baseline="0" sz="2400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y="1889125" x="0"/>
            <a:ext cy="3951287" cx="44973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40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Shape 233"/>
          <p:cNvSpPr txBox="1"/>
          <p:nvPr>
            <p:ph idx="3" type="body"/>
          </p:nvPr>
        </p:nvSpPr>
        <p:spPr>
          <a:xfrm>
            <a:off y="124936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256CBD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Practice, Practice, Practice</a:t>
            </a:r>
          </a:p>
        </p:txBody>
      </p:sp>
      <p:sp>
        <p:nvSpPr>
          <p:cNvPr id="234" name="Shape 234"/>
          <p:cNvSpPr txBox="1"/>
          <p:nvPr>
            <p:ph idx="4" type="body"/>
          </p:nvPr>
        </p:nvSpPr>
        <p:spPr>
          <a:xfrm>
            <a:off y="1889125" x="4497387"/>
            <a:ext cy="3951287" cx="49355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“You are always practicing something. The question is: What are you practicing?”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457200" marL="45720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—MARTIAL ARTS SENSEI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35" name="Shape 235"/>
          <p:cNvCxnSpPr/>
          <p:nvPr/>
        </p:nvCxnSpPr>
        <p:spPr>
          <a:xfrm rot="5400000">
            <a:off y="3763963" x="2624137"/>
            <a:ext cy="1587" cx="374808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3383" x="256250"/>
            <a:ext cy="5656966" cx="42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y="2505475" x="293875"/>
            <a:ext cy="39041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 To hold off all sorts of pull in your life, stay alert/awake and hold on to body parts!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 Names and Ideas will come to you. Often in the night. Write these down. Think of colleagues you should promote as well as colleagues you need to confront.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en-US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-US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Morning Session</a:t>
            </a:r>
          </a:p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y="2174875" x="457200"/>
            <a:ext cy="4618800" cx="4281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</a:rPr>
              <a:t>8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:30-8:45  Jelly Bean Warm-Up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8:45           My Own Conversation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9:00		   Courageous Conversations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10:00		~Break~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10:15 	   Scenarios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11:30		~Lunch~</a:t>
            </a:r>
          </a:p>
        </p:txBody>
      </p:sp>
      <p:sp>
        <p:nvSpPr>
          <p:cNvPr id="80" name="Shape 8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-US">
                <a:solidFill>
                  <a:srgbClr val="7F7F7F"/>
                </a:solidFill>
              </a:rPr>
              <a:t>A</a:t>
            </a:r>
            <a:r>
              <a:rPr b="1" sz="2400" lang="en-US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fternoon Session</a:t>
            </a:r>
          </a:p>
        </p:txBody>
      </p:sp>
      <p:sp>
        <p:nvSpPr>
          <p:cNvPr id="81" name="Shape 8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12:15	   Scenario work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1:00     Alignment to Our Work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2:00	   Mapping my Own Conversation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y="2505475" x="293875"/>
            <a:ext cy="39041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 “You will not single-handedly cause or prevent success. Surround yourself with people who model accountability, ferocious integrity, personal authenticity, the capacity to connect with others at a deep level, sheer courage, and a commitment to champion the common good over narrow self-interest.”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y="2505475" x="293875"/>
            <a:ext cy="3264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 YOUR central function is to engineer intelligent conversations that provide a basis for alignment, collaboration, and partnership as well as healthier outcomes.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y="2505475" x="293875"/>
            <a:ext cy="3264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 People may not wish you well. You are not invincible. Be kind. Remind yourself that everyone is carrying a heavy load!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 Don’t kiss up or your soul will not accompany you. Just keep describing reality from your perspective without laying blame and you’ll be fine.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 Don’t ever lie to cover yourself. It will come back to bite you. Be truthful.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 Show up as yourself. Be authentic.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9.  “Bear in mind that while no single conversation is guaranteed to change the trajectory of a career, a school, a relationship, or a life, any single conversation can. Take it one conversation at a time. Be courageous!”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Imagine a kaleidoscope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25" name="Shape 325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80474" x="1380449"/>
            <a:ext cy="4214149" cx="56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y="2781025" x="5986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you practicing?????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36" name="Shape 336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45" name="Shape 345"/>
          <p:cNvSpPr txBox="1"/>
          <p:nvPr/>
        </p:nvSpPr>
        <p:spPr>
          <a:xfrm>
            <a:off y="1157450" x="512700"/>
            <a:ext cy="5039700" cx="8118599"/>
          </a:xfrm>
          <a:prstGeom prst="rect">
            <a:avLst/>
          </a:prstGeom>
          <a:noFill/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</a:t>
            </a:r>
            <a:r>
              <a:rPr sz="18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American Heritage Dictionary of the English Language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 · tice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(prkts) means: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To do or perform habitually or customarily; make a habit of: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courtesy in social situations; make a practice of being punctual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withholding what one really thinks and feels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To do or perform repeatedly in order to acquire or polish a skill: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a dance step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blaming others for our poor results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346" name="Shape 346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Jelly Bean Exercise</a:t>
            </a:r>
          </a:p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Purpose: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To help you (students) learn something about yourself and your personality.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Shape 9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5199" x="4645025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354" name="Shape 354"/>
          <p:cNvSpPr txBox="1"/>
          <p:nvPr/>
        </p:nvSpPr>
        <p:spPr>
          <a:xfrm>
            <a:off y="1157450" x="512700"/>
            <a:ext cy="5039700" cx="811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</a:t>
            </a:r>
            <a:r>
              <a:rPr sz="18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American Heritage Dictionary of the English Language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 · tice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(prkts) means: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To give lessons or repeated instructions; to drill: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the students in handwriting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the team in overpromising and under-delivering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To work at, especially as a profession: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law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To carry out in action; observe: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a religion piously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355" name="Shape 355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y="1064350" x="4365525"/>
            <a:ext cy="51561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insights?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/>
        </p:nvSpPr>
        <p:spPr>
          <a:xfrm>
            <a:off y="1146925" x="542750"/>
            <a:ext cy="2810700" cx="237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10 minutes to find a quiet place and journal what you are practicing.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96300" x="244450"/>
            <a:ext cy="3091251" cx="339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y="1392275" x="578125"/>
            <a:ext cy="1168200" cx="777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Turn to your Shoulder Partner and talk about what you are practicing. You each will have 5 minutes.</a:t>
            </a:r>
          </a:p>
        </p:txBody>
      </p:sp>
      <p:pic>
        <p:nvPicPr>
          <p:cNvPr id="370" name="Shape 3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44462" x="5001550"/>
            <a:ext cy="21431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y="4587600" x="6347700"/>
            <a:ext cy="533399" cx="292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solidFill>
                  <a:srgbClr val="999999"/>
                </a:solidFill>
              </a:rPr>
              <a:t>chinese-swords-guide.com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y="2855300" x="28788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sz="24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</a:t>
            </a: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one in which we come out from behind ourself. And make it real.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y="2572125" x="1746200"/>
            <a:ext cy="34923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“Real is a change agent’s best friend. While no one has to change, when the conversation is real, the change often occurs before the conversation has ended. ”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sz="12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iBooks. https://itun.es/us/U_Sez.l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8" name="Shape 388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y="1234500" x="4153150"/>
            <a:ext cy="4389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</a:rPr>
              <a:t>When you think of a courageous conversation, think </a:t>
            </a:r>
            <a:r>
              <a:rPr sz="2400" lang="en-US" i="1">
                <a:solidFill>
                  <a:srgbClr val="595959"/>
                </a:solidFill>
              </a:rPr>
              <a:t>authenticity, integrity, collaboration</a:t>
            </a:r>
            <a:r>
              <a:rPr sz="2400" lang="en-US">
                <a:solidFill>
                  <a:srgbClr val="595959"/>
                </a:solidFill>
              </a:rPr>
              <a:t>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</a:rPr>
              <a:t>Think </a:t>
            </a:r>
            <a:r>
              <a:rPr sz="2400" lang="en-US" i="1">
                <a:solidFill>
                  <a:srgbClr val="595959"/>
                </a:solidFill>
              </a:rPr>
              <a:t>execution muscle, innovation, emotional capital</a:t>
            </a:r>
            <a:r>
              <a:rPr sz="2400" lang="en-US">
                <a:solidFill>
                  <a:srgbClr val="595959"/>
                </a:solidFill>
              </a:rPr>
              <a:t>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</a:rPr>
              <a:t>Think </a:t>
            </a:r>
            <a:r>
              <a:rPr sz="2400" lang="en-US" i="1">
                <a:solidFill>
                  <a:srgbClr val="595959"/>
                </a:solidFill>
              </a:rPr>
              <a:t>collaboration</a:t>
            </a:r>
            <a:r>
              <a:rPr sz="2400" lang="en-US">
                <a:solidFill>
                  <a:srgbClr val="595959"/>
                </a:solidFill>
              </a:rPr>
              <a:t>—with your colleagues and clients (parents, teachers, students, community members).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82750" x="341050"/>
            <a:ext cy="2886524" cx="37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y="5144225" x="3256450"/>
            <a:ext cy="533399" cx="1026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howtoee.com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6" name="Shape 39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 txBox="1"/>
          <p:nvPr/>
        </p:nvSpPr>
        <p:spPr>
          <a:xfrm>
            <a:off y="1191700" x="4271150"/>
            <a:ext cy="4212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Daniel Pink, author of </a:t>
            </a:r>
            <a:r>
              <a:rPr sz="24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Whole New Mind,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“we are moving from the ‘industrial age’ into the ‘conceptual age.’”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this means is that today we are making different choices about how we live our lives, who we spend our time with, and how we spend our money.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8" name="Shape 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2125" x="553425"/>
            <a:ext cy="4010100" cx="341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3" name="Shape 40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/>
        </p:nvSpPr>
        <p:spPr>
          <a:xfrm>
            <a:off y="1581025" x="849500"/>
            <a:ext cy="533399" cx="7079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999999"/>
                </a:solidFill>
              </a:rPr>
              <a:t>Ye Ole Methods of Leadership 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y="2206375" x="849500"/>
            <a:ext cy="4424399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Feedback-free, development-free zone; little, if any, personal growth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Feedback-rich, development-rich zone; ongoing personal growth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406" name="Shape 406"/>
          <p:cNvSpPr/>
          <p:nvPr/>
        </p:nvSpPr>
        <p:spPr>
          <a:xfrm>
            <a:off y="3586825" x="420522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1" name="Shape 41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 txBox="1"/>
          <p:nvPr/>
        </p:nvSpPr>
        <p:spPr>
          <a:xfrm>
            <a:off y="1581025" x="849500"/>
            <a:ext cy="533399" cx="7079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999999"/>
                </a:solidFill>
              </a:rPr>
              <a:t>Ye Ole Methods of Leadership 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y="2206375" x="849500"/>
            <a:ext cy="4424399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Directing and telling					Really asking, really listening           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/>
        </p:nvSpPr>
        <p:spPr>
          <a:xfrm>
            <a:off y="2784500" x="4038600"/>
            <a:ext cy="533399" cx="10667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9" name="Shape 419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task/low relationship and the culture of compliance that goes with it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task/high relationship and the culture of passionate engagement that goes with it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422" name="Shape 422"/>
          <p:cNvSpPr/>
          <p:nvPr/>
        </p:nvSpPr>
        <p:spPr>
          <a:xfrm>
            <a:off y="3362650" x="3854250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Pick your favorite jelly bean.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Don’t eat it, just grab it out of the bowl.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for instruction….</a:t>
            </a:r>
          </a:p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5199" x="4645025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7" name="Shape 42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Silos and fiefdoms; competing for resources; not good at partnering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resources; collaborating; partnering across functions in service to the organization’s goals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y="3268225" x="425537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5" name="Shape 43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Information-starved, need-to-know culture.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Open, transparent, respectful culture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Impose one’s view of reality.	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Expose one’s view of reality and invite those with competing realities to share them”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438" name="Shape 438"/>
          <p:cNvSpPr/>
          <p:nvPr/>
        </p:nvSpPr>
        <p:spPr>
          <a:xfrm>
            <a:off y="3256450" x="397222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3" name="Shape 44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 txBox="1"/>
          <p:nvPr/>
        </p:nvSpPr>
        <p:spPr>
          <a:xfrm>
            <a:off y="1581025" x="849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 Ole Methods of Leadershi</a:t>
            </a:r>
            <a:r>
              <a:rPr sz="18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 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y="2206375" x="849500"/>
            <a:ext cy="3905400" cx="7775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Resistance to change; sleepwalking through the staff development; school as usual	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enthusiasm for agility and original thinking; a “new normal,” personally and organizationally.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446" name="Shape 446"/>
          <p:cNvSpPr/>
          <p:nvPr/>
        </p:nvSpPr>
        <p:spPr>
          <a:xfrm>
            <a:off y="3256450" x="3972225"/>
            <a:ext cy="960599" cx="468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0" name="Shape 4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1" name="Shape 45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 txBox="1"/>
          <p:nvPr/>
        </p:nvSpPr>
        <p:spPr>
          <a:xfrm>
            <a:off y="2418750" x="22771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“Like all toxins, anonymity should be kept as close to zero as possible.”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                 </a:t>
            </a: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—Kevin Kelly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7" name="Shape 45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 txBox="1"/>
          <p:nvPr/>
        </p:nvSpPr>
        <p:spPr>
          <a:xfrm>
            <a:off y="2206350" x="2902475"/>
            <a:ext cy="2749200" cx="4656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“I’m not afraid of death. I just don’t want to be there when it happens.”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					</a:t>
            </a: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-Woody Allen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2" name="Shape 4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3" name="Shape 46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Stay current by exchanging feedback 365 days a year.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Do it face to face whenever possible (and never via e-mail).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Give it as soon as possible after something occurs.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Praise is as important as criticism. Actually, it’s more important. So don’t just give feedback when it’s negative.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Always own your comments. Feedback is invaluable. It’s anonymity that is the problem.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y="257175" x="457200"/>
            <a:ext cy="1050924" cx="81835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y="1625600" x="273050"/>
            <a:ext cy="4395787" cx="84137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6575" marL="265176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</a:pPr>
            <a:r>
              <a:t/>
            </a:r>
            <a:endParaRPr strike="noStrike" u="none" b="0" cap="none" baseline="0" sz="3600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-148590" marL="14859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Char char="•"/>
            </a:pPr>
            <a:r>
              <a:rPr sz="36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Scenario</a:t>
            </a:r>
          </a:p>
          <a:p>
            <a:pPr algn="l" rtl="0" lvl="0" marR="0" indent="-148590" marL="148590">
              <a:spcBef>
                <a:spcPts val="7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Char char="•"/>
            </a:pPr>
            <a:r>
              <a:rPr sz="36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Lunch</a:t>
            </a:r>
            <a:r>
              <a:rPr strike="noStrike" u="none" b="0" cap="none" baseline="0" sz="3600" lang="en-US" i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  <a:p>
            <a:pPr algn="l" rtl="0" lvl="1" marR="0" indent="71373" marL="548640">
              <a:spcBef>
                <a:spcPts val="873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</a:pPr>
            <a:r>
              <a:t/>
            </a:r>
            <a:endParaRPr strike="noStrike" u="none" b="0" cap="none" baseline="0" sz="4364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1" marR="0" indent="71373" marL="548640">
              <a:spcBef>
                <a:spcPts val="873"/>
              </a:spcBef>
              <a:spcAft>
                <a:spcPts val="0"/>
              </a:spcAft>
              <a:buClr>
                <a:srgbClr val="595959"/>
              </a:buClr>
              <a:buFont typeface="Helvetica Neue"/>
              <a:buNone/>
            </a:pPr>
            <a:r>
              <a:t/>
            </a:r>
            <a:endParaRPr strike="noStrike" u="none" b="0" cap="none" baseline="0" sz="4364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5" name="Shape 47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y="2200875" x="1501100"/>
            <a:ext cy="533399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Own Conversations as a Leader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2" name="Shape 482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y="2135575" x="1392250"/>
            <a:ext cy="533399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One: Prepare Yourself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conversation in person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8" name="Shape 4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9" name="Shape 489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your intention to: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interrogate reality (mine, as well as theirs)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provoke learning (mine, as well as theirs)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resolve a touch challenge; or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enrich the relationship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so, you are good to go!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535112" x="5398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</a:rPr>
              <a:t>Please sit according to your favorite bean:</a:t>
            </a:r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 1-  Black/ white</a:t>
            </a: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2 - Red/Pink</a:t>
            </a: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3 - Green/Yellow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4 - Violet/Orange</a:t>
            </a:r>
          </a:p>
        </p:txBody>
      </p:sp>
      <p:sp>
        <p:nvSpPr>
          <p:cNvPr id="110" name="Shape 11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87799" x="4645025"/>
            <a:ext cy="3315447" cx="425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6" name="Shape 49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Shape 498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Prepare open statement: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 to 60 seconds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a rough draft, say it, practice it, prepare it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clear, clean and compelling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need to talk with you” is different from “I want to talk with you”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2" name="Shape 5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3" name="Shape 50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the issue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want to talk with you about the effects x is having on 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0" name="Shape 510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a specific example: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you spoke with that student, your raised your voice, pointed your finger and leaned forward. I thought you looked aggressive.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7" name="Shape 51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Describe your emotions around the issue.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 beings behave first with their emotions.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was concerned for the student how you were in their body space and wondered how they felt towards you after this interaction.”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3" name="Shape 5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4" name="Shape 524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Clarify what is at stake.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this student?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at stake for their relationship?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deeply concerned as there is a lot at stake here with this interaction.”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0" name="Shape 5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1" name="Shape 531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your contribution to the problem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Rack your head to see if you caused this to happen and admit it.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may have overloaded you with too many responsibilities, if that is the case I apologize.”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8" name="Shape 538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9" name="Shape 539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0" name="Shape 540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your partner to respond.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“Please tell me what is going on from where you sit. I want to understand your perspective, learn your thoughts.”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4" name="Shape 5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5" name="Shape 545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6" name="Shape 546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2: Clarify and Purify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Indicate your wish to resolve the issue.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want to resolve this issue with how you are interacting with your student.”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1" name="Shape 5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2" name="Shape 552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4" name="Shape 554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rrors ~ Avoid them….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How’s it going?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Crap filled jolly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 many pillows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Writing the script too far in advance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AutoNum type="arabicPeriod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Machine gun Nelly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9" name="Shape 559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0" name="Shape 560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4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Scenario 2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 or Black</a:t>
            </a: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individual is highly structured and organized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Surroundings are neat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given an assignment, wants to know how many pages, exact requirements.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wants to know the rules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Memorized things well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Can’t stand sloppy, unorganized people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Deliberates before making decisions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Shape 12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76975" x="4094225"/>
            <a:ext cy="1882224" cx="281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174862" x="5572237"/>
            <a:ext cy="2105025" cx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y="4471700" x="691405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</a:t>
            </a: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weetaddiction.com</a:t>
            </a:r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5" name="Shape 5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6" name="Shape 56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Do it. Have the conversation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 to jump in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get defensive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Silence can do heavy lifting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are off base, examine with questions.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Given everything that has happened, what do you think should happen next?</a:t>
            </a: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2" name="Shape 5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3" name="Shape 57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4" name="Shape 57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5" name="Shape 575"/>
          <p:cNvSpPr txBox="1"/>
          <p:nvPr/>
        </p:nvSpPr>
        <p:spPr>
          <a:xfrm>
            <a:off y="2135575" x="1392250"/>
            <a:ext cy="3810900" cx="6265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3: Tactics used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Denial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Defensiveness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Deflection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9" name="Shape 5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0" name="Shape 580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4: Debrief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essential.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“Thank you for hearing what I had to say and for sharing your perspective. Your success is important to me and I applaud your commitment to action. Before I leave I welcome any thoughts you have about this conversation and how I can get better at giving feedback. I want to do better moving forward.”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6" name="Shape 5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7" name="Shape 587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9" name="Shape 589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5: Do it again. Only better.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Tend to your garden.</a:t>
            </a:r>
          </a:p>
        </p:txBody>
      </p:sp>
      <p:pic>
        <p:nvPicPr>
          <p:cNvPr id="590" name="Shape 5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26812" x="5235550"/>
            <a:ext cy="21431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Shape 591"/>
          <p:cNvSpPr txBox="1"/>
          <p:nvPr/>
        </p:nvSpPr>
        <p:spPr>
          <a:xfrm>
            <a:off y="4369950" x="64769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theonlineflowergarden.com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5" name="Shape 5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6" name="Shape 59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8" name="Shape 598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Praise with Courage!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Prepare Yourself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Prepare Others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 Have the conversation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 Debrief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 Do it Again Only Better</a:t>
            </a:r>
          </a:p>
        </p:txBody>
      </p:sp>
      <p:pic>
        <p:nvPicPr>
          <p:cNvPr id="599" name="Shape 5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26075" x="5178875"/>
            <a:ext cy="2705100" cx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3" name="Shape 6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4" name="Shape 604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6" name="Shape 606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every office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hear the threads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love and joy and fear and guilt,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cries for celebration and reassurance,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somehow you know that connecting those threads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what you are supposed to do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business takes care of itself.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-by David Whyte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07" name="Shape 6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878772" x="3992316"/>
            <a:ext cy="1758512" cx="2344682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Shape 608"/>
          <p:cNvSpPr txBox="1"/>
          <p:nvPr/>
        </p:nvSpPr>
        <p:spPr>
          <a:xfrm>
            <a:off y="4931225" x="64225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irishsymbolcourage.pininterst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2" name="Shape 6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3" name="Shape 613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4" name="Shape 614"/>
          <p:cNvSpPr txBox="1"/>
          <p:nvPr/>
        </p:nvSpPr>
        <p:spPr>
          <a:xfrm>
            <a:off y="1392250" x="613525"/>
            <a:ext cy="4554300" cx="784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5" name="Shape 615"/>
          <p:cNvSpPr txBox="1"/>
          <p:nvPr/>
        </p:nvSpPr>
        <p:spPr>
          <a:xfrm>
            <a:off y="1297375" x="935050"/>
            <a:ext cy="5081699" cx="7152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to your District Tables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time to discuss one courageous conversation you plan to have back in your school next week.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is this part of your action plan?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Dates we meet again: 2/10 (make-up 2/11)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9" name="Shape 6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y="489850" x="0"/>
            <a:ext cy="989699" cx="9078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SzPct val="25000"/>
              <a:buFont typeface="Helvetica Neue"/>
              <a:buNone/>
            </a:pPr>
            <a:r>
              <a:rPr b="1" sz="4800"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are you with your plan?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4" name="Shape 6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5" name="Shape 625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000" lang="en-US"/>
              <a:t>Agenda</a:t>
            </a:r>
          </a:p>
        </p:txBody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-US"/>
              <a:t>Morning Session</a:t>
            </a:r>
          </a:p>
        </p:txBody>
      </p:sp>
      <p:sp>
        <p:nvSpPr>
          <p:cNvPr id="627" name="Shape 627"/>
          <p:cNvSpPr txBox="1"/>
          <p:nvPr>
            <p:ph idx="2" type="body"/>
          </p:nvPr>
        </p:nvSpPr>
        <p:spPr>
          <a:xfrm>
            <a:off y="2174875" x="457200"/>
            <a:ext cy="4618800" cx="4281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/>
              <a:t>8:30-8:45  Jelly Bean Warm-Up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-US"/>
              <a:t>8:45           My Own Conversation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-US"/>
              <a:t>9:00		   Courageous Conversations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-US"/>
              <a:t>10:00		~Break~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-US"/>
              <a:t>10:15 	   Scenarios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sz="1800" lang="en-US"/>
              <a:t>11:30		~Lunch~</a:t>
            </a:r>
          </a:p>
        </p:txBody>
      </p:sp>
      <p:sp>
        <p:nvSpPr>
          <p:cNvPr id="628" name="Shape 628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-US"/>
              <a:t>Afternoon Session</a:t>
            </a:r>
          </a:p>
        </p:txBody>
      </p:sp>
      <p:sp>
        <p:nvSpPr>
          <p:cNvPr id="629" name="Shape 629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/>
              <a:t>12:15	   Scenario work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n-US"/>
              <a:t>1:00     Alignment to Our Work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sz="1800" lang="en-US"/>
              <a:t>2:00	   Mapping my Own Conversation</a:t>
            </a: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4" name="Shape 6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5" name="Shape 635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6" name="Shape 636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Jellly Bean Exercise</a:t>
            </a:r>
          </a:p>
        </p:txBody>
      </p:sp>
      <p:sp>
        <p:nvSpPr>
          <p:cNvPr id="637" name="Shape 637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Purpose: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To help you (students) learn something about yourself and your personality.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8" name="Shape 638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9" name="Shape 639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0" name="Shape 6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5199" x="4645025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535112" x="40275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Yellow</a:t>
            </a:r>
          </a:p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usually outspoken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in a state of transition, whether they are 8 or 80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smart and innovative, often artistic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confused in making decisions, not sure where they’re supposed to be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 workers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Exciting to be with, will try anything as long as it’s safe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Spiritual aspects usually important to them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look at things with perspective and respect others’ opinions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</a:t>
            </a:r>
          </a:p>
        </p:txBody>
      </p:sp>
      <p:sp>
        <p:nvSpPr>
          <p:cNvPr id="133" name="Shape 133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Cheerful and good-natured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ability to get along well with almost anyone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friendly and have a ready smile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have a quick wit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Fluent, often eloquent and profound in speech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not like to be left alone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Enjoy life and inspire others to reach their highest potential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93646" x="7096721"/>
            <a:ext cy="1225074" cx="14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4" name="Shape 6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5" name="Shape 645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Pick your favorite jelly bean.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Don’t eat it, just grab it out of the bowl.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for instruction….</a:t>
            </a:r>
          </a:p>
        </p:txBody>
      </p:sp>
      <p:sp>
        <p:nvSpPr>
          <p:cNvPr id="648" name="Shape 648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9" name="Shape 649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0" name="Shape 6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5199" x="4645025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4" name="Shape 6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5" name="Shape 655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6" name="Shape 656"/>
          <p:cNvSpPr txBox="1"/>
          <p:nvPr>
            <p:ph idx="1" type="body"/>
          </p:nvPr>
        </p:nvSpPr>
        <p:spPr>
          <a:xfrm>
            <a:off y="1535112" x="5398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999999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</a:rPr>
              <a:t>Please sit according to your favorite bean:</a:t>
            </a:r>
          </a:p>
        </p:txBody>
      </p:sp>
      <p:sp>
        <p:nvSpPr>
          <p:cNvPr id="657" name="Shape 657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</a:p>
          <a:p>
            <a:pPr rtl="0">
              <a:spcBef>
                <a:spcPts val="0"/>
              </a:spcBef>
              <a:buNone/>
            </a:pPr>
            <a:r>
              <a:rPr sz="2400" lang="en-US"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Table 1-  Black/ white</a:t>
            </a: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2 - Red/Pink</a:t>
            </a: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3 - Green/Yellow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Table 4 - Violet/Orange</a:t>
            </a:r>
          </a:p>
        </p:txBody>
      </p:sp>
      <p:sp>
        <p:nvSpPr>
          <p:cNvPr id="658" name="Shape 658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9" name="Shape 659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0" name="Shape 6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87799" x="4645025"/>
            <a:ext cy="3315447" cx="4256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4" name="Shape 6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5" name="Shape 665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666" name="Shape 666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White or Black</a:t>
            </a:r>
          </a:p>
        </p:txBody>
      </p:sp>
      <p:sp>
        <p:nvSpPr>
          <p:cNvPr id="667" name="Shape 667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individual is highly structured and organized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Surroundings are neat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given an assignment, wants to know how many pages, exact requirements.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wants to know the rules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Memorized things well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Can’t stand sloppy, unorganized people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Deliberates before making decisions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8" name="Shape 668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9" name="Shape 669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indent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0" name="Shape 6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76975" x="4094225"/>
            <a:ext cy="1882224" cx="281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Shape 6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174862" x="5572237"/>
            <a:ext cy="2105025" cx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Shape 672"/>
          <p:cNvSpPr txBox="1"/>
          <p:nvPr/>
        </p:nvSpPr>
        <p:spPr>
          <a:xfrm>
            <a:off y="4471700" x="691405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</a:t>
            </a: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weetaddiction.com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6" name="Shape 6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7" name="Shape 67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678" name="Shape 678"/>
          <p:cNvSpPr txBox="1"/>
          <p:nvPr>
            <p:ph idx="1" type="body"/>
          </p:nvPr>
        </p:nvSpPr>
        <p:spPr>
          <a:xfrm>
            <a:off y="1535112" x="40275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Yellow</a:t>
            </a:r>
          </a:p>
        </p:txBody>
      </p:sp>
      <p:sp>
        <p:nvSpPr>
          <p:cNvPr id="679" name="Shape 67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usually outspoken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in a state of transition, whether they are 8 or 80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smart and innovative, often artistic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confused in making decisions, not sure where they’re supposed to be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 workers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Exciting to be with, will try anything as long as it’s safe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Spiritual aspects usually important to them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look at things with perspective and respect others’ opinions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Orange</a:t>
            </a:r>
          </a:p>
        </p:txBody>
      </p:sp>
      <p:sp>
        <p:nvSpPr>
          <p:cNvPr id="681" name="Shape 681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Cheerful and good-natured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the ability to get along well with almost anyone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friendly and have a ready smile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Usually have a quick wit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Fluent, often eloquent and profound in speech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not like to be left alone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Enjoy life and inspire others to reach their highest potential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82" name="Shape 6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93646" x="7096721"/>
            <a:ext cy="1225074" cx="14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6" name="Shape 6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7" name="Shape 68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Violet</a:t>
            </a:r>
          </a:p>
        </p:txBody>
      </p:sp>
      <p:sp>
        <p:nvSpPr>
          <p:cNvPr id="689" name="Shape 689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Flirty and passionate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creative and highly excitable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new ideas and are visionaries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attention spans- can’t stay put for long at a time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Disorganized, often choosing to close doors rather than deal with the organization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Procrastinators who thrive on chaos, enjoy the challenges of different problems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a problem dealing with highly structured time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Questioning-when given an assignment, asks why it must be done a certain way, want to do it differently 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high standards for themselves and those who work for them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690" name="Shape 690"/>
          <p:cNvSpPr txBox="1"/>
          <p:nvPr>
            <p:ph idx="3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91" name="Shape 6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64825" x="5308325"/>
            <a:ext cy="28575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Shape 692"/>
          <p:cNvSpPr txBox="1"/>
          <p:nvPr/>
        </p:nvSpPr>
        <p:spPr>
          <a:xfrm>
            <a:off y="5322325" x="72798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Pinterst.com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6" name="Shape 6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7" name="Shape 697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698" name="Shape 698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 or Pink</a:t>
            </a:r>
          </a:p>
        </p:txBody>
      </p:sp>
      <p:sp>
        <p:nvSpPr>
          <p:cNvPr id="699" name="Shape 699"/>
          <p:cNvSpPr txBox="1"/>
          <p:nvPr>
            <p:ph idx="2" type="body"/>
          </p:nvPr>
        </p:nvSpPr>
        <p:spPr>
          <a:xfrm>
            <a:off y="2174875" x="457200"/>
            <a:ext cy="4326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courageous and their energy seems boundless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 much of the time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see someone not smiling, will ask what the problem is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Genuinely care about people and become involved in others’ problems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influenced by others, share their sadness or grief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their decisions with feelings, act on impulses of the heart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Spend a great deal of time on the phone, usually listening to others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Sensitive, enthusiastic friends and lovers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0" name="Shape 7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0925" x="5001550"/>
            <a:ext cy="28575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Shape 701"/>
          <p:cNvSpPr txBox="1"/>
          <p:nvPr/>
        </p:nvSpPr>
        <p:spPr>
          <a:xfrm>
            <a:off y="4378425" x="692585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</p:spTree>
  </p:cSld>
  <p:clrMapOvr>
    <a:masterClrMapping/>
  </p:clrMapOvr>
  <p:transition spd="slow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5" name="Shape 7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6" name="Shape 706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y="1535148" x="457200"/>
            <a:ext cy="1910099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Please stand up.</a:t>
            </a:r>
          </a:p>
        </p:txBody>
      </p:sp>
      <p:sp>
        <p:nvSpPr>
          <p:cNvPr id="708" name="Shape 708"/>
          <p:cNvSpPr txBox="1"/>
          <p:nvPr/>
        </p:nvSpPr>
        <p:spPr>
          <a:xfrm>
            <a:off y="4897550" x="67606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709" name="Shape 7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5125" x="4288650"/>
            <a:ext cy="3486150" cx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3" name="Shape 7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4" name="Shape 714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y="601724" x="457200"/>
            <a:ext cy="58521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Green….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always ask green to stand because they love recognition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people are seen as leaders, usually in highly visible positions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respecters of authority and tradition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are decisive, directed, and focused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love black and white jelly bean people to organize their projects for them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6" name="Shape 716"/>
          <p:cNvSpPr txBox="1"/>
          <p:nvPr/>
        </p:nvSpPr>
        <p:spPr>
          <a:xfrm>
            <a:off y="4897550" x="67606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  <p:pic>
        <p:nvPicPr>
          <p:cNvPr id="717" name="Shape 7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5125" x="4288650"/>
            <a:ext cy="3486150" cx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1" name="Shape 7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2" name="Shape 722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3" name="Shape 723"/>
          <p:cNvSpPr txBox="1"/>
          <p:nvPr>
            <p:ph idx="1" type="body"/>
          </p:nvPr>
        </p:nvSpPr>
        <p:spPr>
          <a:xfrm>
            <a:off y="1535125" x="457200"/>
            <a:ext cy="639900" cx="49965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Jellly Bean Exercise Learning</a:t>
            </a:r>
          </a:p>
        </p:txBody>
      </p:sp>
      <p:sp>
        <p:nvSpPr>
          <p:cNvPr id="724" name="Shape 724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 your jelly bean valid for you?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exercise is usually 80% correct.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one is just one color, but there is a color that is dominant.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5" name="Shape 725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6" name="Shape 726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7" name="Shape 7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4874" x="4781200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1" name="Shape 7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2" name="Shape 732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3" name="Shape 733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Jellly Bean Exercise</a:t>
            </a:r>
          </a:p>
        </p:txBody>
      </p:sp>
      <p:sp>
        <p:nvSpPr>
          <p:cNvPr id="734" name="Shape 734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all share traits of the different colors but it is important to realize when we are dealing with others.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should be ready to empathize with those who see differently.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5" name="Shape 735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7" name="Shape 7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05199" x="4645025"/>
            <a:ext cy="3398050" cx="436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Violet</a:t>
            </a:r>
          </a:p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Flirty and passionate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creative and highly excitable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new ideas and are visionaries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attention spans- can’t stay put for long at a time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Disorganized, often choosing to close doors rather than deal with the organization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Procrastinators who thrive on chaos, enjoy the challenges of different problems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a problem dealing with highly structured time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Questioning-when given an assignment, asks why it must be done a certain way, want to do it differently </a:t>
            </a: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 high standards for themselves and those who work for them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142" name="Shape 142"/>
          <p:cNvSpPr txBox="1"/>
          <p:nvPr>
            <p:ph idx="3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64825" x="5308325"/>
            <a:ext cy="28575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y="5322325" x="72798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Pinterst.com</a:t>
            </a:r>
          </a:p>
        </p:txBody>
      </p:sp>
    </p:spTree>
  </p:cSld>
  <p:clrMapOvr>
    <a:masterClrMapping/>
  </p:clrMapOvr>
  <p:transition spd="slow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1" name="Shape 7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2" name="Shape 742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3" name="Shape 743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Objectives:</a:t>
            </a:r>
          </a:p>
        </p:txBody>
      </p:sp>
      <p:sp>
        <p:nvSpPr>
          <p:cNvPr id="744" name="Shape 744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how we can go about having a courageous conversation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Reflecting on scenarios of positive and growth feedback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 a courageous conversation</a:t>
            </a:r>
          </a:p>
          <a:p>
            <a:pPr rtl="0" lvl="0" indent="-381000" marL="457200">
              <a:spcBef>
                <a:spcPts val="0"/>
              </a:spcBef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 how this will fit into my action plan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45" name="Shape 7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0650" x="4919000"/>
            <a:ext cy="4424975" cx="30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9" name="Shape 7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0" name="Shape 750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/>
              <a:t>ELI &amp; ISLC Connections</a:t>
            </a:r>
          </a:p>
        </p:txBody>
      </p:sp>
      <p:sp>
        <p:nvSpPr>
          <p:cNvPr id="751" name="Shape 751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/>
              <a:t>ELI</a:t>
            </a:r>
          </a:p>
        </p:txBody>
      </p:sp>
      <p:sp>
        <p:nvSpPr>
          <p:cNvPr id="752" name="Shape 752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Culture &amp; Climate</a:t>
            </a:r>
          </a:p>
          <a:p>
            <a:pPr rtl="0"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Management Skills</a:t>
            </a:r>
          </a:p>
          <a:p>
            <a:pPr rtl="0"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Instructional Leadership</a:t>
            </a:r>
          </a:p>
          <a:p>
            <a:pPr rtl="0"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Visionary Leadership</a:t>
            </a:r>
          </a:p>
          <a:p>
            <a:pPr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Emotional Intelligence</a:t>
            </a:r>
          </a:p>
        </p:txBody>
      </p:sp>
      <p:sp>
        <p:nvSpPr>
          <p:cNvPr id="753" name="Shape 753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/>
              <a:t>ISLLC</a:t>
            </a:r>
          </a:p>
        </p:txBody>
      </p:sp>
      <p:sp>
        <p:nvSpPr>
          <p:cNvPr id="754" name="Shape 754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I exhibit empathy towards others when appropriate. 1.1, 1.3</a:t>
            </a:r>
          </a:p>
          <a:p>
            <a:pPr rtl="0"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I am aware of my emotions and how my emotions are perceived by others.1.4</a:t>
            </a:r>
          </a:p>
          <a:p>
            <a:pPr rtl="0"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I use data to determine and enact purposeful change. 1.2</a:t>
            </a:r>
          </a:p>
          <a:p>
            <a:pPr rtl="0"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I regularly assess the instructional practices of the faculty. 2.1, 2.2, 2.5</a:t>
            </a:r>
          </a:p>
          <a:p>
            <a:pPr lvl="0" indent="-342900" marL="457200">
              <a:spcBef>
                <a:spcPts val="0"/>
              </a:spcBef>
              <a:buClr>
                <a:srgbClr val="E85C1D"/>
              </a:buClr>
              <a:buSzPct val="100000"/>
              <a:buFont typeface="Helvetica Neue"/>
              <a:buChar char="●"/>
            </a:pPr>
            <a:r>
              <a:rPr sz="1800" lang="en-US"/>
              <a:t>I have created a culture where problems are addressed with openness and transparency. 2.1,5.1, 5.2, 5.3</a:t>
            </a:r>
          </a:p>
        </p:txBody>
      </p:sp>
    </p:spTree>
  </p:cSld>
  <p:clrMapOvr>
    <a:masterClrMapping/>
  </p:clrMapOvr>
  <p:transition spd="slow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9" name="Shape 7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0" name="Shape 760"/>
          <p:cNvSpPr txBox="1"/>
          <p:nvPr>
            <p:ph type="title"/>
          </p:nvPr>
        </p:nvSpPr>
        <p:spPr>
          <a:xfrm>
            <a:off y="274637" x="0"/>
            <a:ext cy="974725" cx="868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761" name="Shape 761"/>
          <p:cNvSpPr txBox="1"/>
          <p:nvPr>
            <p:ph idx="1" type="body"/>
          </p:nvPr>
        </p:nvSpPr>
        <p:spPr>
          <a:xfrm>
            <a:off y="1889125" x="0"/>
            <a:ext cy="3951287" cx="44973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2" name="Shape 762"/>
          <p:cNvSpPr txBox="1"/>
          <p:nvPr>
            <p:ph idx="2" type="body"/>
          </p:nvPr>
        </p:nvSpPr>
        <p:spPr>
          <a:xfrm>
            <a:off y="2468875" x="4773175"/>
            <a:ext cy="3215099" cx="3764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would not give a fig for simplicity on this side of complexity, but I would give my life for simplicity on the other side of complexity.”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457200" marL="45720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E85C1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—OLIVER WENDELL HOLMES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40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63" name="Shape 763"/>
          <p:cNvCxnSpPr/>
          <p:nvPr/>
        </p:nvCxnSpPr>
        <p:spPr>
          <a:xfrm rot="5400000">
            <a:off y="3763963" x="2624137"/>
            <a:ext cy="1587" cx="374808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764" name="Shape 7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904441" x="0"/>
            <a:ext cy="4767983" cx="45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8" name="Shape 7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9" name="Shape 769"/>
          <p:cNvSpPr txBox="1"/>
          <p:nvPr>
            <p:ph type="title"/>
          </p:nvPr>
        </p:nvSpPr>
        <p:spPr>
          <a:xfrm>
            <a:off y="2295525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Squid Eyes</a:t>
            </a:r>
          </a:p>
        </p:txBody>
      </p:sp>
      <p:sp>
        <p:nvSpPr>
          <p:cNvPr id="770" name="Shape 77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1" name="Shape 77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772" name="Shape 7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78900" x="922875"/>
            <a:ext cy="20955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Shape 773"/>
          <p:cNvSpPr txBox="1"/>
          <p:nvPr/>
        </p:nvSpPr>
        <p:spPr>
          <a:xfrm>
            <a:off y="4274400" x="2369475"/>
            <a:ext cy="533399" cx="1410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Earthtime.org</a:t>
            </a:r>
          </a:p>
        </p:txBody>
      </p:sp>
    </p:spTree>
  </p:cSld>
  <p:clrMapOvr>
    <a:masterClrMapping/>
  </p:clrMapOvr>
  <p:transition spd="slow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7" name="Shape 7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8" name="Shape 778"/>
          <p:cNvSpPr txBox="1"/>
          <p:nvPr>
            <p:ph type="title"/>
          </p:nvPr>
        </p:nvSpPr>
        <p:spPr>
          <a:xfrm>
            <a:off y="274637" x="0"/>
            <a:ext cy="974725" cx="848836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779" name="Shape 779"/>
          <p:cNvSpPr txBox="1"/>
          <p:nvPr>
            <p:ph idx="1" type="body"/>
          </p:nvPr>
        </p:nvSpPr>
        <p:spPr>
          <a:xfrm>
            <a:off y="124936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256CBD"/>
              </a:buClr>
              <a:buFont typeface="Helvetica Neue"/>
              <a:buNone/>
            </a:pPr>
            <a:r>
              <a:t/>
            </a:r>
            <a:endParaRPr strike="noStrike" u="none" b="0" cap="none" baseline="0" sz="2400" i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0" name="Shape 780"/>
          <p:cNvSpPr txBox="1"/>
          <p:nvPr>
            <p:ph idx="2" type="body"/>
          </p:nvPr>
        </p:nvSpPr>
        <p:spPr>
          <a:xfrm>
            <a:off y="1889125" x="0"/>
            <a:ext cy="3951287" cx="44973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40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trike="noStrike" u="none" b="0" cap="none" baseline="0" sz="2000" i="0">
              <a:solidFill>
                <a:srgbClr val="E85C1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1" name="Shape 781"/>
          <p:cNvSpPr txBox="1"/>
          <p:nvPr>
            <p:ph idx="3" type="body"/>
          </p:nvPr>
        </p:nvSpPr>
        <p:spPr>
          <a:xfrm>
            <a:off y="124936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256CBD"/>
              </a:buClr>
              <a:buSzPct val="25000"/>
              <a:buFont typeface="Helvetica Neue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Practice, Practice, Practice</a:t>
            </a:r>
          </a:p>
        </p:txBody>
      </p:sp>
      <p:sp>
        <p:nvSpPr>
          <p:cNvPr id="782" name="Shape 782"/>
          <p:cNvSpPr txBox="1"/>
          <p:nvPr>
            <p:ph idx="4" type="body"/>
          </p:nvPr>
        </p:nvSpPr>
        <p:spPr>
          <a:xfrm>
            <a:off y="1889125" x="4497387"/>
            <a:ext cy="3951287" cx="49355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“You are always practicing something. The question is: What are you practicing?”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457200" marL="45720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sz="20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—MARTIAL ARTS SENSEI</a:t>
            </a: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 rtl="0" lvl="0" marR="0" indent="0" marL="0">
              <a:spcBef>
                <a:spcPts val="0"/>
              </a:spcBef>
              <a:buClr>
                <a:srgbClr val="E85C1D"/>
              </a:buClr>
              <a:buFont typeface="Helvetica Neue"/>
              <a:buNone/>
            </a:pPr>
            <a:r>
              <a:t/>
            </a:r>
            <a:endParaRPr sz="2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83" name="Shape 783"/>
          <p:cNvCxnSpPr/>
          <p:nvPr/>
        </p:nvCxnSpPr>
        <p:spPr>
          <a:xfrm rot="5400000">
            <a:off y="3763963" x="2624137"/>
            <a:ext cy="1587" cx="374808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pic>
        <p:nvPicPr>
          <p:cNvPr id="784" name="Shape 7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03383" x="256250"/>
            <a:ext cy="5656966" cx="42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8" name="Shape 7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9" name="Shape 789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790" name="Shape 79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1" name="Shape 79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792" name="Shape 7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Shape 79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794" name="Shape 794"/>
          <p:cNvSpPr txBox="1"/>
          <p:nvPr/>
        </p:nvSpPr>
        <p:spPr>
          <a:xfrm>
            <a:off y="2505475" x="293875"/>
            <a:ext cy="39041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 To hold off all sorts of pull in your life, stay alert/awake and hold on to body parts!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 Names and Ideas will come to you. Often in the night. Write these down. Think of colleagues you should promote as well as colleagues you need to confront.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8" name="Shape 7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9" name="Shape 799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800" name="Shape 80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802" name="Shape 8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Shape 80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y="2505475" x="293875"/>
            <a:ext cy="39041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 “You will not single-handedly cause or prevent success. Surround yourself with people who model accountability, ferocious integrity, personal authenticity, the capacity to connect with others at a deep level, sheer courage, and a commitment to champion the common good over narrow self-interest.”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8" name="Shape 8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9" name="Shape 809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1" name="Shape 81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812" name="Shape 8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Shape 81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y="2505475" x="293875"/>
            <a:ext cy="3264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latin typeface="Helvetica Neue"/>
                <a:ea typeface="Helvetica Neue"/>
                <a:cs typeface="Helvetica Neue"/>
                <a:sym typeface="Helvetica Neue"/>
              </a:rPr>
              <a:t>4.  YOUR central function is to engineer intelligent conversations that provide a basis for alignment, collaboration, and partnership as well as healthier outcomes.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8" name="Shape 8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9" name="Shape 819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1" name="Shape 82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822" name="Shape 8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Shape 82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y="2505475" x="293875"/>
            <a:ext cy="32640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 People may not wish you well. You are not invincible. Be kind. Remind yourself that everyone is carrying a heavy load!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8" name="Shape 8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9" name="Shape 829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830" name="Shape 83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1" name="Shape 83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832" name="Shape 8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Shape 83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834" name="Shape 834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6.  Don’t kiss up or your soul will not accompany you. Just keep describing reality from your perspective without laying blame and you’ll be fine.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74637" x="457200"/>
            <a:ext cy="974700" cx="8105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 or Pink</a:t>
            </a:r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y="2174875" x="457200"/>
            <a:ext cy="4326300" cx="4040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courageous and their energy seems boundless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Smile much of the time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they see someone not smiling, will ask what the problem is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Genuinely care about people and become involved in others’ problems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Highly influenced by others, share their sadness or grief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their decisions with feelings, act on impulses of the heart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Spend a great deal of time on the phone, usually listening to others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Sensitive, enthusiastic friends and lovers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0925" x="5001550"/>
            <a:ext cy="2857500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y="4378425" x="692585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latin typeface="Helvetica Neue"/>
                <a:ea typeface="Helvetica Neue"/>
                <a:cs typeface="Helvetica Neue"/>
                <a:sym typeface="Helvetica Neue"/>
              </a:rPr>
              <a:t>amazon.com</a:t>
            </a:r>
          </a:p>
        </p:txBody>
      </p:sp>
    </p:spTree>
  </p:cSld>
  <p:clrMapOvr>
    <a:masterClrMapping/>
  </p:clrMapOvr>
  <p:transition spd="slow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8" name="Shape 8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9" name="Shape 839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1" name="Shape 84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842" name="Shape 8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Shape 84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844" name="Shape 844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7.  Don’t ever lie to cover yourself. It will come back to bite you. Be truthful.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8" name="Shape 8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9" name="Shape 849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850" name="Shape 85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1" name="Shape 85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852" name="Shape 8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Shape 85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8.  Show up as yourself. Be authentic.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8" name="Shape 8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9" name="Shape 859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Hang On….</a:t>
            </a:r>
          </a:p>
        </p:txBody>
      </p:sp>
      <p:sp>
        <p:nvSpPr>
          <p:cNvPr id="860" name="Shape 86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1" name="Shape 86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pic>
        <p:nvPicPr>
          <p:cNvPr id="862" name="Shape 8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05462" x="4674550"/>
            <a:ext cy="22955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Shape 86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wallpaperjunctiondownload.blogspot.com</a:t>
            </a:r>
          </a:p>
        </p:txBody>
      </p:sp>
      <p:sp>
        <p:nvSpPr>
          <p:cNvPr id="864" name="Shape 864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9.  “Bear in mind that while no single conversation is guaranteed to change the trajectory of a career, a school, a relationship, or a life, any single conversation can. Take it one conversation at a time. Be courageous!”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Excerpt From: Susan Scott. “Fierce Leadership.”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8" name="Shape 8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9" name="Shape 869"/>
          <p:cNvSpPr txBox="1"/>
          <p:nvPr>
            <p:ph type="title"/>
          </p:nvPr>
        </p:nvSpPr>
        <p:spPr>
          <a:xfrm>
            <a:off y="1223600" x="3915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Imagine a kaleidoscope</a:t>
            </a:r>
          </a:p>
        </p:txBody>
      </p:sp>
      <p:sp>
        <p:nvSpPr>
          <p:cNvPr id="870" name="Shape 87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1" name="Shape 87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872" name="Shape 872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873" name="Shape 873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4" name="Shape 8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80474" x="1380449"/>
            <a:ext cy="4214149" cx="56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Shape 875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9" name="Shape 8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0" name="Shape 880"/>
          <p:cNvSpPr txBox="1"/>
          <p:nvPr>
            <p:ph type="title"/>
          </p:nvPr>
        </p:nvSpPr>
        <p:spPr>
          <a:xfrm>
            <a:off y="2781025" x="598675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Clr>
                <a:srgbClr val="7F7F7F"/>
              </a:buClr>
              <a:buSzPct val="25000"/>
              <a:buFont typeface="Helvetica Neue"/>
              <a:buNone/>
            </a:pPr>
            <a:r>
              <a:rPr sz="4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you practicing?????</a:t>
            </a:r>
          </a:p>
        </p:txBody>
      </p:sp>
      <p:sp>
        <p:nvSpPr>
          <p:cNvPr id="881" name="Shape 881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2" name="Shape 882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883" name="Shape 883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884" name="Shape 884"/>
          <p:cNvSpPr txBox="1"/>
          <p:nvPr/>
        </p:nvSpPr>
        <p:spPr>
          <a:xfrm>
            <a:off y="2505475" x="293875"/>
            <a:ext cy="34764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5" name="Shape 885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9" name="Shape 8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0" name="Shape 890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1" name="Shape 891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892" name="Shape 892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893" name="Shape 893"/>
          <p:cNvSpPr txBox="1"/>
          <p:nvPr/>
        </p:nvSpPr>
        <p:spPr>
          <a:xfrm>
            <a:off y="1157450" x="512700"/>
            <a:ext cy="5039700" cx="8118599"/>
          </a:xfrm>
          <a:prstGeom prst="rect">
            <a:avLst/>
          </a:prstGeom>
          <a:noFill/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</a:t>
            </a:r>
            <a:r>
              <a:rPr sz="18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American Heritage Dictionary of the English Language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 · tice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(prkts) means: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To do or perform habitually or customarily; make a habit of: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courtesy in social situations; make a practice of being punctual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withholding what one really thinks and feels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To do or perform repeatedly in order to acquire or polish a skill: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a dance step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blaming others for our poor results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894" name="Shape 894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8" name="Shape 8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9" name="Shape 899"/>
          <p:cNvSpPr txBox="1"/>
          <p:nvPr/>
        </p:nvSpPr>
        <p:spPr>
          <a:xfrm>
            <a:off y="579700" x="62454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0" name="Shape 900"/>
          <p:cNvSpPr txBox="1"/>
          <p:nvPr/>
        </p:nvSpPr>
        <p:spPr>
          <a:xfrm>
            <a:off y="426575" x="45610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</p:txBody>
      </p:sp>
      <p:sp>
        <p:nvSpPr>
          <p:cNvPr id="901" name="Shape 901"/>
          <p:cNvSpPr txBox="1"/>
          <p:nvPr/>
        </p:nvSpPr>
        <p:spPr>
          <a:xfrm>
            <a:off y="4801000" x="52105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902" name="Shape 902"/>
          <p:cNvSpPr txBox="1"/>
          <p:nvPr/>
        </p:nvSpPr>
        <p:spPr>
          <a:xfrm>
            <a:off y="1157450" x="512700"/>
            <a:ext cy="5039700" cx="811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According to </a:t>
            </a:r>
            <a:r>
              <a:rPr sz="18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American Heritage Dictionary of the English Language</a:t>
            </a:r>
          </a:p>
          <a:p>
            <a:pPr algn="ctr" rtl="0" lvl="0"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 · tice</a:t>
            </a: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(prkts) means: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To give lessons or repeated instructions; to drill: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the students in handwriting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the team in overpromising and under-delivering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To work at, especially as a profession: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law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To carry out in action; observe: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-US"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 practice a religion piously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903" name="Shape 903"/>
          <p:cNvSpPr txBox="1"/>
          <p:nvPr/>
        </p:nvSpPr>
        <p:spPr>
          <a:xfrm>
            <a:off y="6394625" x="5439200"/>
            <a:ext cy="533399" cx="164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-US"/>
              <a:t>shongjog.wordpress.com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7" name="Shape 9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8" name="Shape 908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9" name="Shape 909"/>
          <p:cNvSpPr txBox="1"/>
          <p:nvPr/>
        </p:nvSpPr>
        <p:spPr>
          <a:xfrm>
            <a:off y="1064350" x="4365525"/>
            <a:ext cy="5156100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am practicing _______________________________.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insights?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0" name="Shape 910"/>
          <p:cNvSpPr txBox="1"/>
          <p:nvPr/>
        </p:nvSpPr>
        <p:spPr>
          <a:xfrm>
            <a:off y="1146925" x="542750"/>
            <a:ext cy="2810700" cx="2371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r>
              <a:rPr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10 minutes to find a quiet place and journal what you are practicing.</a:t>
            </a:r>
          </a:p>
        </p:txBody>
      </p:sp>
      <p:pic>
        <p:nvPicPr>
          <p:cNvPr id="911" name="Shape 9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96300" x="244450"/>
            <a:ext cy="3091251" cx="339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5" name="Shape 9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6" name="Shape 916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7" name="Shape 917"/>
          <p:cNvSpPr txBox="1"/>
          <p:nvPr/>
        </p:nvSpPr>
        <p:spPr>
          <a:xfrm>
            <a:off y="1392275" x="578125"/>
            <a:ext cy="1168200" cx="777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Turn to your Shoulder Partner and talk about what you are practicing. You each will have 5 minutes.</a:t>
            </a:r>
          </a:p>
        </p:txBody>
      </p:sp>
      <p:pic>
        <p:nvPicPr>
          <p:cNvPr id="918" name="Shape 9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44462" x="5001550"/>
            <a:ext cy="2143125" cx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Shape 919"/>
          <p:cNvSpPr txBox="1"/>
          <p:nvPr/>
        </p:nvSpPr>
        <p:spPr>
          <a:xfrm>
            <a:off y="4587600" x="6347700"/>
            <a:ext cy="533399" cx="2921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-US">
                <a:solidFill>
                  <a:srgbClr val="999999"/>
                </a:solidFill>
              </a:rPr>
              <a:t>chinese-swords-guide.com</a:t>
            </a:r>
          </a:p>
        </p:txBody>
      </p:sp>
    </p:spTree>
  </p:cSld>
  <p:clrMapOvr>
    <a:masterClrMapping/>
  </p:clrMapOvr>
  <p:transition spd="slow">
    <p:cut/>
  </p:transition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3" name="Shape 9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4" name="Shape 924"/>
          <p:cNvSpPr txBox="1"/>
          <p:nvPr/>
        </p:nvSpPr>
        <p:spPr>
          <a:xfrm>
            <a:off y="530950" x="4530700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5" name="Shape 925"/>
          <p:cNvSpPr txBox="1"/>
          <p:nvPr/>
        </p:nvSpPr>
        <p:spPr>
          <a:xfrm>
            <a:off y="2855300" x="2878875"/>
            <a:ext cy="533399" cx="4267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b="1" sz="2400" lang="en-US" i="1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courageous conversation</a:t>
            </a:r>
            <a:r>
              <a:rPr b="1" sz="2400"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one in which we come out from behind ourself. And make it real.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3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1A53AB"/>
      </a:accent1>
      <a:accent2>
        <a:srgbClr val="398832"/>
      </a:accent2>
      <a:accent3>
        <a:srgbClr val="F4521D"/>
      </a:accent3>
      <a:accent4>
        <a:srgbClr val="55C940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