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4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46"/>
  </p:notesMasterIdLst>
  <p:handoutMasterIdLst>
    <p:handoutMasterId r:id="rId47"/>
  </p:handoutMasterIdLst>
  <p:sldIdLst>
    <p:sldId id="345" r:id="rId2"/>
    <p:sldId id="347" r:id="rId3"/>
    <p:sldId id="348" r:id="rId4"/>
    <p:sldId id="416" r:id="rId5"/>
    <p:sldId id="350" r:id="rId6"/>
    <p:sldId id="440" r:id="rId7"/>
    <p:sldId id="44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439" r:id="rId22"/>
    <p:sldId id="448" r:id="rId23"/>
    <p:sldId id="366" r:id="rId24"/>
    <p:sldId id="367" r:id="rId25"/>
    <p:sldId id="368" r:id="rId26"/>
    <p:sldId id="369" r:id="rId27"/>
    <p:sldId id="370" r:id="rId28"/>
    <p:sldId id="371" r:id="rId29"/>
    <p:sldId id="372" r:id="rId30"/>
    <p:sldId id="374" r:id="rId31"/>
    <p:sldId id="426" r:id="rId32"/>
    <p:sldId id="449" r:id="rId33"/>
    <p:sldId id="441" r:id="rId34"/>
    <p:sldId id="427" r:id="rId35"/>
    <p:sldId id="432" r:id="rId36"/>
    <p:sldId id="433" r:id="rId37"/>
    <p:sldId id="434" r:id="rId38"/>
    <p:sldId id="435" r:id="rId39"/>
    <p:sldId id="436" r:id="rId40"/>
    <p:sldId id="438" r:id="rId41"/>
    <p:sldId id="445" r:id="rId42"/>
    <p:sldId id="446" r:id="rId43"/>
    <p:sldId id="447" r:id="rId44"/>
    <p:sldId id="43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66FF"/>
    <a:srgbClr val="0000FF"/>
    <a:srgbClr val="FF6600"/>
    <a:srgbClr val="FF9900"/>
    <a:srgbClr val="FF0000"/>
    <a:srgbClr val="008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C10DF3A-4A10-FC4A-8B63-ACE4EEFC6D18}" type="slidenum">
              <a:rPr lang="en-US"/>
              <a:pPr>
                <a:defRPr/>
              </a:pPr>
              <a:t>‹#›</a:t>
            </a:fld>
            <a:endParaRPr lang="en-US"/>
          </a:p>
        </p:txBody>
      </p:sp>
    </p:spTree>
    <p:extLst>
      <p:ext uri="{BB962C8B-B14F-4D97-AF65-F5344CB8AC3E}">
        <p14:creationId xmlns:p14="http://schemas.microsoft.com/office/powerpoint/2010/main" val="2627329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8903375-753B-AD48-993F-036EFD673266}" type="slidenum">
              <a:rPr lang="en-US"/>
              <a:pPr>
                <a:defRPr/>
              </a:pPr>
              <a:t>‹#›</a:t>
            </a:fld>
            <a:endParaRPr lang="en-US"/>
          </a:p>
        </p:txBody>
      </p:sp>
    </p:spTree>
    <p:extLst>
      <p:ext uri="{BB962C8B-B14F-4D97-AF65-F5344CB8AC3E}">
        <p14:creationId xmlns:p14="http://schemas.microsoft.com/office/powerpoint/2010/main" val="1511699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903375-753B-AD48-993F-036EFD673266}" type="slidenum">
              <a:rPr lang="en-US" smtClean="0"/>
              <a:pPr>
                <a:defRPr/>
              </a:pPr>
              <a:t>4</a:t>
            </a:fld>
            <a:endParaRPr lang="en-US"/>
          </a:p>
        </p:txBody>
      </p:sp>
    </p:spTree>
    <p:extLst>
      <p:ext uri="{BB962C8B-B14F-4D97-AF65-F5344CB8AC3E}">
        <p14:creationId xmlns:p14="http://schemas.microsoft.com/office/powerpoint/2010/main" val="194941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Date Placeholder 3"/>
          <p:cNvSpPr>
            <a:spLocks noGrp="1"/>
          </p:cNvSpPr>
          <p:nvPr>
            <p:ph type="dt" sz="quarter" idx="1"/>
          </p:nvPr>
        </p:nvSpPr>
        <p:spPr/>
        <p:txBody>
          <a:bodyPr/>
          <a:lstStyle/>
          <a:p>
            <a:pPr>
              <a:defRPr/>
            </a:pPr>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Date Placeholder 3"/>
          <p:cNvSpPr>
            <a:spLocks noGrp="1"/>
          </p:cNvSpPr>
          <p:nvPr>
            <p:ph type="dt" sz="quarter" idx="1"/>
          </p:nvPr>
        </p:nvSpPr>
        <p:spPr/>
        <p:txBody>
          <a:bodyPr/>
          <a:lstStyle/>
          <a:p>
            <a:pPr>
              <a:defRPr/>
            </a:pPr>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903375-753B-AD48-993F-036EFD673266}" type="slidenum">
              <a:rPr lang="en-US" smtClean="0"/>
              <a:pPr>
                <a:defRPr/>
              </a:pPr>
              <a:t>22</a:t>
            </a:fld>
            <a:endParaRPr lang="en-US"/>
          </a:p>
        </p:txBody>
      </p:sp>
    </p:spTree>
    <p:extLst>
      <p:ext uri="{BB962C8B-B14F-4D97-AF65-F5344CB8AC3E}">
        <p14:creationId xmlns:p14="http://schemas.microsoft.com/office/powerpoint/2010/main" val="194941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CDA9812-F584-4E0D-BB80-42B541276EAD}" type="slidenum">
              <a:rPr lang="en-US" sz="1200"/>
              <a:pPr algn="r" eaLnBrk="1" hangingPunct="1"/>
              <a:t>23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914" indent="-281121" eaLnBrk="0" hangingPunct="0">
              <a:defRPr>
                <a:solidFill>
                  <a:schemeClr val="tx1"/>
                </a:solidFill>
                <a:latin typeface="Arial" charset="0"/>
                <a:ea typeface="MS PGothic" pitchFamily="34" charset="-128"/>
              </a:defRPr>
            </a:lvl2pPr>
            <a:lvl3pPr marL="1124483" indent="-224897" eaLnBrk="0" hangingPunct="0">
              <a:defRPr>
                <a:solidFill>
                  <a:schemeClr val="tx1"/>
                </a:solidFill>
                <a:latin typeface="Arial" charset="0"/>
                <a:ea typeface="MS PGothic" pitchFamily="34" charset="-128"/>
              </a:defRPr>
            </a:lvl3pPr>
            <a:lvl4pPr marL="1574277" indent="-224897" eaLnBrk="0" hangingPunct="0">
              <a:defRPr>
                <a:solidFill>
                  <a:schemeClr val="tx1"/>
                </a:solidFill>
                <a:latin typeface="Arial" charset="0"/>
                <a:ea typeface="MS PGothic" pitchFamily="34" charset="-128"/>
              </a:defRPr>
            </a:lvl4pPr>
            <a:lvl5pPr marL="2024070" indent="-224897" eaLnBrk="0" hangingPunct="0">
              <a:defRPr>
                <a:solidFill>
                  <a:schemeClr val="tx1"/>
                </a:solidFill>
                <a:latin typeface="Arial" charset="0"/>
                <a:ea typeface="MS PGothic" pitchFamily="34" charset="-128"/>
              </a:defRPr>
            </a:lvl5pPr>
            <a:lvl6pPr marL="2473863" indent="-224897" eaLnBrk="0" fontAlgn="base" hangingPunct="0">
              <a:spcBef>
                <a:spcPct val="0"/>
              </a:spcBef>
              <a:spcAft>
                <a:spcPct val="0"/>
              </a:spcAft>
              <a:defRPr>
                <a:solidFill>
                  <a:schemeClr val="tx1"/>
                </a:solidFill>
                <a:latin typeface="Arial" charset="0"/>
                <a:ea typeface="MS PGothic" pitchFamily="34" charset="-128"/>
              </a:defRPr>
            </a:lvl6pPr>
            <a:lvl7pPr marL="2923657" indent="-224897" eaLnBrk="0" fontAlgn="base" hangingPunct="0">
              <a:spcBef>
                <a:spcPct val="0"/>
              </a:spcBef>
              <a:spcAft>
                <a:spcPct val="0"/>
              </a:spcAft>
              <a:defRPr>
                <a:solidFill>
                  <a:schemeClr val="tx1"/>
                </a:solidFill>
                <a:latin typeface="Arial" charset="0"/>
                <a:ea typeface="MS PGothic" pitchFamily="34" charset="-128"/>
              </a:defRPr>
            </a:lvl7pPr>
            <a:lvl8pPr marL="3373450" indent="-224897" eaLnBrk="0" fontAlgn="base" hangingPunct="0">
              <a:spcBef>
                <a:spcPct val="0"/>
              </a:spcBef>
              <a:spcAft>
                <a:spcPct val="0"/>
              </a:spcAft>
              <a:defRPr>
                <a:solidFill>
                  <a:schemeClr val="tx1"/>
                </a:solidFill>
                <a:latin typeface="Arial" charset="0"/>
                <a:ea typeface="MS PGothic" pitchFamily="34" charset="-128"/>
              </a:defRPr>
            </a:lvl8pPr>
            <a:lvl9pPr marL="3823244" indent="-224897"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610A9478-5FE5-4B9E-BC8C-641A81E21ACA}" type="slidenum">
              <a:rPr lang="en-US" smtClean="0"/>
              <a:pPr eaLnBrk="1" hangingPunct="1"/>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914" indent="-281121" eaLnBrk="0" hangingPunct="0">
              <a:defRPr>
                <a:solidFill>
                  <a:schemeClr val="tx1"/>
                </a:solidFill>
                <a:latin typeface="Arial" charset="0"/>
                <a:ea typeface="MS PGothic" pitchFamily="34" charset="-128"/>
              </a:defRPr>
            </a:lvl2pPr>
            <a:lvl3pPr marL="1124483" indent="-224897" eaLnBrk="0" hangingPunct="0">
              <a:defRPr>
                <a:solidFill>
                  <a:schemeClr val="tx1"/>
                </a:solidFill>
                <a:latin typeface="Arial" charset="0"/>
                <a:ea typeface="MS PGothic" pitchFamily="34" charset="-128"/>
              </a:defRPr>
            </a:lvl3pPr>
            <a:lvl4pPr marL="1574277" indent="-224897" eaLnBrk="0" hangingPunct="0">
              <a:defRPr>
                <a:solidFill>
                  <a:schemeClr val="tx1"/>
                </a:solidFill>
                <a:latin typeface="Arial" charset="0"/>
                <a:ea typeface="MS PGothic" pitchFamily="34" charset="-128"/>
              </a:defRPr>
            </a:lvl4pPr>
            <a:lvl5pPr marL="2024070" indent="-224897" eaLnBrk="0" hangingPunct="0">
              <a:defRPr>
                <a:solidFill>
                  <a:schemeClr val="tx1"/>
                </a:solidFill>
                <a:latin typeface="Arial" charset="0"/>
                <a:ea typeface="MS PGothic" pitchFamily="34" charset="-128"/>
              </a:defRPr>
            </a:lvl5pPr>
            <a:lvl6pPr marL="2473863" indent="-224897" eaLnBrk="0" fontAlgn="base" hangingPunct="0">
              <a:spcBef>
                <a:spcPct val="0"/>
              </a:spcBef>
              <a:spcAft>
                <a:spcPct val="0"/>
              </a:spcAft>
              <a:defRPr>
                <a:solidFill>
                  <a:schemeClr val="tx1"/>
                </a:solidFill>
                <a:latin typeface="Arial" charset="0"/>
                <a:ea typeface="MS PGothic" pitchFamily="34" charset="-128"/>
              </a:defRPr>
            </a:lvl6pPr>
            <a:lvl7pPr marL="2923657" indent="-224897" eaLnBrk="0" fontAlgn="base" hangingPunct="0">
              <a:spcBef>
                <a:spcPct val="0"/>
              </a:spcBef>
              <a:spcAft>
                <a:spcPct val="0"/>
              </a:spcAft>
              <a:defRPr>
                <a:solidFill>
                  <a:schemeClr val="tx1"/>
                </a:solidFill>
                <a:latin typeface="Arial" charset="0"/>
                <a:ea typeface="MS PGothic" pitchFamily="34" charset="-128"/>
              </a:defRPr>
            </a:lvl7pPr>
            <a:lvl8pPr marL="3373450" indent="-224897" eaLnBrk="0" fontAlgn="base" hangingPunct="0">
              <a:spcBef>
                <a:spcPct val="0"/>
              </a:spcBef>
              <a:spcAft>
                <a:spcPct val="0"/>
              </a:spcAft>
              <a:defRPr>
                <a:solidFill>
                  <a:schemeClr val="tx1"/>
                </a:solidFill>
                <a:latin typeface="Arial" charset="0"/>
                <a:ea typeface="MS PGothic" pitchFamily="34" charset="-128"/>
              </a:defRPr>
            </a:lvl8pPr>
            <a:lvl9pPr marL="3823244" indent="-224897"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93F9252-A711-43A7-B8C9-6D5A8B50C5CE}" type="slidenum">
              <a:rPr lang="en-US" smtClean="0"/>
              <a:pPr eaLnBrk="1" hangingPunct="1"/>
              <a:t>25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914" indent="-281121" eaLnBrk="0" hangingPunct="0">
              <a:defRPr>
                <a:solidFill>
                  <a:schemeClr val="tx1"/>
                </a:solidFill>
                <a:latin typeface="Arial" charset="0"/>
                <a:ea typeface="MS PGothic" pitchFamily="34" charset="-128"/>
              </a:defRPr>
            </a:lvl2pPr>
            <a:lvl3pPr marL="1124483" indent="-224897" eaLnBrk="0" hangingPunct="0">
              <a:defRPr>
                <a:solidFill>
                  <a:schemeClr val="tx1"/>
                </a:solidFill>
                <a:latin typeface="Arial" charset="0"/>
                <a:ea typeface="MS PGothic" pitchFamily="34" charset="-128"/>
              </a:defRPr>
            </a:lvl3pPr>
            <a:lvl4pPr marL="1574277" indent="-224897" eaLnBrk="0" hangingPunct="0">
              <a:defRPr>
                <a:solidFill>
                  <a:schemeClr val="tx1"/>
                </a:solidFill>
                <a:latin typeface="Arial" charset="0"/>
                <a:ea typeface="MS PGothic" pitchFamily="34" charset="-128"/>
              </a:defRPr>
            </a:lvl4pPr>
            <a:lvl5pPr marL="2024070" indent="-224897" eaLnBrk="0" hangingPunct="0">
              <a:defRPr>
                <a:solidFill>
                  <a:schemeClr val="tx1"/>
                </a:solidFill>
                <a:latin typeface="Arial" charset="0"/>
                <a:ea typeface="MS PGothic" pitchFamily="34" charset="-128"/>
              </a:defRPr>
            </a:lvl5pPr>
            <a:lvl6pPr marL="2473863" indent="-224897" eaLnBrk="0" fontAlgn="base" hangingPunct="0">
              <a:spcBef>
                <a:spcPct val="0"/>
              </a:spcBef>
              <a:spcAft>
                <a:spcPct val="0"/>
              </a:spcAft>
              <a:defRPr>
                <a:solidFill>
                  <a:schemeClr val="tx1"/>
                </a:solidFill>
                <a:latin typeface="Arial" charset="0"/>
                <a:ea typeface="MS PGothic" pitchFamily="34" charset="-128"/>
              </a:defRPr>
            </a:lvl6pPr>
            <a:lvl7pPr marL="2923657" indent="-224897" eaLnBrk="0" fontAlgn="base" hangingPunct="0">
              <a:spcBef>
                <a:spcPct val="0"/>
              </a:spcBef>
              <a:spcAft>
                <a:spcPct val="0"/>
              </a:spcAft>
              <a:defRPr>
                <a:solidFill>
                  <a:schemeClr val="tx1"/>
                </a:solidFill>
                <a:latin typeface="Arial" charset="0"/>
                <a:ea typeface="MS PGothic" pitchFamily="34" charset="-128"/>
              </a:defRPr>
            </a:lvl7pPr>
            <a:lvl8pPr marL="3373450" indent="-224897" eaLnBrk="0" fontAlgn="base" hangingPunct="0">
              <a:spcBef>
                <a:spcPct val="0"/>
              </a:spcBef>
              <a:spcAft>
                <a:spcPct val="0"/>
              </a:spcAft>
              <a:defRPr>
                <a:solidFill>
                  <a:schemeClr val="tx1"/>
                </a:solidFill>
                <a:latin typeface="Arial" charset="0"/>
                <a:ea typeface="MS PGothic" pitchFamily="34" charset="-128"/>
              </a:defRPr>
            </a:lvl8pPr>
            <a:lvl9pPr marL="3823244" indent="-224897"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78D474BF-21B8-4FC6-8901-3FAFA194A5A7}" type="slidenum">
              <a:rPr lang="en-US" smtClean="0"/>
              <a:pPr eaLnBrk="1" hangingPunct="1"/>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914" indent="-281121" eaLnBrk="0" hangingPunct="0">
              <a:defRPr>
                <a:solidFill>
                  <a:schemeClr val="tx1"/>
                </a:solidFill>
                <a:latin typeface="Arial" charset="0"/>
                <a:ea typeface="MS PGothic" pitchFamily="34" charset="-128"/>
              </a:defRPr>
            </a:lvl2pPr>
            <a:lvl3pPr marL="1124483" indent="-224897" eaLnBrk="0" hangingPunct="0">
              <a:defRPr>
                <a:solidFill>
                  <a:schemeClr val="tx1"/>
                </a:solidFill>
                <a:latin typeface="Arial" charset="0"/>
                <a:ea typeface="MS PGothic" pitchFamily="34" charset="-128"/>
              </a:defRPr>
            </a:lvl3pPr>
            <a:lvl4pPr marL="1574277" indent="-224897" eaLnBrk="0" hangingPunct="0">
              <a:defRPr>
                <a:solidFill>
                  <a:schemeClr val="tx1"/>
                </a:solidFill>
                <a:latin typeface="Arial" charset="0"/>
                <a:ea typeface="MS PGothic" pitchFamily="34" charset="-128"/>
              </a:defRPr>
            </a:lvl4pPr>
            <a:lvl5pPr marL="2024070" indent="-224897" eaLnBrk="0" hangingPunct="0">
              <a:defRPr>
                <a:solidFill>
                  <a:schemeClr val="tx1"/>
                </a:solidFill>
                <a:latin typeface="Arial" charset="0"/>
                <a:ea typeface="MS PGothic" pitchFamily="34" charset="-128"/>
              </a:defRPr>
            </a:lvl5pPr>
            <a:lvl6pPr marL="2473863" indent="-224897" eaLnBrk="0" fontAlgn="base" hangingPunct="0">
              <a:spcBef>
                <a:spcPct val="0"/>
              </a:spcBef>
              <a:spcAft>
                <a:spcPct val="0"/>
              </a:spcAft>
              <a:defRPr>
                <a:solidFill>
                  <a:schemeClr val="tx1"/>
                </a:solidFill>
                <a:latin typeface="Arial" charset="0"/>
                <a:ea typeface="MS PGothic" pitchFamily="34" charset="-128"/>
              </a:defRPr>
            </a:lvl6pPr>
            <a:lvl7pPr marL="2923657" indent="-224897" eaLnBrk="0" fontAlgn="base" hangingPunct="0">
              <a:spcBef>
                <a:spcPct val="0"/>
              </a:spcBef>
              <a:spcAft>
                <a:spcPct val="0"/>
              </a:spcAft>
              <a:defRPr>
                <a:solidFill>
                  <a:schemeClr val="tx1"/>
                </a:solidFill>
                <a:latin typeface="Arial" charset="0"/>
                <a:ea typeface="MS PGothic" pitchFamily="34" charset="-128"/>
              </a:defRPr>
            </a:lvl7pPr>
            <a:lvl8pPr marL="3373450" indent="-224897" eaLnBrk="0" fontAlgn="base" hangingPunct="0">
              <a:spcBef>
                <a:spcPct val="0"/>
              </a:spcBef>
              <a:spcAft>
                <a:spcPct val="0"/>
              </a:spcAft>
              <a:defRPr>
                <a:solidFill>
                  <a:schemeClr val="tx1"/>
                </a:solidFill>
                <a:latin typeface="Arial" charset="0"/>
                <a:ea typeface="MS PGothic" pitchFamily="34" charset="-128"/>
              </a:defRPr>
            </a:lvl8pPr>
            <a:lvl9pPr marL="3823244" indent="-224897"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06811EF-F09E-40BB-87EC-71E8085CFE27}" type="slidenum">
              <a:rPr lang="en-US" smtClean="0"/>
              <a:pPr eaLnBrk="1" hangingPunct="1"/>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8E1614-9AE2-A548-8EBA-984DEA0BA813}" type="slidenum">
              <a:rPr lang="en-US" sz="1200"/>
              <a:pPr eaLnBrk="1" hangingPunct="1"/>
              <a:t>30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AB4362-DE04-437D-8271-62DC854C14ED}"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ECE38C-2941-E945-A015-0C44390DC0E4}" type="slidenum">
              <a:rPr lang="en-US" sz="1200"/>
              <a:pPr eaLnBrk="1" hangingPunct="1"/>
              <a:t>5</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903375-753B-AD48-993F-036EFD673266}" type="slidenum">
              <a:rPr lang="en-US" smtClean="0"/>
              <a:pPr>
                <a:defRPr/>
              </a:pPr>
              <a:t>32</a:t>
            </a:fld>
            <a:endParaRPr lang="en-US"/>
          </a:p>
        </p:txBody>
      </p:sp>
    </p:spTree>
    <p:extLst>
      <p:ext uri="{BB962C8B-B14F-4D97-AF65-F5344CB8AC3E}">
        <p14:creationId xmlns:p14="http://schemas.microsoft.com/office/powerpoint/2010/main" val="1949419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794" indent="-281075" eaLnBrk="0" hangingPunct="0">
              <a:defRPr>
                <a:solidFill>
                  <a:schemeClr val="tx1"/>
                </a:solidFill>
                <a:latin typeface="Arial" charset="0"/>
                <a:ea typeface="MS PGothic" pitchFamily="34" charset="-128"/>
              </a:defRPr>
            </a:lvl2pPr>
            <a:lvl3pPr marL="1124298" indent="-224860" eaLnBrk="0" hangingPunct="0">
              <a:defRPr>
                <a:solidFill>
                  <a:schemeClr val="tx1"/>
                </a:solidFill>
                <a:latin typeface="Arial" charset="0"/>
                <a:ea typeface="MS PGothic" pitchFamily="34" charset="-128"/>
              </a:defRPr>
            </a:lvl3pPr>
            <a:lvl4pPr marL="1574019" indent="-224860" eaLnBrk="0" hangingPunct="0">
              <a:defRPr>
                <a:solidFill>
                  <a:schemeClr val="tx1"/>
                </a:solidFill>
                <a:latin typeface="Arial" charset="0"/>
                <a:ea typeface="MS PGothic" pitchFamily="34" charset="-128"/>
              </a:defRPr>
            </a:lvl4pPr>
            <a:lvl5pPr marL="2023738" indent="-224860" eaLnBrk="0" hangingPunct="0">
              <a:defRPr>
                <a:solidFill>
                  <a:schemeClr val="tx1"/>
                </a:solidFill>
                <a:latin typeface="Arial" charset="0"/>
                <a:ea typeface="MS PGothic" pitchFamily="34" charset="-128"/>
              </a:defRPr>
            </a:lvl5pPr>
            <a:lvl6pPr marL="2473457" indent="-224860" eaLnBrk="0" fontAlgn="base" hangingPunct="0">
              <a:spcBef>
                <a:spcPct val="0"/>
              </a:spcBef>
              <a:spcAft>
                <a:spcPct val="0"/>
              </a:spcAft>
              <a:defRPr>
                <a:solidFill>
                  <a:schemeClr val="tx1"/>
                </a:solidFill>
                <a:latin typeface="Arial" charset="0"/>
                <a:ea typeface="MS PGothic" pitchFamily="34" charset="-128"/>
              </a:defRPr>
            </a:lvl6pPr>
            <a:lvl7pPr marL="2923178" indent="-224860" eaLnBrk="0" fontAlgn="base" hangingPunct="0">
              <a:spcBef>
                <a:spcPct val="0"/>
              </a:spcBef>
              <a:spcAft>
                <a:spcPct val="0"/>
              </a:spcAft>
              <a:defRPr>
                <a:solidFill>
                  <a:schemeClr val="tx1"/>
                </a:solidFill>
                <a:latin typeface="Arial" charset="0"/>
                <a:ea typeface="MS PGothic" pitchFamily="34" charset="-128"/>
              </a:defRPr>
            </a:lvl7pPr>
            <a:lvl8pPr marL="3372896" indent="-224860" eaLnBrk="0" fontAlgn="base" hangingPunct="0">
              <a:spcBef>
                <a:spcPct val="0"/>
              </a:spcBef>
              <a:spcAft>
                <a:spcPct val="0"/>
              </a:spcAft>
              <a:defRPr>
                <a:solidFill>
                  <a:schemeClr val="tx1"/>
                </a:solidFill>
                <a:latin typeface="Arial" charset="0"/>
                <a:ea typeface="MS PGothic" pitchFamily="34" charset="-128"/>
              </a:defRPr>
            </a:lvl8pPr>
            <a:lvl9pPr marL="3822617" indent="-22486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9B949BC-4E53-4E8F-906C-DA4AC0EA8CE4}" type="slidenum">
              <a:rPr lang="en-US" smtClean="0"/>
              <a:pPr eaLnBrk="1" hangingPunct="1"/>
              <a:t>35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674" indent="-281029" eaLnBrk="0" hangingPunct="0">
              <a:defRPr>
                <a:solidFill>
                  <a:schemeClr val="tx1"/>
                </a:solidFill>
                <a:latin typeface="Arial" charset="0"/>
                <a:ea typeface="MS PGothic" pitchFamily="34" charset="-128"/>
              </a:defRPr>
            </a:lvl2pPr>
            <a:lvl3pPr marL="1124113" indent="-224823" eaLnBrk="0" hangingPunct="0">
              <a:defRPr>
                <a:solidFill>
                  <a:schemeClr val="tx1"/>
                </a:solidFill>
                <a:latin typeface="Arial" charset="0"/>
                <a:ea typeface="MS PGothic" pitchFamily="34" charset="-128"/>
              </a:defRPr>
            </a:lvl3pPr>
            <a:lvl4pPr marL="1573761" indent="-224823" eaLnBrk="0" hangingPunct="0">
              <a:defRPr>
                <a:solidFill>
                  <a:schemeClr val="tx1"/>
                </a:solidFill>
                <a:latin typeface="Arial" charset="0"/>
                <a:ea typeface="MS PGothic" pitchFamily="34" charset="-128"/>
              </a:defRPr>
            </a:lvl4pPr>
            <a:lvl5pPr marL="2023406" indent="-224823" eaLnBrk="0" hangingPunct="0">
              <a:defRPr>
                <a:solidFill>
                  <a:schemeClr val="tx1"/>
                </a:solidFill>
                <a:latin typeface="Arial" charset="0"/>
                <a:ea typeface="MS PGothic" pitchFamily="34" charset="-128"/>
              </a:defRPr>
            </a:lvl5pPr>
            <a:lvl6pPr marL="2473051" indent="-224823" eaLnBrk="0" fontAlgn="base" hangingPunct="0">
              <a:spcBef>
                <a:spcPct val="0"/>
              </a:spcBef>
              <a:spcAft>
                <a:spcPct val="0"/>
              </a:spcAft>
              <a:defRPr>
                <a:solidFill>
                  <a:schemeClr val="tx1"/>
                </a:solidFill>
                <a:latin typeface="Arial" charset="0"/>
                <a:ea typeface="MS PGothic" pitchFamily="34" charset="-128"/>
              </a:defRPr>
            </a:lvl6pPr>
            <a:lvl7pPr marL="2922699" indent="-224823" eaLnBrk="0" fontAlgn="base" hangingPunct="0">
              <a:spcBef>
                <a:spcPct val="0"/>
              </a:spcBef>
              <a:spcAft>
                <a:spcPct val="0"/>
              </a:spcAft>
              <a:defRPr>
                <a:solidFill>
                  <a:schemeClr val="tx1"/>
                </a:solidFill>
                <a:latin typeface="Arial" charset="0"/>
                <a:ea typeface="MS PGothic" pitchFamily="34" charset="-128"/>
              </a:defRPr>
            </a:lvl7pPr>
            <a:lvl8pPr marL="3372342" indent="-224823" eaLnBrk="0" fontAlgn="base" hangingPunct="0">
              <a:spcBef>
                <a:spcPct val="0"/>
              </a:spcBef>
              <a:spcAft>
                <a:spcPct val="0"/>
              </a:spcAft>
              <a:defRPr>
                <a:solidFill>
                  <a:schemeClr val="tx1"/>
                </a:solidFill>
                <a:latin typeface="Arial" charset="0"/>
                <a:ea typeface="MS PGothic" pitchFamily="34" charset="-128"/>
              </a:defRPr>
            </a:lvl8pPr>
            <a:lvl9pPr marL="3821990" indent="-22482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7B0268E4-DD1C-47A1-BE9B-3A406F2EDBC6}" type="slidenum">
              <a:rPr lang="en-US" smtClean="0"/>
              <a:pPr eaLnBrk="1" hangingPunct="1"/>
              <a:t>36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794" indent="-281075" eaLnBrk="0" hangingPunct="0">
              <a:defRPr>
                <a:solidFill>
                  <a:schemeClr val="tx1"/>
                </a:solidFill>
                <a:latin typeface="Arial" charset="0"/>
                <a:ea typeface="MS PGothic" pitchFamily="34" charset="-128"/>
              </a:defRPr>
            </a:lvl2pPr>
            <a:lvl3pPr marL="1124298" indent="-224860" eaLnBrk="0" hangingPunct="0">
              <a:defRPr>
                <a:solidFill>
                  <a:schemeClr val="tx1"/>
                </a:solidFill>
                <a:latin typeface="Arial" charset="0"/>
                <a:ea typeface="MS PGothic" pitchFamily="34" charset="-128"/>
              </a:defRPr>
            </a:lvl3pPr>
            <a:lvl4pPr marL="1574019" indent="-224860" eaLnBrk="0" hangingPunct="0">
              <a:defRPr>
                <a:solidFill>
                  <a:schemeClr val="tx1"/>
                </a:solidFill>
                <a:latin typeface="Arial" charset="0"/>
                <a:ea typeface="MS PGothic" pitchFamily="34" charset="-128"/>
              </a:defRPr>
            </a:lvl4pPr>
            <a:lvl5pPr marL="2023738" indent="-224860" eaLnBrk="0" hangingPunct="0">
              <a:defRPr>
                <a:solidFill>
                  <a:schemeClr val="tx1"/>
                </a:solidFill>
                <a:latin typeface="Arial" charset="0"/>
                <a:ea typeface="MS PGothic" pitchFamily="34" charset="-128"/>
              </a:defRPr>
            </a:lvl5pPr>
            <a:lvl6pPr marL="2473457" indent="-224860" eaLnBrk="0" fontAlgn="base" hangingPunct="0">
              <a:spcBef>
                <a:spcPct val="0"/>
              </a:spcBef>
              <a:spcAft>
                <a:spcPct val="0"/>
              </a:spcAft>
              <a:defRPr>
                <a:solidFill>
                  <a:schemeClr val="tx1"/>
                </a:solidFill>
                <a:latin typeface="Arial" charset="0"/>
                <a:ea typeface="MS PGothic" pitchFamily="34" charset="-128"/>
              </a:defRPr>
            </a:lvl6pPr>
            <a:lvl7pPr marL="2923178" indent="-224860" eaLnBrk="0" fontAlgn="base" hangingPunct="0">
              <a:spcBef>
                <a:spcPct val="0"/>
              </a:spcBef>
              <a:spcAft>
                <a:spcPct val="0"/>
              </a:spcAft>
              <a:defRPr>
                <a:solidFill>
                  <a:schemeClr val="tx1"/>
                </a:solidFill>
                <a:latin typeface="Arial" charset="0"/>
                <a:ea typeface="MS PGothic" pitchFamily="34" charset="-128"/>
              </a:defRPr>
            </a:lvl7pPr>
            <a:lvl8pPr marL="3372896" indent="-224860" eaLnBrk="0" fontAlgn="base" hangingPunct="0">
              <a:spcBef>
                <a:spcPct val="0"/>
              </a:spcBef>
              <a:spcAft>
                <a:spcPct val="0"/>
              </a:spcAft>
              <a:defRPr>
                <a:solidFill>
                  <a:schemeClr val="tx1"/>
                </a:solidFill>
                <a:latin typeface="Arial" charset="0"/>
                <a:ea typeface="MS PGothic" pitchFamily="34" charset="-128"/>
              </a:defRPr>
            </a:lvl8pPr>
            <a:lvl9pPr marL="3822617" indent="-22486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AF3A6F23-248E-4C0A-8057-41488565A68B}" type="slidenum">
              <a:rPr lang="en-US" smtClean="0"/>
              <a:pPr eaLnBrk="1" hangingPunct="1"/>
              <a:t>37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30914" indent="-281121" eaLnBrk="0" hangingPunct="0">
              <a:defRPr>
                <a:solidFill>
                  <a:schemeClr val="tx1"/>
                </a:solidFill>
                <a:latin typeface="Arial" charset="0"/>
                <a:ea typeface="MS PGothic" pitchFamily="34" charset="-128"/>
              </a:defRPr>
            </a:lvl2pPr>
            <a:lvl3pPr marL="1124483" indent="-224897" eaLnBrk="0" hangingPunct="0">
              <a:defRPr>
                <a:solidFill>
                  <a:schemeClr val="tx1"/>
                </a:solidFill>
                <a:latin typeface="Arial" charset="0"/>
                <a:ea typeface="MS PGothic" pitchFamily="34" charset="-128"/>
              </a:defRPr>
            </a:lvl3pPr>
            <a:lvl4pPr marL="1574277" indent="-224897" eaLnBrk="0" hangingPunct="0">
              <a:defRPr>
                <a:solidFill>
                  <a:schemeClr val="tx1"/>
                </a:solidFill>
                <a:latin typeface="Arial" charset="0"/>
                <a:ea typeface="MS PGothic" pitchFamily="34" charset="-128"/>
              </a:defRPr>
            </a:lvl4pPr>
            <a:lvl5pPr marL="2024070" indent="-224897" eaLnBrk="0" hangingPunct="0">
              <a:defRPr>
                <a:solidFill>
                  <a:schemeClr val="tx1"/>
                </a:solidFill>
                <a:latin typeface="Arial" charset="0"/>
                <a:ea typeface="MS PGothic" pitchFamily="34" charset="-128"/>
              </a:defRPr>
            </a:lvl5pPr>
            <a:lvl6pPr marL="2473863" indent="-224897" eaLnBrk="0" fontAlgn="base" hangingPunct="0">
              <a:spcBef>
                <a:spcPct val="0"/>
              </a:spcBef>
              <a:spcAft>
                <a:spcPct val="0"/>
              </a:spcAft>
              <a:defRPr>
                <a:solidFill>
                  <a:schemeClr val="tx1"/>
                </a:solidFill>
                <a:latin typeface="Arial" charset="0"/>
                <a:ea typeface="MS PGothic" pitchFamily="34" charset="-128"/>
              </a:defRPr>
            </a:lvl6pPr>
            <a:lvl7pPr marL="2923657" indent="-224897" eaLnBrk="0" fontAlgn="base" hangingPunct="0">
              <a:spcBef>
                <a:spcPct val="0"/>
              </a:spcBef>
              <a:spcAft>
                <a:spcPct val="0"/>
              </a:spcAft>
              <a:defRPr>
                <a:solidFill>
                  <a:schemeClr val="tx1"/>
                </a:solidFill>
                <a:latin typeface="Arial" charset="0"/>
                <a:ea typeface="MS PGothic" pitchFamily="34" charset="-128"/>
              </a:defRPr>
            </a:lvl7pPr>
            <a:lvl8pPr marL="3373450" indent="-224897" eaLnBrk="0" fontAlgn="base" hangingPunct="0">
              <a:spcBef>
                <a:spcPct val="0"/>
              </a:spcBef>
              <a:spcAft>
                <a:spcPct val="0"/>
              </a:spcAft>
              <a:defRPr>
                <a:solidFill>
                  <a:schemeClr val="tx1"/>
                </a:solidFill>
                <a:latin typeface="Arial" charset="0"/>
                <a:ea typeface="MS PGothic" pitchFamily="34" charset="-128"/>
              </a:defRPr>
            </a:lvl8pPr>
            <a:lvl9pPr marL="3823244" indent="-224897"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24654C1-A386-4F51-A97B-EEA15D5D3A8D}" type="slidenum">
              <a:rPr lang="en-US" smtClean="0"/>
              <a:pPr eaLnBrk="1" hangingPunct="1"/>
              <a:t>38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903375-753B-AD48-993F-036EFD673266}" type="slidenum">
              <a:rPr lang="en-US" smtClean="0"/>
              <a:pPr>
                <a:defRPr/>
              </a:pPr>
              <a:t>43</a:t>
            </a:fld>
            <a:endParaRPr lang="en-US"/>
          </a:p>
        </p:txBody>
      </p:sp>
    </p:spTree>
    <p:extLst>
      <p:ext uri="{BB962C8B-B14F-4D97-AF65-F5344CB8AC3E}">
        <p14:creationId xmlns:p14="http://schemas.microsoft.com/office/powerpoint/2010/main" val="194941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903375-753B-AD48-993F-036EFD673266}" type="slidenum">
              <a:rPr lang="en-US" smtClean="0"/>
              <a:pPr>
                <a:defRPr/>
              </a:pPr>
              <a:t>6</a:t>
            </a:fld>
            <a:endParaRPr lang="en-US"/>
          </a:p>
        </p:txBody>
      </p:sp>
    </p:spTree>
    <p:extLst>
      <p:ext uri="{BB962C8B-B14F-4D97-AF65-F5344CB8AC3E}">
        <p14:creationId xmlns:p14="http://schemas.microsoft.com/office/powerpoint/2010/main" val="194941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903375-753B-AD48-993F-036EFD673266}" type="slidenum">
              <a:rPr lang="en-US" smtClean="0"/>
              <a:pPr>
                <a:defRPr/>
              </a:pPr>
              <a:t>7</a:t>
            </a:fld>
            <a:endParaRPr lang="en-US"/>
          </a:p>
        </p:txBody>
      </p:sp>
    </p:spTree>
    <p:extLst>
      <p:ext uri="{BB962C8B-B14F-4D97-AF65-F5344CB8AC3E}">
        <p14:creationId xmlns:p14="http://schemas.microsoft.com/office/powerpoint/2010/main" val="194941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6E82D0-B4F3-8145-8C79-536DEB468A95}" type="slidenum">
              <a:rPr lang="en-US" sz="1200"/>
              <a:pPr eaLnBrk="1" hangingPunct="1"/>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D32C15-B934-5548-8A20-A8F46B613DAC}" type="slidenum">
              <a:rPr lang="en-US" sz="1200"/>
              <a:pPr eaLnBrk="1" hangingPunct="1"/>
              <a:t>11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3CD7EB-2774-F044-A0E3-FD47A61D70FF}" type="slidenum">
              <a:rPr lang="en-US" sz="1200"/>
              <a:pPr eaLnBrk="1" hangingPunct="1"/>
              <a:t>14</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2772" name="Slide Number Placeholder 3"/>
          <p:cNvSpPr>
            <a:spLocks noGrp="1"/>
          </p:cNvSpPr>
          <p:nvPr>
            <p:ph type="sldNum" sz="quarter" idx="5"/>
          </p:nvPr>
        </p:nvSpPr>
        <p:spPr/>
        <p:txBody>
          <a:bodyPr/>
          <a:lstStyle/>
          <a:p>
            <a:pPr>
              <a:defRPr/>
            </a:pPr>
            <a:fld id="{66C6140D-09CB-4233-84F1-2E101055CF0D}" type="slidenum">
              <a:rPr lang="en-US" smtClean="0">
                <a:latin typeface="Arial" pitchFamily="34" charset="0"/>
              </a:rPr>
              <a:pPr>
                <a:defRPr/>
              </a:pPr>
              <a:t>17</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Date Placeholder 3"/>
          <p:cNvSpPr>
            <a:spLocks noGrp="1"/>
          </p:cNvSpPr>
          <p:nvPr>
            <p:ph type="dt" sz="quarter" idx="1"/>
          </p:nvPr>
        </p:nvSpPr>
        <p:spPr/>
        <p:txBody>
          <a:bodyPr/>
          <a:lstStyle/>
          <a:p>
            <a:pPr>
              <a:defRPr/>
            </a:pP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1AF60616-7664-DD41-B875-C981CB1732F4}" type="slidenum">
              <a:rPr lang="en-US"/>
              <a:pPr>
                <a:defRPr/>
              </a:pPr>
              <a:t>‹#›</a:t>
            </a:fld>
            <a:endParaRPr lang="en-US"/>
          </a:p>
        </p:txBody>
      </p:sp>
    </p:spTree>
    <p:extLst>
      <p:ext uri="{BB962C8B-B14F-4D97-AF65-F5344CB8AC3E}">
        <p14:creationId xmlns:p14="http://schemas.microsoft.com/office/powerpoint/2010/main" val="31101682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5DE426B-4307-4B4D-B187-E2AB019ADB29}" type="slidenum">
              <a:rPr lang="en-US"/>
              <a:pPr>
                <a:defRPr/>
              </a:pPr>
              <a:t>‹#›</a:t>
            </a:fld>
            <a:endParaRPr lang="en-US"/>
          </a:p>
        </p:txBody>
      </p:sp>
    </p:spTree>
    <p:extLst>
      <p:ext uri="{BB962C8B-B14F-4D97-AF65-F5344CB8AC3E}">
        <p14:creationId xmlns:p14="http://schemas.microsoft.com/office/powerpoint/2010/main" val="55112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5189580-6A0B-EB4E-B87F-4706422EAEBE}" type="slidenum">
              <a:rPr lang="en-US"/>
              <a:pPr>
                <a:defRPr/>
              </a:pPr>
              <a:t>‹#›</a:t>
            </a:fld>
            <a:endParaRPr lang="en-US"/>
          </a:p>
        </p:txBody>
      </p:sp>
    </p:spTree>
    <p:extLst>
      <p:ext uri="{BB962C8B-B14F-4D97-AF65-F5344CB8AC3E}">
        <p14:creationId xmlns:p14="http://schemas.microsoft.com/office/powerpoint/2010/main" val="313299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280"/>
          <p:cNvSpPr txBox="1">
            <a:spLocks noChangeArrowheads="1"/>
          </p:cNvSpPr>
          <p:nvPr userDrawn="1"/>
        </p:nvSpPr>
        <p:spPr bwMode="auto">
          <a:xfrm>
            <a:off x="8804275" y="6564313"/>
            <a:ext cx="198438"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defPPr>
              <a:defRPr lang="en-US"/>
            </a:defPPr>
            <a:lvl1pPr algn="l" rtl="0" fontAlgn="base">
              <a:spcBef>
                <a:spcPct val="0"/>
              </a:spcBef>
              <a:spcAft>
                <a:spcPct val="0"/>
              </a:spcAft>
              <a:defRPr sz="1000" kern="1200">
                <a:solidFill>
                  <a:srgbClr val="000000"/>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874026">
              <a:defRPr/>
            </a:pPr>
            <a:fld id="{28FCFDC7-A40F-4F4F-B71B-CACE6FEF6DC5}" type="slidenum">
              <a:rPr lang="en-US" smtClean="0">
                <a:solidFill>
                  <a:srgbClr val="FFFFFF"/>
                </a:solidFill>
                <a:latin typeface="Tahoma" pitchFamily="34" charset="0"/>
              </a:rPr>
              <a:pPr defTabSz="874026">
                <a:defRPr/>
              </a:pPr>
              <a:t>‹#›</a:t>
            </a:fld>
            <a:r>
              <a:rPr lang="en-US" dirty="0" smtClean="0">
                <a:solidFill>
                  <a:srgbClr val="FFFFFF"/>
                </a:solidFill>
                <a:latin typeface="Tahoma" pitchFamily="34" charset="0"/>
              </a:rPr>
              <a:t> </a:t>
            </a:r>
            <a:endParaRPr lang="en-US" dirty="0">
              <a:solidFill>
                <a:srgbClr val="FFFFFF"/>
              </a:solidFill>
              <a:latin typeface="Tahoma" pitchFamily="34" charset="0"/>
            </a:endParaRPr>
          </a:p>
        </p:txBody>
      </p:sp>
      <p:sp>
        <p:nvSpPr>
          <p:cNvPr id="8" name="Text Box 7"/>
          <p:cNvSpPr txBox="1">
            <a:spLocks noChangeArrowheads="1"/>
          </p:cNvSpPr>
          <p:nvPr userDrawn="1"/>
        </p:nvSpPr>
        <p:spPr bwMode="auto">
          <a:xfrm>
            <a:off x="163513" y="6565900"/>
            <a:ext cx="41973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723900" algn="l"/>
                <a:tab pos="1447800" algn="l"/>
                <a:tab pos="2171700" algn="l"/>
                <a:tab pos="2895600" algn="l"/>
                <a:tab pos="3619500" algn="l"/>
              </a:tabLst>
              <a:defRPr>
                <a:solidFill>
                  <a:srgbClr val="000000"/>
                </a:solidFill>
                <a:latin typeface="Arial" charset="0"/>
                <a:ea typeface="SimSun" pitchFamily="2" charset="-122"/>
              </a:defRPr>
            </a:lvl1pPr>
            <a:lvl2pPr>
              <a:tabLst>
                <a:tab pos="723900" algn="l"/>
                <a:tab pos="1447800" algn="l"/>
                <a:tab pos="2171700" algn="l"/>
                <a:tab pos="2895600" algn="l"/>
                <a:tab pos="3619500" algn="l"/>
              </a:tabLst>
              <a:defRPr>
                <a:solidFill>
                  <a:srgbClr val="000000"/>
                </a:solidFill>
                <a:latin typeface="Arial" charset="0"/>
                <a:ea typeface="SimSun" pitchFamily="2" charset="-122"/>
              </a:defRPr>
            </a:lvl2pPr>
            <a:lvl3pPr>
              <a:tabLst>
                <a:tab pos="723900" algn="l"/>
                <a:tab pos="1447800" algn="l"/>
                <a:tab pos="2171700" algn="l"/>
                <a:tab pos="2895600" algn="l"/>
                <a:tab pos="3619500" algn="l"/>
              </a:tabLst>
              <a:defRPr>
                <a:solidFill>
                  <a:srgbClr val="000000"/>
                </a:solidFill>
                <a:latin typeface="Arial" charset="0"/>
                <a:ea typeface="SimSun" pitchFamily="2" charset="-122"/>
              </a:defRPr>
            </a:lvl3pPr>
            <a:lvl4pPr>
              <a:tabLst>
                <a:tab pos="723900" algn="l"/>
                <a:tab pos="1447800" algn="l"/>
                <a:tab pos="2171700" algn="l"/>
                <a:tab pos="2895600" algn="l"/>
                <a:tab pos="3619500" algn="l"/>
              </a:tabLst>
              <a:defRPr>
                <a:solidFill>
                  <a:srgbClr val="000000"/>
                </a:solidFill>
                <a:latin typeface="Arial" charset="0"/>
                <a:ea typeface="SimSun" pitchFamily="2" charset="-122"/>
              </a:defRPr>
            </a:lvl4pPr>
            <a:lvl5pPr>
              <a:tabLst>
                <a:tab pos="723900" algn="l"/>
                <a:tab pos="1447800" algn="l"/>
                <a:tab pos="2171700" algn="l"/>
                <a:tab pos="2895600" algn="l"/>
                <a:tab pos="3619500" algn="l"/>
              </a:tabLst>
              <a:defRPr>
                <a:solidFill>
                  <a:srgbClr val="000000"/>
                </a:solidFill>
                <a:latin typeface="Arial" charset="0"/>
                <a:ea typeface="SimSun" pitchFamily="2"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9pPr>
          </a:lstStyle>
          <a:p>
            <a:pPr defTabSz="874026">
              <a:lnSpc>
                <a:spcPct val="101000"/>
              </a:lnSpc>
              <a:defRPr/>
            </a:pPr>
            <a:r>
              <a:rPr lang="en-US" sz="1000" dirty="0">
                <a:solidFill>
                  <a:srgbClr val="FFFFFF"/>
                </a:solidFill>
                <a:latin typeface="Tahoma" pitchFamily="32" charset="0"/>
                <a:cs typeface="Tahoma" pitchFamily="32" charset="0"/>
              </a:rPr>
              <a:t>©</a:t>
            </a:r>
            <a:r>
              <a:rPr lang="en-US" sz="1000" dirty="0" smtClean="0">
                <a:solidFill>
                  <a:srgbClr val="FFFFFF"/>
                </a:solidFill>
                <a:latin typeface="Tahoma" pitchFamily="32" charset="0"/>
              </a:rPr>
              <a:t>2012 </a:t>
            </a:r>
            <a:r>
              <a:rPr lang="en-US" sz="1000" dirty="0">
                <a:solidFill>
                  <a:srgbClr val="FFFFFF"/>
                </a:solidFill>
                <a:latin typeface="Tahoma" pitchFamily="32" charset="0"/>
              </a:rPr>
              <a:t>U.S. Education Delivery Institute</a:t>
            </a:r>
          </a:p>
        </p:txBody>
      </p:sp>
      <p:sp>
        <p:nvSpPr>
          <p:cNvPr id="7" name="Text Placeholder 6"/>
          <p:cNvSpPr>
            <a:spLocks noGrp="1"/>
          </p:cNvSpPr>
          <p:nvPr>
            <p:ph type="body" sz="quarter" idx="11"/>
          </p:nvPr>
        </p:nvSpPr>
        <p:spPr>
          <a:xfrm>
            <a:off x="1448302" y="367410"/>
            <a:ext cx="7467118" cy="298327"/>
          </a:xfrm>
          <a:prstGeom prst="rect">
            <a:avLst/>
          </a:prstGeom>
        </p:spPr>
        <p:txBody>
          <a:bodyPr lIns="0" tIns="0" rIns="0" bIns="0" anchor="ctr">
            <a:spAutoFit/>
          </a:bodyPr>
          <a:lstStyle>
            <a:lvl1pPr marL="0" indent="0">
              <a:lnSpc>
                <a:spcPct val="100000"/>
              </a:lnSpc>
              <a:spcBef>
                <a:spcPts val="24"/>
              </a:spcBef>
              <a:spcAft>
                <a:spcPts val="0"/>
              </a:spcAft>
              <a:buNone/>
              <a:defRPr sz="1900" b="1" i="0" baseline="0">
                <a:solidFill>
                  <a:srgbClr val="4B4B4B"/>
                </a:solidFill>
                <a:latin typeface="Tahoma" pitchFamily="34" charset="0"/>
              </a:defRPr>
            </a:lvl1pPr>
          </a:lstStyle>
          <a:p>
            <a:pPr lvl="0"/>
            <a:r>
              <a:rPr lang="en-US" smtClean="0"/>
              <a:t>Click to edit Master text styles</a:t>
            </a:r>
          </a:p>
        </p:txBody>
      </p:sp>
      <p:sp>
        <p:nvSpPr>
          <p:cNvPr id="4" name="Text Placeholder 3"/>
          <p:cNvSpPr>
            <a:spLocks noGrp="1"/>
          </p:cNvSpPr>
          <p:nvPr>
            <p:ph type="body" sz="quarter" idx="16"/>
          </p:nvPr>
        </p:nvSpPr>
        <p:spPr>
          <a:xfrm>
            <a:off x="163852" y="1543487"/>
            <a:ext cx="4258312" cy="125611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73404" indent="-173404">
              <a:lnSpc>
                <a:spcPct val="100000"/>
              </a:lnSpc>
              <a:spcBef>
                <a:spcPts val="0"/>
              </a:spcBef>
              <a:spcAft>
                <a:spcPts val="0"/>
              </a:spcAft>
              <a:buClr>
                <a:schemeClr val="tx2"/>
              </a:buClr>
              <a:buSzPct val="125000"/>
              <a:buFont typeface="Tahoma" pitchFamily="34" charset="0"/>
              <a:buChar char="▪"/>
              <a:defRPr sz="1600" baseline="0">
                <a:latin typeface="Tahoma" pitchFamily="34" charset="0"/>
              </a:defRPr>
            </a:lvl2pPr>
            <a:lvl3pPr marL="451988" indent="-278686">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3pPr>
            <a:lvl4pPr marL="611545" indent="-159492">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4pPr>
            <a:lvl5pPr marL="718373" indent="-106831">
              <a:lnSpc>
                <a:spcPct val="100000"/>
              </a:lnSpc>
              <a:spcBef>
                <a:spcPts val="0"/>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3"/>
          <p:cNvSpPr>
            <a:spLocks noGrp="1"/>
          </p:cNvSpPr>
          <p:nvPr>
            <p:ph type="body" sz="quarter" idx="17"/>
          </p:nvPr>
        </p:nvSpPr>
        <p:spPr>
          <a:xfrm>
            <a:off x="4657087" y="1543487"/>
            <a:ext cx="4258312" cy="125611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73404" indent="-173404">
              <a:lnSpc>
                <a:spcPct val="100000"/>
              </a:lnSpc>
              <a:spcBef>
                <a:spcPts val="0"/>
              </a:spcBef>
              <a:spcAft>
                <a:spcPts val="0"/>
              </a:spcAft>
              <a:buClrTx/>
              <a:buSzPct val="125000"/>
              <a:buFont typeface="Tahoma" pitchFamily="34" charset="0"/>
              <a:buChar char="▪"/>
              <a:defRPr sz="1600" baseline="0">
                <a:latin typeface="Tahoma" pitchFamily="34" charset="0"/>
              </a:defRPr>
            </a:lvl2pPr>
            <a:lvl3pPr marL="451988" indent="-278686">
              <a:lnSpc>
                <a:spcPct val="100000"/>
              </a:lnSpc>
              <a:spcBef>
                <a:spcPts val="0"/>
              </a:spcBef>
              <a:spcAft>
                <a:spcPts val="0"/>
              </a:spcAft>
              <a:buClrTx/>
              <a:buSzPct val="120000"/>
              <a:buFont typeface="Tahoma" pitchFamily="34" charset="0"/>
              <a:buChar char="–"/>
              <a:defRPr sz="1600" baseline="0">
                <a:latin typeface="Tahoma" pitchFamily="34" charset="0"/>
              </a:defRPr>
            </a:lvl3pPr>
            <a:lvl4pPr marL="611545" indent="-159492">
              <a:lnSpc>
                <a:spcPct val="100000"/>
              </a:lnSpc>
              <a:spcBef>
                <a:spcPts val="0"/>
              </a:spcBef>
              <a:spcAft>
                <a:spcPts val="0"/>
              </a:spcAft>
              <a:buClrTx/>
              <a:buSzPct val="120000"/>
              <a:buFont typeface="Tahoma" pitchFamily="34" charset="0"/>
              <a:buChar char="▫"/>
              <a:defRPr sz="1600" baseline="0">
                <a:latin typeface="Tahoma" pitchFamily="34" charset="0"/>
              </a:defRPr>
            </a:lvl4pPr>
            <a:lvl5pPr marL="718373" indent="-106831">
              <a:lnSpc>
                <a:spcPct val="100000"/>
              </a:lnSpc>
              <a:spcBef>
                <a:spcPts val="0"/>
              </a:spcBef>
              <a:spcAft>
                <a:spcPts val="0"/>
              </a:spcAft>
              <a:buClrTx/>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3"/>
          <p:cNvSpPr>
            <a:spLocks noGrp="1"/>
          </p:cNvSpPr>
          <p:nvPr>
            <p:ph type="body" sz="quarter" idx="18"/>
          </p:nvPr>
        </p:nvSpPr>
        <p:spPr>
          <a:xfrm>
            <a:off x="160762" y="1146692"/>
            <a:ext cx="8754660" cy="25122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73404" indent="-173404">
              <a:lnSpc>
                <a:spcPct val="100000"/>
              </a:lnSpc>
              <a:spcBef>
                <a:spcPts val="392"/>
              </a:spcBef>
              <a:spcAft>
                <a:spcPts val="0"/>
              </a:spcAft>
              <a:buClr>
                <a:schemeClr val="tx2"/>
              </a:buClr>
              <a:buSzPct val="125000"/>
              <a:buFont typeface="Tahoma" pitchFamily="34" charset="0"/>
              <a:buChar char="▪"/>
              <a:defRPr sz="1600" baseline="0">
                <a:latin typeface="Tahoma" pitchFamily="34" charset="0"/>
              </a:defRPr>
            </a:lvl2pPr>
            <a:lvl3pPr marL="451988" indent="-278686">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3pPr>
            <a:lvl4pPr marL="611545" indent="-159492">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4pPr>
            <a:lvl5pPr marL="718373" indent="-106831">
              <a:lnSpc>
                <a:spcPct val="100000"/>
              </a:lnSpc>
              <a:spcBef>
                <a:spcPts val="392"/>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p:txBody>
      </p:sp>
    </p:spTree>
    <p:extLst>
      <p:ext uri="{BB962C8B-B14F-4D97-AF65-F5344CB8AC3E}">
        <p14:creationId xmlns:p14="http://schemas.microsoft.com/office/powerpoint/2010/main" val="388788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280"/>
          <p:cNvSpPr txBox="1">
            <a:spLocks noChangeArrowheads="1"/>
          </p:cNvSpPr>
          <p:nvPr userDrawn="1"/>
        </p:nvSpPr>
        <p:spPr bwMode="auto">
          <a:xfrm>
            <a:off x="8804275" y="6564313"/>
            <a:ext cx="198438"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defPPr>
              <a:defRPr lang="en-US"/>
            </a:defPPr>
            <a:lvl1pPr algn="l" rtl="0" fontAlgn="base">
              <a:spcBef>
                <a:spcPct val="0"/>
              </a:spcBef>
              <a:spcAft>
                <a:spcPct val="0"/>
              </a:spcAft>
              <a:defRPr sz="1000" kern="1200">
                <a:solidFill>
                  <a:srgbClr val="000000"/>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defTabSz="874026">
              <a:defRPr/>
            </a:pPr>
            <a:fld id="{E293B4CD-E4FE-4D26-BB2B-98CDE2C72016}" type="slidenum">
              <a:rPr lang="en-US" smtClean="0">
                <a:solidFill>
                  <a:srgbClr val="FFFFFF"/>
                </a:solidFill>
                <a:latin typeface="Tahoma" pitchFamily="34" charset="0"/>
              </a:rPr>
              <a:pPr defTabSz="874026">
                <a:defRPr/>
              </a:pPr>
              <a:t>‹#›</a:t>
            </a:fld>
            <a:r>
              <a:rPr lang="en-US" dirty="0" smtClean="0">
                <a:solidFill>
                  <a:srgbClr val="FFFFFF"/>
                </a:solidFill>
                <a:latin typeface="Tahoma" pitchFamily="34" charset="0"/>
              </a:rPr>
              <a:t> </a:t>
            </a:r>
            <a:endParaRPr lang="en-US" dirty="0">
              <a:solidFill>
                <a:srgbClr val="FFFFFF"/>
              </a:solidFill>
              <a:latin typeface="Tahoma" pitchFamily="34" charset="0"/>
            </a:endParaRPr>
          </a:p>
        </p:txBody>
      </p:sp>
      <p:sp>
        <p:nvSpPr>
          <p:cNvPr id="8" name="Text Box 7"/>
          <p:cNvSpPr txBox="1">
            <a:spLocks noChangeArrowheads="1"/>
          </p:cNvSpPr>
          <p:nvPr userDrawn="1"/>
        </p:nvSpPr>
        <p:spPr bwMode="auto">
          <a:xfrm>
            <a:off x="163513" y="6565900"/>
            <a:ext cx="41973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723900" algn="l"/>
                <a:tab pos="1447800" algn="l"/>
                <a:tab pos="2171700" algn="l"/>
                <a:tab pos="2895600" algn="l"/>
                <a:tab pos="3619500" algn="l"/>
              </a:tabLst>
              <a:defRPr>
                <a:solidFill>
                  <a:srgbClr val="000000"/>
                </a:solidFill>
                <a:latin typeface="Arial" charset="0"/>
                <a:ea typeface="SimSun" pitchFamily="2" charset="-122"/>
              </a:defRPr>
            </a:lvl1pPr>
            <a:lvl2pPr>
              <a:tabLst>
                <a:tab pos="723900" algn="l"/>
                <a:tab pos="1447800" algn="l"/>
                <a:tab pos="2171700" algn="l"/>
                <a:tab pos="2895600" algn="l"/>
                <a:tab pos="3619500" algn="l"/>
              </a:tabLst>
              <a:defRPr>
                <a:solidFill>
                  <a:srgbClr val="000000"/>
                </a:solidFill>
                <a:latin typeface="Arial" charset="0"/>
                <a:ea typeface="SimSun" pitchFamily="2" charset="-122"/>
              </a:defRPr>
            </a:lvl2pPr>
            <a:lvl3pPr>
              <a:tabLst>
                <a:tab pos="723900" algn="l"/>
                <a:tab pos="1447800" algn="l"/>
                <a:tab pos="2171700" algn="l"/>
                <a:tab pos="2895600" algn="l"/>
                <a:tab pos="3619500" algn="l"/>
              </a:tabLst>
              <a:defRPr>
                <a:solidFill>
                  <a:srgbClr val="000000"/>
                </a:solidFill>
                <a:latin typeface="Arial" charset="0"/>
                <a:ea typeface="SimSun" pitchFamily="2" charset="-122"/>
              </a:defRPr>
            </a:lvl3pPr>
            <a:lvl4pPr>
              <a:tabLst>
                <a:tab pos="723900" algn="l"/>
                <a:tab pos="1447800" algn="l"/>
                <a:tab pos="2171700" algn="l"/>
                <a:tab pos="2895600" algn="l"/>
                <a:tab pos="3619500" algn="l"/>
              </a:tabLst>
              <a:defRPr>
                <a:solidFill>
                  <a:srgbClr val="000000"/>
                </a:solidFill>
                <a:latin typeface="Arial" charset="0"/>
                <a:ea typeface="SimSun" pitchFamily="2" charset="-122"/>
              </a:defRPr>
            </a:lvl4pPr>
            <a:lvl5pPr>
              <a:tabLst>
                <a:tab pos="723900" algn="l"/>
                <a:tab pos="1447800" algn="l"/>
                <a:tab pos="2171700" algn="l"/>
                <a:tab pos="2895600" algn="l"/>
                <a:tab pos="3619500" algn="l"/>
              </a:tabLst>
              <a:defRPr>
                <a:solidFill>
                  <a:srgbClr val="000000"/>
                </a:solidFill>
                <a:latin typeface="Arial" charset="0"/>
                <a:ea typeface="SimSun" pitchFamily="2"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charset="0"/>
                <a:ea typeface="SimSun" pitchFamily="2" charset="-122"/>
              </a:defRPr>
            </a:lvl9pPr>
          </a:lstStyle>
          <a:p>
            <a:pPr defTabSz="874026">
              <a:lnSpc>
                <a:spcPct val="101000"/>
              </a:lnSpc>
              <a:defRPr/>
            </a:pPr>
            <a:r>
              <a:rPr lang="en-US" sz="1000" dirty="0">
                <a:solidFill>
                  <a:srgbClr val="FFFFFF"/>
                </a:solidFill>
                <a:latin typeface="Tahoma" pitchFamily="32" charset="0"/>
                <a:cs typeface="Tahoma" pitchFamily="32" charset="0"/>
              </a:rPr>
              <a:t>©</a:t>
            </a:r>
            <a:r>
              <a:rPr lang="en-US" sz="1000" dirty="0" smtClean="0">
                <a:solidFill>
                  <a:srgbClr val="FFFFFF"/>
                </a:solidFill>
                <a:latin typeface="Tahoma" pitchFamily="32" charset="0"/>
              </a:rPr>
              <a:t>2012 </a:t>
            </a:r>
            <a:r>
              <a:rPr lang="en-US" sz="1000" dirty="0">
                <a:solidFill>
                  <a:srgbClr val="FFFFFF"/>
                </a:solidFill>
                <a:latin typeface="Tahoma" pitchFamily="32" charset="0"/>
              </a:rPr>
              <a:t>U.S. Education Delivery Institute</a:t>
            </a:r>
          </a:p>
        </p:txBody>
      </p:sp>
      <p:sp>
        <p:nvSpPr>
          <p:cNvPr id="7" name="Text Placeholder 6"/>
          <p:cNvSpPr>
            <a:spLocks noGrp="1"/>
          </p:cNvSpPr>
          <p:nvPr>
            <p:ph type="body" sz="quarter" idx="11"/>
          </p:nvPr>
        </p:nvSpPr>
        <p:spPr>
          <a:xfrm>
            <a:off x="1448302" y="367410"/>
            <a:ext cx="7467118" cy="298327"/>
          </a:xfrm>
          <a:prstGeom prst="rect">
            <a:avLst/>
          </a:prstGeom>
        </p:spPr>
        <p:txBody>
          <a:bodyPr lIns="0" tIns="0" rIns="0" bIns="0" anchor="ctr">
            <a:spAutoFit/>
          </a:bodyPr>
          <a:lstStyle>
            <a:lvl1pPr marL="0" indent="0">
              <a:lnSpc>
                <a:spcPct val="100000"/>
              </a:lnSpc>
              <a:spcBef>
                <a:spcPts val="24"/>
              </a:spcBef>
              <a:spcAft>
                <a:spcPts val="0"/>
              </a:spcAft>
              <a:buNone/>
              <a:defRPr sz="1900" b="1" i="0" baseline="0">
                <a:solidFill>
                  <a:srgbClr val="4B4B4B"/>
                </a:solidFill>
                <a:latin typeface="Tahoma" pitchFamily="34" charset="0"/>
              </a:defRPr>
            </a:lvl1pPr>
          </a:lstStyle>
          <a:p>
            <a:pPr lvl="0"/>
            <a:r>
              <a:rPr lang="en-US" smtClean="0"/>
              <a:t>Click to edit Master text styles</a:t>
            </a:r>
          </a:p>
        </p:txBody>
      </p:sp>
      <p:sp>
        <p:nvSpPr>
          <p:cNvPr id="4" name="Text Placeholder 3"/>
          <p:cNvSpPr>
            <a:spLocks noGrp="1"/>
          </p:cNvSpPr>
          <p:nvPr>
            <p:ph type="body" sz="quarter" idx="16"/>
          </p:nvPr>
        </p:nvSpPr>
        <p:spPr>
          <a:xfrm>
            <a:off x="163852" y="1543487"/>
            <a:ext cx="4258312" cy="125611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73404" indent="-173404">
              <a:lnSpc>
                <a:spcPct val="100000"/>
              </a:lnSpc>
              <a:spcBef>
                <a:spcPts val="0"/>
              </a:spcBef>
              <a:spcAft>
                <a:spcPts val="0"/>
              </a:spcAft>
              <a:buClr>
                <a:schemeClr val="tx2"/>
              </a:buClr>
              <a:buSzPct val="125000"/>
              <a:buFont typeface="Tahoma" pitchFamily="34" charset="0"/>
              <a:buChar char="▪"/>
              <a:defRPr sz="1600" baseline="0">
                <a:latin typeface="Tahoma" pitchFamily="34" charset="0"/>
              </a:defRPr>
            </a:lvl2pPr>
            <a:lvl3pPr marL="451988" indent="-278686">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3pPr>
            <a:lvl4pPr marL="611545" indent="-159492">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4pPr>
            <a:lvl5pPr marL="718373" indent="-106831">
              <a:lnSpc>
                <a:spcPct val="100000"/>
              </a:lnSpc>
              <a:spcBef>
                <a:spcPts val="0"/>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3"/>
          <p:cNvSpPr>
            <a:spLocks noGrp="1"/>
          </p:cNvSpPr>
          <p:nvPr>
            <p:ph type="body" sz="quarter" idx="17"/>
          </p:nvPr>
        </p:nvSpPr>
        <p:spPr>
          <a:xfrm>
            <a:off x="4657087" y="1543487"/>
            <a:ext cx="4258312" cy="125611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73404" indent="-173404">
              <a:lnSpc>
                <a:spcPct val="100000"/>
              </a:lnSpc>
              <a:spcBef>
                <a:spcPts val="0"/>
              </a:spcBef>
              <a:spcAft>
                <a:spcPts val="0"/>
              </a:spcAft>
              <a:buClrTx/>
              <a:buSzPct val="125000"/>
              <a:buFont typeface="Tahoma" pitchFamily="34" charset="0"/>
              <a:buChar char="▪"/>
              <a:defRPr sz="1600" baseline="0">
                <a:latin typeface="Tahoma" pitchFamily="34" charset="0"/>
              </a:defRPr>
            </a:lvl2pPr>
            <a:lvl3pPr marL="451988" indent="-278686">
              <a:lnSpc>
                <a:spcPct val="100000"/>
              </a:lnSpc>
              <a:spcBef>
                <a:spcPts val="0"/>
              </a:spcBef>
              <a:spcAft>
                <a:spcPts val="0"/>
              </a:spcAft>
              <a:buClrTx/>
              <a:buSzPct val="120000"/>
              <a:buFont typeface="Tahoma" pitchFamily="34" charset="0"/>
              <a:buChar char="–"/>
              <a:defRPr sz="1600" baseline="0">
                <a:latin typeface="Tahoma" pitchFamily="34" charset="0"/>
              </a:defRPr>
            </a:lvl3pPr>
            <a:lvl4pPr marL="611545" indent="-159492">
              <a:lnSpc>
                <a:spcPct val="100000"/>
              </a:lnSpc>
              <a:spcBef>
                <a:spcPts val="0"/>
              </a:spcBef>
              <a:spcAft>
                <a:spcPts val="0"/>
              </a:spcAft>
              <a:buClrTx/>
              <a:buSzPct val="120000"/>
              <a:buFont typeface="Tahoma" pitchFamily="34" charset="0"/>
              <a:buChar char="▫"/>
              <a:defRPr sz="1600" baseline="0">
                <a:latin typeface="Tahoma" pitchFamily="34" charset="0"/>
              </a:defRPr>
            </a:lvl4pPr>
            <a:lvl5pPr marL="718373" indent="-106831">
              <a:lnSpc>
                <a:spcPct val="100000"/>
              </a:lnSpc>
              <a:spcBef>
                <a:spcPts val="0"/>
              </a:spcBef>
              <a:spcAft>
                <a:spcPts val="0"/>
              </a:spcAft>
              <a:buClrTx/>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3"/>
          <p:cNvSpPr>
            <a:spLocks noGrp="1"/>
          </p:cNvSpPr>
          <p:nvPr>
            <p:ph type="body" sz="quarter" idx="18"/>
          </p:nvPr>
        </p:nvSpPr>
        <p:spPr>
          <a:xfrm>
            <a:off x="160762" y="1146692"/>
            <a:ext cx="8754660" cy="251222"/>
          </a:xfrm>
          <a:prstGeom prst="rect">
            <a:avLst/>
          </a:prstGeom>
        </p:spPr>
        <p:txBody>
          <a:bodyPr lIns="0" tIns="0" rIns="0" bIns="0">
            <a:spAutoFit/>
          </a:bodyPr>
          <a:lstStyle>
            <a:lvl1pPr marL="0" indent="0">
              <a:lnSpc>
                <a:spcPct val="100000"/>
              </a:lnSpc>
              <a:spcBef>
                <a:spcPts val="0"/>
              </a:spcBef>
              <a:spcAft>
                <a:spcPts val="0"/>
              </a:spcAft>
              <a:defRPr sz="1600" baseline="0">
                <a:latin typeface="Tahoma" pitchFamily="34" charset="0"/>
              </a:defRPr>
            </a:lvl1pPr>
            <a:lvl2pPr marL="173404" indent="-173404">
              <a:lnSpc>
                <a:spcPct val="100000"/>
              </a:lnSpc>
              <a:spcBef>
                <a:spcPts val="392"/>
              </a:spcBef>
              <a:spcAft>
                <a:spcPts val="0"/>
              </a:spcAft>
              <a:buClr>
                <a:schemeClr val="tx2"/>
              </a:buClr>
              <a:buSzPct val="125000"/>
              <a:buFont typeface="Tahoma" pitchFamily="34" charset="0"/>
              <a:buChar char="▪"/>
              <a:defRPr sz="1600" baseline="0">
                <a:latin typeface="Tahoma" pitchFamily="34" charset="0"/>
              </a:defRPr>
            </a:lvl2pPr>
            <a:lvl3pPr marL="451988" indent="-278686">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3pPr>
            <a:lvl4pPr marL="611545" indent="-159492">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4pPr>
            <a:lvl5pPr marL="718373" indent="-106831">
              <a:lnSpc>
                <a:spcPct val="100000"/>
              </a:lnSpc>
              <a:spcBef>
                <a:spcPts val="392"/>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p:txBody>
      </p:sp>
    </p:spTree>
    <p:extLst>
      <p:ext uri="{BB962C8B-B14F-4D97-AF65-F5344CB8AC3E}">
        <p14:creationId xmlns:p14="http://schemas.microsoft.com/office/powerpoint/2010/main" val="190252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6BEFDD4-4951-45CF-925C-AF0EBD3CA43F}" type="slidenum">
              <a:rPr lang="en-US"/>
              <a:pPr>
                <a:defRPr/>
              </a:pPr>
              <a:t>‹#›</a:t>
            </a:fld>
            <a:endParaRPr lang="en-US"/>
          </a:p>
        </p:txBody>
      </p:sp>
    </p:spTree>
    <p:extLst>
      <p:ext uri="{BB962C8B-B14F-4D97-AF65-F5344CB8AC3E}">
        <p14:creationId xmlns:p14="http://schemas.microsoft.com/office/powerpoint/2010/main" val="25357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77848477-2611-2D4F-8171-4724468C2204}"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68788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050F838-2CD6-8649-A617-8E3DBAE6D0CF}" type="slidenum">
              <a:rPr lang="en-US"/>
              <a:pPr>
                <a:defRPr/>
              </a:pPr>
              <a:t>‹#›</a:t>
            </a:fld>
            <a:endParaRPr lang="en-US"/>
          </a:p>
        </p:txBody>
      </p:sp>
    </p:spTree>
    <p:extLst>
      <p:ext uri="{BB962C8B-B14F-4D97-AF65-F5344CB8AC3E}">
        <p14:creationId xmlns:p14="http://schemas.microsoft.com/office/powerpoint/2010/main" val="18651359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2883433-62A6-8B49-B7BF-D247C35BC247}" type="slidenum">
              <a:rPr lang="en-US"/>
              <a:pPr>
                <a:defRPr/>
              </a:pPr>
              <a:t>‹#›</a:t>
            </a:fld>
            <a:endParaRPr lang="en-US"/>
          </a:p>
        </p:txBody>
      </p:sp>
    </p:spTree>
    <p:extLst>
      <p:ext uri="{BB962C8B-B14F-4D97-AF65-F5344CB8AC3E}">
        <p14:creationId xmlns:p14="http://schemas.microsoft.com/office/powerpoint/2010/main" val="144872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939533F-D248-8644-9885-D67EE219331B}" type="slidenum">
              <a:rPr lang="en-US"/>
              <a:pPr>
                <a:defRPr/>
              </a:pPr>
              <a:t>‹#›</a:t>
            </a:fld>
            <a:endParaRPr lang="en-US"/>
          </a:p>
        </p:txBody>
      </p:sp>
    </p:spTree>
    <p:extLst>
      <p:ext uri="{BB962C8B-B14F-4D97-AF65-F5344CB8AC3E}">
        <p14:creationId xmlns:p14="http://schemas.microsoft.com/office/powerpoint/2010/main" val="145723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pPr>
              <a:defRPr/>
            </a:pPr>
            <a:fld id="{7CB7CDAF-E3CC-2943-A5D0-9DDB9D90A596}"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8037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AD579C4-5A05-2C40-9C14-3543179AA3CE}" type="slidenum">
              <a:rPr lang="en-US"/>
              <a:pPr>
                <a:defRPr/>
              </a:pPr>
              <a:t>‹#›</a:t>
            </a:fld>
            <a:endParaRPr lang="en-US"/>
          </a:p>
        </p:txBody>
      </p:sp>
    </p:spTree>
    <p:extLst>
      <p:ext uri="{BB962C8B-B14F-4D97-AF65-F5344CB8AC3E}">
        <p14:creationId xmlns:p14="http://schemas.microsoft.com/office/powerpoint/2010/main" val="428068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mn-ea"/>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mn-ea"/>
              <a:cs typeface="+mn-cs"/>
            </a:endParaRPr>
          </a:p>
        </p:txBody>
      </p:sp>
      <p:sp>
        <p:nvSpPr>
          <p:cNvPr id="7" name="Straight Connector 16"/>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pPr>
              <a:defRPr/>
            </a:pPr>
            <a:fld id="{0BCEA76A-FE4A-994A-B123-13FAA3994571}"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1600179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8"/>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mn-ea"/>
              <a:cs typeface="+mn-cs"/>
            </a:endParaRPr>
          </a:p>
        </p:txBody>
      </p:sp>
      <p:sp>
        <p:nvSpPr>
          <p:cNvPr id="11" name="Straight Connector 20"/>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pPr>
              <a:defRPr/>
            </a:pPr>
            <a:fld id="{0BB90DE7-553F-1D43-B35D-CE915F22F217}"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95130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mn-ea"/>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ea typeface="+mn-ea"/>
                <a:cs typeface="+mn-cs"/>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ea typeface="+mn-ea"/>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cs typeface="+mn-cs"/>
            </a:endParaRPr>
          </a:p>
        </p:txBody>
      </p:sp>
      <p:sp>
        <p:nvSpPr>
          <p:cNvPr id="1032" name="Straight Connector 8"/>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cs typeface="+mn-cs"/>
              </a:defRPr>
            </a:lvl1pPr>
          </a:lstStyle>
          <a:p>
            <a:pPr>
              <a:defRPr/>
            </a:pPr>
            <a:fld id="{A6EF98FB-3359-3D4B-959E-C973B9B7EE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75" r:id="rId4"/>
    <p:sldLayoutId id="2147483976" r:id="rId5"/>
    <p:sldLayoutId id="2147483983" r:id="rId6"/>
    <p:sldLayoutId id="2147483977" r:id="rId7"/>
    <p:sldLayoutId id="2147483984" r:id="rId8"/>
    <p:sldLayoutId id="2147483985" r:id="rId9"/>
    <p:sldLayoutId id="2147483978" r:id="rId10"/>
    <p:sldLayoutId id="2147483979" r:id="rId11"/>
    <p:sldLayoutId id="2147483987" r:id="rId12"/>
    <p:sldLayoutId id="2147483988" r:id="rId13"/>
    <p:sldLayoutId id="2147483989" r:id="rId14"/>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0"/>
        <a:buChar char=""/>
        <a:defRPr sz="2400" kern="1200">
          <a:solidFill>
            <a:schemeClr val="tx1"/>
          </a:solidFill>
          <a:latin typeface="+mn-lt"/>
          <a:ea typeface="ＭＳ Ｐゴシック" charset="0"/>
          <a:cs typeface="ＭＳ Ｐゴシック" charset="0"/>
        </a:defRPr>
      </a:lvl1pPr>
      <a:lvl2pPr marL="639763" indent="-273050" algn="l" rtl="0" eaLnBrk="0" fontAlgn="base" hangingPunct="0">
        <a:spcBef>
          <a:spcPct val="20000"/>
        </a:spcBef>
        <a:spcAft>
          <a:spcPct val="0"/>
        </a:spcAft>
        <a:buClr>
          <a:schemeClr val="accent1"/>
        </a:buClr>
        <a:buSzPct val="80000"/>
        <a:buFont typeface="Wingdings 2" charset="0"/>
        <a:buChar char=""/>
        <a:defRPr sz="2100" kern="1200">
          <a:solidFill>
            <a:schemeClr val="tx1"/>
          </a:solidFill>
          <a:latin typeface="+mn-lt"/>
          <a:ea typeface="ＭＳ Ｐゴシック" charset="0"/>
          <a:cs typeface="+mn-cs"/>
        </a:defRPr>
      </a:lvl2pPr>
      <a:lvl3pPr marL="914400" indent="-182563" algn="l" rtl="0" eaLnBrk="0" fontAlgn="base" hangingPunct="0">
        <a:spcBef>
          <a:spcPct val="20000"/>
        </a:spcBef>
        <a:spcAft>
          <a:spcPct val="0"/>
        </a:spcAft>
        <a:buClr>
          <a:srgbClr val="E0752F"/>
        </a:buClr>
        <a:buSzPct val="60000"/>
        <a:buFont typeface="Wingdings" charset="0"/>
        <a:buChar char=""/>
        <a:defRPr kern="1200">
          <a:solidFill>
            <a:schemeClr val="tx1"/>
          </a:solidFill>
          <a:latin typeface="+mn-lt"/>
          <a:ea typeface="ＭＳ Ｐゴシック" charset="0"/>
          <a:cs typeface="+mn-cs"/>
        </a:defRPr>
      </a:lvl3pPr>
      <a:lvl4pPr marL="1187450" indent="-182563" algn="l" rtl="0" eaLnBrk="0" fontAlgn="base" hangingPunct="0">
        <a:spcBef>
          <a:spcPct val="20000"/>
        </a:spcBef>
        <a:spcAft>
          <a:spcPct val="0"/>
        </a:spcAft>
        <a:buClr>
          <a:srgbClr val="FEC3AE"/>
        </a:buClr>
        <a:buSzPct val="60000"/>
        <a:buFont typeface="Wingdings" charset="0"/>
        <a:buChar char=""/>
        <a:defRPr kern="1200">
          <a:solidFill>
            <a:schemeClr val="tx1"/>
          </a:solidFill>
          <a:latin typeface="+mn-lt"/>
          <a:ea typeface="ＭＳ Ｐゴシック" charset="0"/>
          <a:cs typeface="+mn-cs"/>
        </a:defRPr>
      </a:lvl4pPr>
      <a:lvl5pPr marL="1462088" indent="-182563" algn="l" rtl="0" eaLnBrk="0" fontAlgn="base" hangingPunct="0">
        <a:spcBef>
          <a:spcPct val="20000"/>
        </a:spcBef>
        <a:spcAft>
          <a:spcPct val="0"/>
        </a:spcAft>
        <a:buClr>
          <a:srgbClr val="BDCAE9"/>
        </a:buClr>
        <a:buSzPct val="68000"/>
        <a:buFont typeface="Wingdings 2" charset="0"/>
        <a:buChar char=""/>
        <a:defRPr sz="1600" kern="1200">
          <a:solidFill>
            <a:schemeClr val="tx1"/>
          </a:solidFill>
          <a:latin typeface="+mn-lt"/>
          <a:ea typeface="ＭＳ Ｐゴシック" charset="0"/>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4.jpeg"/><Relationship Id="rId9"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55.emf"/><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image" Target="../media/image67.emf"/><Relationship Id="rId18" Type="http://schemas.openxmlformats.org/officeDocument/2006/relationships/image" Target="../media/image72.emf"/><Relationship Id="rId3" Type="http://schemas.openxmlformats.org/officeDocument/2006/relationships/image" Target="../media/image57.emf"/><Relationship Id="rId21" Type="http://schemas.openxmlformats.org/officeDocument/2006/relationships/image" Target="../media/image37.jpeg"/><Relationship Id="rId7" Type="http://schemas.openxmlformats.org/officeDocument/2006/relationships/image" Target="../media/image61.emf"/><Relationship Id="rId12" Type="http://schemas.openxmlformats.org/officeDocument/2006/relationships/image" Target="../media/image66.emf"/><Relationship Id="rId17" Type="http://schemas.openxmlformats.org/officeDocument/2006/relationships/image" Target="../media/image71.emf"/><Relationship Id="rId2" Type="http://schemas.openxmlformats.org/officeDocument/2006/relationships/image" Target="../media/image56.emf"/><Relationship Id="rId16" Type="http://schemas.openxmlformats.org/officeDocument/2006/relationships/image" Target="../media/image70.emf"/><Relationship Id="rId20" Type="http://schemas.openxmlformats.org/officeDocument/2006/relationships/image" Target="../media/image74.emf"/><Relationship Id="rId1" Type="http://schemas.openxmlformats.org/officeDocument/2006/relationships/slideLayout" Target="../slideLayouts/slideLayout13.xml"/><Relationship Id="rId6" Type="http://schemas.openxmlformats.org/officeDocument/2006/relationships/image" Target="../media/image60.emf"/><Relationship Id="rId11" Type="http://schemas.openxmlformats.org/officeDocument/2006/relationships/image" Target="../media/image65.emf"/><Relationship Id="rId5" Type="http://schemas.openxmlformats.org/officeDocument/2006/relationships/image" Target="../media/image59.emf"/><Relationship Id="rId15" Type="http://schemas.openxmlformats.org/officeDocument/2006/relationships/image" Target="../media/image69.emf"/><Relationship Id="rId10" Type="http://schemas.openxmlformats.org/officeDocument/2006/relationships/image" Target="../media/image64.emf"/><Relationship Id="rId19" Type="http://schemas.openxmlformats.org/officeDocument/2006/relationships/image" Target="../media/image73.emf"/><Relationship Id="rId4" Type="http://schemas.openxmlformats.org/officeDocument/2006/relationships/image" Target="../media/image58.emf"/><Relationship Id="rId9" Type="http://schemas.openxmlformats.org/officeDocument/2006/relationships/image" Target="../media/image63.emf"/><Relationship Id="rId14" Type="http://schemas.openxmlformats.org/officeDocument/2006/relationships/image" Target="../media/image6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4v"/><Relationship Id="rId1" Type="http://schemas.microsoft.com/office/2007/relationships/media" Target="../media/media1.m4v"/><Relationship Id="rId5" Type="http://schemas.openxmlformats.org/officeDocument/2006/relationships/image" Target="../media/image1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04800"/>
            <a:ext cx="7391400" cy="1143000"/>
          </a:xfrm>
        </p:spPr>
        <p:txBody>
          <a:bodyPr>
            <a:normAutofit/>
          </a:bodyPr>
          <a:lstStyle/>
          <a:p>
            <a:pPr algn="ctr"/>
            <a:r>
              <a:rPr lang="en-US" sz="3200" dirty="0" smtClean="0">
                <a:solidFill>
                  <a:schemeClr val="tx1"/>
                </a:solidFill>
              </a:rPr>
              <a:t>Visionary </a:t>
            </a:r>
            <a:r>
              <a:rPr lang="en-US" sz="3200" dirty="0">
                <a:solidFill>
                  <a:schemeClr val="tx1"/>
                </a:solidFill>
              </a:rPr>
              <a:t>and Instructional </a:t>
            </a:r>
            <a:r>
              <a:rPr lang="en-US" sz="3200" dirty="0" smtClean="0">
                <a:solidFill>
                  <a:schemeClr val="tx1"/>
                </a:solidFill>
              </a:rPr>
              <a:t>Leadership</a:t>
            </a:r>
            <a:r>
              <a:rPr lang="en-US" sz="2800" dirty="0">
                <a:solidFill>
                  <a:schemeClr val="tx1"/>
                </a:solidFill>
              </a:rPr>
              <a:t> </a:t>
            </a:r>
          </a:p>
        </p:txBody>
      </p:sp>
      <p:sp>
        <p:nvSpPr>
          <p:cNvPr id="3" name="Subtitle 2"/>
          <p:cNvSpPr>
            <a:spLocks noGrp="1"/>
          </p:cNvSpPr>
          <p:nvPr>
            <p:ph type="subTitle" idx="1"/>
          </p:nvPr>
        </p:nvSpPr>
        <p:spPr>
          <a:xfrm>
            <a:off x="1905000" y="3454878"/>
            <a:ext cx="7010400" cy="3403122"/>
          </a:xfrm>
        </p:spPr>
        <p:txBody>
          <a:bodyPr>
            <a:normAutofit fontScale="40000" lnSpcReduction="20000"/>
          </a:bodyPr>
          <a:lstStyle/>
          <a:p>
            <a:pPr algn="ctr"/>
            <a:endParaRPr lang="en-US" dirty="0" smtClean="0"/>
          </a:p>
          <a:p>
            <a:pPr algn="ctr"/>
            <a:r>
              <a:rPr lang="en-US" sz="5100" dirty="0" smtClean="0">
                <a:solidFill>
                  <a:schemeClr val="tx1"/>
                </a:solidFill>
              </a:rPr>
              <a:t>Dr</a:t>
            </a:r>
            <a:r>
              <a:rPr lang="en-US" sz="5100" dirty="0">
                <a:solidFill>
                  <a:schemeClr val="tx1"/>
                </a:solidFill>
              </a:rPr>
              <a:t>. Laurie Barron</a:t>
            </a:r>
          </a:p>
          <a:p>
            <a:pPr algn="ctr"/>
            <a:r>
              <a:rPr lang="en-US" sz="4000" dirty="0" smtClean="0">
                <a:solidFill>
                  <a:schemeClr val="tx1"/>
                </a:solidFill>
              </a:rPr>
              <a:t>Superintendent</a:t>
            </a:r>
          </a:p>
          <a:p>
            <a:pPr algn="ctr"/>
            <a:r>
              <a:rPr lang="en-US" sz="4000" dirty="0" smtClean="0">
                <a:solidFill>
                  <a:schemeClr val="tx1"/>
                </a:solidFill>
              </a:rPr>
              <a:t>Evergreen </a:t>
            </a:r>
            <a:r>
              <a:rPr lang="en-US" sz="4000" dirty="0">
                <a:solidFill>
                  <a:schemeClr val="tx1"/>
                </a:solidFill>
              </a:rPr>
              <a:t>School </a:t>
            </a:r>
            <a:r>
              <a:rPr lang="en-US" sz="4000" dirty="0" smtClean="0">
                <a:solidFill>
                  <a:schemeClr val="tx1"/>
                </a:solidFill>
              </a:rPr>
              <a:t>District </a:t>
            </a:r>
          </a:p>
          <a:p>
            <a:pPr algn="ctr"/>
            <a:r>
              <a:rPr lang="en-US" sz="4000" dirty="0" smtClean="0">
                <a:solidFill>
                  <a:schemeClr val="tx1"/>
                </a:solidFill>
              </a:rPr>
              <a:t>Kalispell</a:t>
            </a:r>
            <a:r>
              <a:rPr lang="en-US" sz="4000" dirty="0">
                <a:solidFill>
                  <a:schemeClr val="tx1"/>
                </a:solidFill>
              </a:rPr>
              <a:t>, </a:t>
            </a:r>
            <a:r>
              <a:rPr lang="en-US" sz="4000" dirty="0" smtClean="0">
                <a:solidFill>
                  <a:schemeClr val="tx1"/>
                </a:solidFill>
              </a:rPr>
              <a:t>Montana</a:t>
            </a:r>
          </a:p>
          <a:p>
            <a:pPr algn="ctr"/>
            <a:endParaRPr lang="en-US" sz="4000" dirty="0" smtClean="0">
              <a:solidFill>
                <a:schemeClr val="tx1"/>
              </a:solidFill>
            </a:endParaRPr>
          </a:p>
          <a:p>
            <a:pPr algn="ctr"/>
            <a:endParaRPr lang="en-US" sz="4000" dirty="0" smtClean="0">
              <a:solidFill>
                <a:schemeClr val="tx1"/>
              </a:solidFill>
            </a:endParaRPr>
          </a:p>
          <a:p>
            <a:pPr algn="ctr"/>
            <a:endParaRPr lang="en-US" sz="4000" dirty="0" smtClean="0">
              <a:solidFill>
                <a:schemeClr val="tx1"/>
              </a:solidFill>
            </a:endParaRPr>
          </a:p>
          <a:p>
            <a:pPr algn="ctr"/>
            <a:r>
              <a:rPr lang="en-US" sz="4000" dirty="0" smtClean="0">
                <a:solidFill>
                  <a:schemeClr val="tx1"/>
                </a:solidFill>
              </a:rPr>
              <a:t>2013 MetLife/NASSP National Middle Level Principal of the Year</a:t>
            </a:r>
          </a:p>
          <a:p>
            <a:pPr algn="ctr"/>
            <a:endParaRPr lang="en-US" sz="4000" u="sng" dirty="0" smtClean="0">
              <a:solidFill>
                <a:schemeClr val="tx1"/>
              </a:solidFill>
            </a:endParaRPr>
          </a:p>
          <a:p>
            <a:pPr algn="ctr"/>
            <a:r>
              <a:rPr lang="en-US" sz="4000" dirty="0" smtClean="0">
                <a:solidFill>
                  <a:schemeClr val="tx1"/>
                </a:solidFill>
              </a:rPr>
              <a:t>lauriebarron18@gmail.com</a:t>
            </a:r>
            <a:endParaRPr lang="en-US" sz="4000" dirty="0">
              <a:solidFill>
                <a:schemeClr val="tx1"/>
              </a:solidFill>
            </a:endParaRPr>
          </a:p>
          <a:p>
            <a:pPr algn="ctr"/>
            <a:r>
              <a:rPr lang="en-US" sz="4000" dirty="0">
                <a:solidFill>
                  <a:schemeClr val="tx1"/>
                </a:solidFill>
              </a:rPr>
              <a:t>@</a:t>
            </a:r>
            <a:r>
              <a:rPr lang="en-US" sz="4000" dirty="0" err="1">
                <a:solidFill>
                  <a:schemeClr val="tx1"/>
                </a:solidFill>
              </a:rPr>
              <a:t>LaurieBarron</a:t>
            </a:r>
            <a:r>
              <a:rPr lang="en-US" sz="4000" dirty="0">
                <a:solidFill>
                  <a:schemeClr val="tx1"/>
                </a:solidFill>
              </a:rPr>
              <a:t> (Twitter</a:t>
            </a:r>
            <a:r>
              <a:rPr lang="en-US" sz="4000" dirty="0" smtClean="0">
                <a:solidFill>
                  <a:schemeClr val="tx1"/>
                </a:solidFill>
              </a:rPr>
              <a:t>)</a:t>
            </a:r>
          </a:p>
          <a:p>
            <a:endParaRPr lang="en-US" dirty="0"/>
          </a:p>
        </p:txBody>
      </p:sp>
    </p:spTree>
    <p:extLst>
      <p:ext uri="{BB962C8B-B14F-4D97-AF65-F5344CB8AC3E}">
        <p14:creationId xmlns:p14="http://schemas.microsoft.com/office/powerpoint/2010/main" val="912445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RMS Logo HiRes-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sp>
        <p:nvSpPr>
          <p:cNvPr id="11"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938086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accent1"/>
                </a:solidFill>
                <a:latin typeface="Century Schoolbook" charset="0"/>
              </a:rPr>
              <a:t>Striving to Reach and Motivate Students</a:t>
            </a:r>
          </a:p>
        </p:txBody>
      </p:sp>
      <p:pic>
        <p:nvPicPr>
          <p:cNvPr id="23555" name="Picture 3" descr="SRMS Logo HiRes-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14400" y="4953000"/>
            <a:ext cx="2362200" cy="646113"/>
          </a:xfrm>
          <a:prstGeom prst="rect">
            <a:avLst/>
          </a:prstGeom>
          <a:noFill/>
        </p:spPr>
        <p:txBody>
          <a:bodyPr>
            <a:spAutoFit/>
          </a:bodyPr>
          <a:lstStyle/>
          <a:p>
            <a:pPr algn="ctr">
              <a:defRPr/>
            </a:pPr>
            <a:r>
              <a:rPr lang="en-US" dirty="0">
                <a:latin typeface="+mn-lt"/>
                <a:ea typeface="+mn-ea"/>
                <a:cs typeface="+mn-cs"/>
              </a:rPr>
              <a:t>Tracking Student Attendance</a:t>
            </a:r>
          </a:p>
        </p:txBody>
      </p:sp>
      <p:sp>
        <p:nvSpPr>
          <p:cNvPr id="11" name="TextBox 10"/>
          <p:cNvSpPr txBox="1"/>
          <p:nvPr/>
        </p:nvSpPr>
        <p:spPr>
          <a:xfrm>
            <a:off x="2209800" y="1600200"/>
            <a:ext cx="2362200" cy="369888"/>
          </a:xfrm>
          <a:prstGeom prst="rect">
            <a:avLst/>
          </a:prstGeom>
          <a:noFill/>
        </p:spPr>
        <p:txBody>
          <a:bodyPr>
            <a:spAutoFit/>
          </a:bodyPr>
          <a:lstStyle/>
          <a:p>
            <a:pPr>
              <a:defRPr/>
            </a:pPr>
            <a:r>
              <a:rPr lang="en-US" dirty="0">
                <a:latin typeface="+mn-lt"/>
                <a:ea typeface="+mn-ea"/>
                <a:cs typeface="+mn-cs"/>
              </a:rPr>
              <a:t>Homeroom Buddies</a:t>
            </a:r>
          </a:p>
        </p:txBody>
      </p:sp>
      <p:pic>
        <p:nvPicPr>
          <p:cNvPr id="12" name="Picture 11" descr="McCal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4419600"/>
            <a:ext cx="3276600" cy="1977192"/>
          </a:xfrm>
          <a:prstGeom prst="rect">
            <a:avLst/>
          </a:prstGeom>
          <a:ln>
            <a:noFill/>
          </a:ln>
          <a:effectLst>
            <a:softEdge rad="112500"/>
          </a:effectLst>
        </p:spPr>
      </p:pic>
      <p:pic>
        <p:nvPicPr>
          <p:cNvPr id="13" name="Picture 6" descr="DSC_0039 Cropped 2.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2209800"/>
            <a:ext cx="4572000" cy="2114550"/>
          </a:xfrm>
          <a:prstGeom prst="rect">
            <a:avLst/>
          </a:prstGeom>
          <a:ln>
            <a:solidFill>
              <a:srgbClr val="0000FF"/>
            </a:solidFill>
          </a:ln>
          <a:effectLst>
            <a:softEdge rad="112500"/>
          </a:effectLst>
        </p:spPr>
      </p:pic>
      <p:pic>
        <p:nvPicPr>
          <p:cNvPr id="14" name="Picture 13" descr="Atkinson Barro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9200" y="1600200"/>
            <a:ext cx="3655771" cy="2430698"/>
          </a:xfrm>
          <a:prstGeom prst="rect">
            <a:avLst/>
          </a:prstGeom>
          <a:ln>
            <a:noFill/>
          </a:ln>
          <a:effectLst>
            <a:softEdge rad="112500"/>
          </a:effectLst>
        </p:spPr>
      </p:pic>
      <p:sp>
        <p:nvSpPr>
          <p:cNvPr id="15"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Tree>
    <p:extLst>
      <p:ext uri="{BB962C8B-B14F-4D97-AF65-F5344CB8AC3E}">
        <p14:creationId xmlns:p14="http://schemas.microsoft.com/office/powerpoint/2010/main" val="3919478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6" name="Picture 3" descr="SRMS Logo HiRes-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718814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6" name="Picture 3" descr="SRMS Logo HiRes-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2499100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accent1"/>
                </a:solidFill>
                <a:latin typeface="Century Schoolbook" charset="0"/>
              </a:rPr>
              <a:t>Striving to Reach and Motivate Students</a:t>
            </a:r>
          </a:p>
        </p:txBody>
      </p:sp>
      <p:pic>
        <p:nvPicPr>
          <p:cNvPr id="29699" name="Picture 3" descr="SRMS Logo HiRes-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4495800" y="2590800"/>
            <a:ext cx="3581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endParaRPr lang="en-US" sz="1700"/>
          </a:p>
          <a:p>
            <a:pPr>
              <a:lnSpc>
                <a:spcPct val="80000"/>
              </a:lnSpc>
            </a:pPr>
            <a:endParaRPr lang="en-US" sz="1700"/>
          </a:p>
          <a:p>
            <a:pPr>
              <a:lnSpc>
                <a:spcPct val="80000"/>
              </a:lnSpc>
            </a:pPr>
            <a:endParaRPr lang="en-US" sz="1700"/>
          </a:p>
          <a:p>
            <a:pPr>
              <a:lnSpc>
                <a:spcPct val="80000"/>
              </a:lnSpc>
            </a:pPr>
            <a:endParaRPr lang="en-US" sz="1700"/>
          </a:p>
          <a:p>
            <a:pPr>
              <a:lnSpc>
                <a:spcPct val="80000"/>
              </a:lnSpc>
            </a:pPr>
            <a:endParaRPr lang="en-US" sz="1600"/>
          </a:p>
        </p:txBody>
      </p:sp>
      <p:pic>
        <p:nvPicPr>
          <p:cNvPr id="18440" name="Picture 5" descr="19.  7-Time Football County Champ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4495800"/>
            <a:ext cx="7929232" cy="1905000"/>
          </a:xfrm>
          <a:prstGeom prst="rect">
            <a:avLst/>
          </a:prstGeom>
          <a:ln>
            <a:noFill/>
          </a:ln>
          <a:effectLst>
            <a:softEdge rad="112500"/>
          </a:effectLst>
        </p:spPr>
      </p:pic>
      <p:pic>
        <p:nvPicPr>
          <p:cNvPr id="10" name="Picture 9" descr="Wind Ensembl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7800" y="1924050"/>
            <a:ext cx="3429000" cy="2571750"/>
          </a:xfrm>
          <a:prstGeom prst="rect">
            <a:avLst/>
          </a:prstGeom>
          <a:ln>
            <a:noFill/>
          </a:ln>
          <a:effectLst>
            <a:softEdge rad="112500"/>
          </a:effectLst>
        </p:spPr>
      </p:pic>
      <p:sp>
        <p:nvSpPr>
          <p:cNvPr id="15" name="TextBox 14"/>
          <p:cNvSpPr txBox="1"/>
          <p:nvPr/>
        </p:nvSpPr>
        <p:spPr>
          <a:xfrm>
            <a:off x="1371600" y="1077912"/>
            <a:ext cx="3124200" cy="369888"/>
          </a:xfrm>
          <a:prstGeom prst="rect">
            <a:avLst/>
          </a:prstGeom>
          <a:noFill/>
        </p:spPr>
        <p:txBody>
          <a:bodyPr>
            <a:spAutoFit/>
          </a:bodyPr>
          <a:lstStyle/>
          <a:p>
            <a:pPr>
              <a:defRPr/>
            </a:pPr>
            <a:r>
              <a:rPr lang="en-US" dirty="0">
                <a:latin typeface="+mn-lt"/>
                <a:ea typeface="+mn-ea"/>
                <a:cs typeface="+mn-cs"/>
              </a:rPr>
              <a:t>Respecting All Students</a:t>
            </a:r>
          </a:p>
        </p:txBody>
      </p:sp>
      <p:sp>
        <p:nvSpPr>
          <p:cNvPr id="16" name="TextBox 15"/>
          <p:cNvSpPr txBox="1"/>
          <p:nvPr/>
        </p:nvSpPr>
        <p:spPr>
          <a:xfrm>
            <a:off x="5181600" y="1066800"/>
            <a:ext cx="3505200" cy="369888"/>
          </a:xfrm>
          <a:prstGeom prst="rect">
            <a:avLst/>
          </a:prstGeom>
          <a:noFill/>
        </p:spPr>
        <p:txBody>
          <a:bodyPr>
            <a:spAutoFit/>
          </a:bodyPr>
          <a:lstStyle/>
          <a:p>
            <a:pPr>
              <a:defRPr/>
            </a:pPr>
            <a:r>
              <a:rPr lang="en-US" dirty="0">
                <a:latin typeface="+mn-lt"/>
                <a:ea typeface="+mn-ea"/>
                <a:cs typeface="+mn-cs"/>
              </a:rPr>
              <a:t>Valuing What Students Value</a:t>
            </a:r>
          </a:p>
        </p:txBody>
      </p:sp>
      <p:sp>
        <p:nvSpPr>
          <p:cNvPr id="14"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pic>
        <p:nvPicPr>
          <p:cNvPr id="4098" name="Picture 2" descr="I:\Pictures to Share - SRMS\2012-2013\Powder Puff 2012\DSC_003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436688"/>
            <a:ext cx="2967532" cy="1973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I:\Pictures to Share - SRMS\2012-2013\Powder Puff 2012\DSC_0032.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62199" y="2667000"/>
            <a:ext cx="2927197" cy="1946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82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7" name="Picture 3" descr="SRMS Logo HiRes-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887117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7" name="Picture 3" descr="SRMS Logo HiRes-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396217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228600" y="1676400"/>
            <a:ext cx="7772400" cy="4572000"/>
          </a:xfrm>
        </p:spPr>
        <p:txBody>
          <a:bodyPr rtlCol="0">
            <a:normAutofit fontScale="92500" lnSpcReduction="10000"/>
          </a:bodyPr>
          <a:lstStyle/>
          <a:p>
            <a:pPr marL="274320" indent="-274320" eaLnBrk="1" fontAlgn="auto" hangingPunct="1">
              <a:spcBef>
                <a:spcPts val="580"/>
              </a:spcBef>
              <a:spcAft>
                <a:spcPts val="0"/>
              </a:spcAft>
              <a:buFont typeface="Arial" pitchFamily="34" charset="0"/>
              <a:buNone/>
              <a:defRPr/>
            </a:pPr>
            <a:r>
              <a:rPr lang="en-US" b="1" dirty="0" smtClean="0"/>
              <a:t>Purpose</a:t>
            </a:r>
            <a:endParaRPr lang="en-US" dirty="0" smtClean="0"/>
          </a:p>
          <a:p>
            <a:pPr marL="0" indent="-274320" eaLnBrk="1" fontAlgn="auto" hangingPunct="1">
              <a:spcBef>
                <a:spcPts val="0"/>
              </a:spcBef>
              <a:spcAft>
                <a:spcPts val="0"/>
              </a:spcAft>
              <a:buFont typeface="Arial" pitchFamily="34" charset="0"/>
              <a:buNone/>
              <a:defRPr/>
            </a:pPr>
            <a:r>
              <a:rPr lang="en-US" dirty="0" smtClean="0"/>
              <a:t>The Smokey Road Middle School Encouraging Positive Behavior program is designed to foster a climate of safety, success, cooperation, academic excellence, responsibility, and respect for everyone who enters our doors. We believe that all Smokey Road Wildcats should uphold the Standards for Student Success at all times.</a:t>
            </a:r>
          </a:p>
          <a:p>
            <a:pPr marL="0" indent="-274320" eaLnBrk="1" fontAlgn="auto" hangingPunct="1">
              <a:spcBef>
                <a:spcPts val="0"/>
              </a:spcBef>
              <a:spcAft>
                <a:spcPts val="0"/>
              </a:spcAft>
              <a:buFont typeface="Arial" pitchFamily="34" charset="0"/>
              <a:buNone/>
              <a:defRPr/>
            </a:pPr>
            <a:r>
              <a:rPr lang="en-US" dirty="0" smtClean="0"/>
              <a:t> </a:t>
            </a:r>
          </a:p>
          <a:p>
            <a:pPr marL="274320" indent="-274320" eaLnBrk="1" fontAlgn="auto" hangingPunct="1">
              <a:spcBef>
                <a:spcPts val="580"/>
              </a:spcBef>
              <a:spcAft>
                <a:spcPts val="0"/>
              </a:spcAft>
              <a:buFont typeface="Arial" pitchFamily="34" charset="0"/>
              <a:buNone/>
              <a:defRPr/>
            </a:pPr>
            <a:r>
              <a:rPr lang="en-US" b="1" dirty="0" smtClean="0"/>
              <a:t>Standards for Student Success</a:t>
            </a:r>
            <a:endParaRPr lang="en-US" dirty="0" smtClean="0"/>
          </a:p>
          <a:p>
            <a:pPr marL="274320" indent="-274320" eaLnBrk="1" fontAlgn="auto" hangingPunct="1">
              <a:spcBef>
                <a:spcPts val="580"/>
              </a:spcBef>
              <a:spcAft>
                <a:spcPts val="0"/>
              </a:spcAft>
              <a:buFont typeface="Wingdings 2"/>
              <a:buChar char=""/>
              <a:defRPr/>
            </a:pPr>
            <a:r>
              <a:rPr lang="en-US" b="1" dirty="0" smtClean="0"/>
              <a:t>C</a:t>
            </a:r>
            <a:r>
              <a:rPr lang="en-US" dirty="0" smtClean="0"/>
              <a:t>ontinue to Succeed</a:t>
            </a:r>
          </a:p>
          <a:p>
            <a:pPr marL="274320" indent="-274320" eaLnBrk="1" fontAlgn="auto" hangingPunct="1">
              <a:spcBef>
                <a:spcPts val="580"/>
              </a:spcBef>
              <a:spcAft>
                <a:spcPts val="0"/>
              </a:spcAft>
              <a:buFont typeface="Wingdings 2"/>
              <a:buChar char=""/>
              <a:defRPr/>
            </a:pPr>
            <a:r>
              <a:rPr lang="en-US" b="1" dirty="0" smtClean="0"/>
              <a:t>A</a:t>
            </a:r>
            <a:r>
              <a:rPr lang="en-US" dirty="0" smtClean="0"/>
              <a:t>chieve Learning Goals</a:t>
            </a:r>
          </a:p>
          <a:p>
            <a:pPr marL="274320" indent="-274320" eaLnBrk="1" fontAlgn="auto" hangingPunct="1">
              <a:spcBef>
                <a:spcPts val="580"/>
              </a:spcBef>
              <a:spcAft>
                <a:spcPts val="0"/>
              </a:spcAft>
              <a:buFont typeface="Wingdings 2"/>
              <a:buChar char=""/>
              <a:defRPr/>
            </a:pPr>
            <a:r>
              <a:rPr lang="en-US" b="1" dirty="0" smtClean="0"/>
              <a:t>T</a:t>
            </a:r>
            <a:r>
              <a:rPr lang="en-US" dirty="0" smtClean="0"/>
              <a:t>ake Responsibility</a:t>
            </a:r>
          </a:p>
          <a:p>
            <a:pPr marL="274320" indent="-274320" eaLnBrk="1" fontAlgn="auto" hangingPunct="1">
              <a:spcBef>
                <a:spcPts val="580"/>
              </a:spcBef>
              <a:spcAft>
                <a:spcPts val="0"/>
              </a:spcAft>
              <a:buFont typeface="Wingdings 2"/>
              <a:buChar char=""/>
              <a:defRPr/>
            </a:pPr>
            <a:r>
              <a:rPr lang="en-US" b="1" dirty="0" smtClean="0"/>
              <a:t>S</a:t>
            </a:r>
            <a:r>
              <a:rPr lang="en-US" dirty="0" smtClean="0"/>
              <a:t>how Respect</a:t>
            </a:r>
          </a:p>
          <a:p>
            <a:pPr marL="274320" indent="-274320" eaLnBrk="1" fontAlgn="auto" hangingPunct="1">
              <a:spcBef>
                <a:spcPts val="580"/>
              </a:spcBef>
              <a:spcAft>
                <a:spcPts val="0"/>
              </a:spcAft>
              <a:buFont typeface="Wingdings 2"/>
              <a:buChar char=""/>
              <a:defRPr/>
            </a:pPr>
            <a:endParaRPr lang="en-US" dirty="0" smtClean="0"/>
          </a:p>
        </p:txBody>
      </p:sp>
      <p:pic>
        <p:nvPicPr>
          <p:cNvPr id="32772" name="Picture 3" descr="SRMS Logo HiRes-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ndrew 2.JPG"/>
          <p:cNvPicPr>
            <a:picLocks noChangeAspect="1"/>
          </p:cNvPicPr>
          <p:nvPr/>
        </p:nvPicPr>
        <p:blipFill>
          <a:blip r:embed="rId4" cstate="print"/>
          <a:stretch>
            <a:fillRect/>
          </a:stretch>
        </p:blipFill>
        <p:spPr>
          <a:xfrm>
            <a:off x="5026269" y="4057650"/>
            <a:ext cx="3810000" cy="2533244"/>
          </a:xfrm>
          <a:prstGeom prst="rect">
            <a:avLst/>
          </a:prstGeom>
          <a:ln>
            <a:noFill/>
          </a:ln>
          <a:effectLst>
            <a:softEdge rad="112500"/>
          </a:effectLst>
        </p:spPr>
      </p:pic>
      <p:sp>
        <p:nvSpPr>
          <p:cNvPr id="3" name="TextBox 2"/>
          <p:cNvSpPr txBox="1"/>
          <p:nvPr/>
        </p:nvSpPr>
        <p:spPr>
          <a:xfrm>
            <a:off x="2930769" y="1278955"/>
            <a:ext cx="4114800" cy="369332"/>
          </a:xfrm>
          <a:prstGeom prst="rect">
            <a:avLst/>
          </a:prstGeom>
          <a:noFill/>
        </p:spPr>
        <p:txBody>
          <a:bodyPr wrap="square" rtlCol="0">
            <a:spAutoFit/>
          </a:bodyPr>
          <a:lstStyle/>
          <a:p>
            <a:pPr algn="ctr"/>
            <a:r>
              <a:rPr lang="en-US" dirty="0" smtClean="0">
                <a:latin typeface="+mn-lt"/>
              </a:rPr>
              <a:t>Encouraging Positive Behavior</a:t>
            </a:r>
            <a:endParaRPr lang="en-US" dirty="0">
              <a:latin typeface="+mn-lt"/>
            </a:endParaRPr>
          </a:p>
        </p:txBody>
      </p:sp>
      <p:sp>
        <p:nvSpPr>
          <p:cNvPr id="9"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Tree>
    <p:extLst>
      <p:ext uri="{BB962C8B-B14F-4D97-AF65-F5344CB8AC3E}">
        <p14:creationId xmlns:p14="http://schemas.microsoft.com/office/powerpoint/2010/main" val="43506059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
          </p:nvPr>
        </p:nvSpPr>
        <p:spPr>
          <a:xfrm>
            <a:off x="228600" y="1600200"/>
            <a:ext cx="8686800" cy="762000"/>
          </a:xfrm>
          <a:ln>
            <a:miter lim="800000"/>
            <a:headEnd/>
            <a:tailEnd/>
          </a:ln>
          <a:extLst/>
        </p:spPr>
        <p:txBody>
          <a:bodyPr rtlCol="0">
            <a:normAutofit/>
          </a:bodyPr>
          <a:lstStyle/>
          <a:p>
            <a:pPr marL="274320" indent="-274320" eaLnBrk="1" fontAlgn="auto" hangingPunct="1">
              <a:spcBef>
                <a:spcPts val="580"/>
              </a:spcBef>
              <a:spcAft>
                <a:spcPts val="0"/>
              </a:spcAft>
              <a:buFont typeface="Wingdings 2"/>
              <a:buChar char=""/>
              <a:defRPr/>
            </a:pPr>
            <a:r>
              <a:rPr lang="en-US" sz="2000" dirty="0" smtClean="0"/>
              <a:t>Students must be passing </a:t>
            </a:r>
            <a:r>
              <a:rPr lang="en-US" sz="2000" u="sng" dirty="0" smtClean="0"/>
              <a:t>ALL</a:t>
            </a:r>
            <a:r>
              <a:rPr lang="en-US" sz="2000" dirty="0" smtClean="0"/>
              <a:t> classes and having </a:t>
            </a:r>
            <a:r>
              <a:rPr lang="en-US" sz="2000" u="sng" dirty="0" smtClean="0"/>
              <a:t>NO</a:t>
            </a:r>
            <a:r>
              <a:rPr lang="en-US" sz="2000" dirty="0" smtClean="0"/>
              <a:t> discipline referrals for each time period listed below.  </a:t>
            </a:r>
          </a:p>
          <a:p>
            <a:pPr marL="548640" lvl="1" eaLnBrk="1" fontAlgn="auto" hangingPunct="1">
              <a:spcBef>
                <a:spcPts val="370"/>
              </a:spcBef>
              <a:spcAft>
                <a:spcPts val="0"/>
              </a:spcAft>
              <a:buFont typeface="Wingdings 2" pitchFamily="18" charset="2"/>
              <a:buNone/>
              <a:defRPr/>
            </a:pPr>
            <a:endParaRPr lang="en-US" sz="1900" dirty="0" smtClean="0"/>
          </a:p>
          <a:p>
            <a:pPr marL="548640" lvl="1" eaLnBrk="1" fontAlgn="auto" hangingPunct="1">
              <a:spcBef>
                <a:spcPts val="370"/>
              </a:spcBef>
              <a:spcAft>
                <a:spcPts val="0"/>
              </a:spcAft>
              <a:buFont typeface="Wingdings 2" pitchFamily="18" charset="2"/>
              <a:buNone/>
              <a:defRPr/>
            </a:pPr>
            <a:endParaRPr lang="en-US" i="1" dirty="0" smtClean="0">
              <a:effectLst>
                <a:innerShdw blurRad="63500" dist="50800">
                  <a:prstClr val="black">
                    <a:alpha val="50000"/>
                  </a:prstClr>
                </a:innerShdw>
              </a:effectLst>
            </a:endParaRPr>
          </a:p>
          <a:p>
            <a:pPr marL="548640" lvl="1" eaLnBrk="1" fontAlgn="auto" hangingPunct="1">
              <a:spcBef>
                <a:spcPts val="370"/>
              </a:spcBef>
              <a:spcAft>
                <a:spcPts val="0"/>
              </a:spcAft>
              <a:buFont typeface="Wingdings 2" pitchFamily="18" charset="2"/>
              <a:buNone/>
              <a:defRPr/>
            </a:pPr>
            <a:endParaRPr lang="en-US" i="1" dirty="0" smtClean="0">
              <a:effectLst>
                <a:innerShdw blurRad="63500" dist="50800">
                  <a:prstClr val="black">
                    <a:alpha val="50000"/>
                  </a:prstClr>
                </a:innerShdw>
              </a:effectLst>
            </a:endParaRPr>
          </a:p>
          <a:p>
            <a:pPr marL="548640" lvl="1" eaLnBrk="1" fontAlgn="auto" hangingPunct="1">
              <a:spcBef>
                <a:spcPts val="370"/>
              </a:spcBef>
              <a:spcAft>
                <a:spcPts val="0"/>
              </a:spcAft>
              <a:buFont typeface="Wingdings 2" pitchFamily="18" charset="2"/>
              <a:buNone/>
              <a:defRPr/>
            </a:pPr>
            <a:endParaRPr lang="en-US" i="1" dirty="0" smtClean="0">
              <a:effectLst>
                <a:innerShdw blurRad="63500" dist="50800">
                  <a:prstClr val="black">
                    <a:alpha val="50000"/>
                  </a:prstClr>
                </a:innerShdw>
              </a:effectLst>
            </a:endParaRPr>
          </a:p>
          <a:p>
            <a:pPr marL="548640" lvl="1" eaLnBrk="1" fontAlgn="auto" hangingPunct="1">
              <a:spcBef>
                <a:spcPts val="370"/>
              </a:spcBef>
              <a:spcAft>
                <a:spcPts val="0"/>
              </a:spcAft>
              <a:buFont typeface="Wingdings 2" pitchFamily="18" charset="2"/>
              <a:buNone/>
              <a:defRPr/>
            </a:pPr>
            <a:endParaRPr lang="en-US" i="1" dirty="0" smtClean="0">
              <a:effectLst>
                <a:innerShdw blurRad="63500" dist="50800">
                  <a:prstClr val="black">
                    <a:alpha val="50000"/>
                  </a:prstClr>
                </a:innerShdw>
              </a:effectLst>
            </a:endParaRPr>
          </a:p>
          <a:p>
            <a:pPr marL="548640" lvl="1" eaLnBrk="1" fontAlgn="auto" hangingPunct="1">
              <a:spcBef>
                <a:spcPts val="370"/>
              </a:spcBef>
              <a:spcAft>
                <a:spcPts val="0"/>
              </a:spcAft>
              <a:buFont typeface="Wingdings 2" pitchFamily="18" charset="2"/>
              <a:buNone/>
              <a:defRPr/>
            </a:pPr>
            <a:endParaRPr lang="en-US" dirty="0" smtClean="0"/>
          </a:p>
        </p:txBody>
      </p:sp>
      <p:pic>
        <p:nvPicPr>
          <p:cNvPr id="33796" name="Picture 3" descr="SRMS Logo HiRes-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4800" y="2590800"/>
          <a:ext cx="5257800" cy="2513023"/>
        </p:xfrm>
        <a:graphic>
          <a:graphicData uri="http://schemas.openxmlformats.org/drawingml/2006/table">
            <a:tbl>
              <a:tblPr firstRow="1" bandRow="1">
                <a:tableStyleId>{5C22544A-7EE6-4342-B048-85BDC9FD1C3A}</a:tableStyleId>
              </a:tblPr>
              <a:tblGrid>
                <a:gridCol w="2628900"/>
                <a:gridCol w="2628900"/>
              </a:tblGrid>
              <a:tr h="274297">
                <a:tc>
                  <a:txBody>
                    <a:bodyPr/>
                    <a:lstStyle/>
                    <a:p>
                      <a:pPr algn="ctr"/>
                      <a:r>
                        <a:rPr lang="en-US" sz="1200" b="1" dirty="0" smtClean="0"/>
                        <a:t>Eligibility Dates</a:t>
                      </a:r>
                      <a:endParaRPr lang="en-US" sz="1200" b="1" dirty="0"/>
                    </a:p>
                  </a:txBody>
                  <a:tcPr marT="45709" marB="45709"/>
                </a:tc>
                <a:tc>
                  <a:txBody>
                    <a:bodyPr/>
                    <a:lstStyle/>
                    <a:p>
                      <a:pPr algn="ctr"/>
                      <a:r>
                        <a:rPr lang="en-US" sz="1200" b="1" dirty="0" smtClean="0"/>
                        <a:t>Classy CATS Date</a:t>
                      </a:r>
                      <a:endParaRPr lang="en-US" sz="1200" b="1" dirty="0"/>
                    </a:p>
                  </a:txBody>
                  <a:tcPr marT="45709" marB="45709"/>
                </a:tc>
              </a:tr>
              <a:tr h="274297">
                <a:tc>
                  <a:txBody>
                    <a:bodyPr/>
                    <a:lstStyle/>
                    <a:p>
                      <a:r>
                        <a:rPr lang="en-US" sz="1200" dirty="0" smtClean="0"/>
                        <a:t>August</a:t>
                      </a:r>
                      <a:r>
                        <a:rPr lang="en-US" sz="1200" baseline="0" dirty="0" smtClean="0"/>
                        <a:t> 6 – September 11</a:t>
                      </a:r>
                      <a:endParaRPr lang="en-US" sz="1200" dirty="0"/>
                    </a:p>
                  </a:txBody>
                  <a:tcPr marT="45709" marB="45709"/>
                </a:tc>
                <a:tc>
                  <a:txBody>
                    <a:bodyPr/>
                    <a:lstStyle/>
                    <a:p>
                      <a:r>
                        <a:rPr lang="en-US" sz="1200" dirty="0" smtClean="0"/>
                        <a:t>September 12</a:t>
                      </a:r>
                      <a:endParaRPr lang="en-US" sz="1200" dirty="0"/>
                    </a:p>
                  </a:txBody>
                  <a:tcPr marT="45709" marB="45709"/>
                </a:tc>
              </a:tr>
              <a:tr h="274297">
                <a:tc>
                  <a:txBody>
                    <a:bodyPr/>
                    <a:lstStyle/>
                    <a:p>
                      <a:r>
                        <a:rPr lang="en-US" sz="1200" dirty="0" smtClean="0"/>
                        <a:t>September 12 – October 18</a:t>
                      </a:r>
                      <a:endParaRPr lang="en-US" sz="1200" dirty="0"/>
                    </a:p>
                  </a:txBody>
                  <a:tcPr marT="45709" marB="45709"/>
                </a:tc>
                <a:tc>
                  <a:txBody>
                    <a:bodyPr/>
                    <a:lstStyle/>
                    <a:p>
                      <a:r>
                        <a:rPr lang="en-US" sz="1200" dirty="0" smtClean="0"/>
                        <a:t>October 19</a:t>
                      </a:r>
                      <a:endParaRPr lang="en-US" sz="1200" dirty="0"/>
                    </a:p>
                  </a:txBody>
                  <a:tcPr marT="45709" marB="45709"/>
                </a:tc>
              </a:tr>
              <a:tr h="274297">
                <a:tc>
                  <a:txBody>
                    <a:bodyPr/>
                    <a:lstStyle/>
                    <a:p>
                      <a:r>
                        <a:rPr lang="en-US" sz="1200" dirty="0" smtClean="0"/>
                        <a:t>October 19</a:t>
                      </a:r>
                      <a:r>
                        <a:rPr lang="en-US" sz="1200" baseline="0" dirty="0" smtClean="0"/>
                        <a:t> – November 15</a:t>
                      </a:r>
                      <a:endParaRPr lang="en-US" sz="1200" dirty="0"/>
                    </a:p>
                  </a:txBody>
                  <a:tcPr marT="45709" marB="45709"/>
                </a:tc>
                <a:tc>
                  <a:txBody>
                    <a:bodyPr/>
                    <a:lstStyle/>
                    <a:p>
                      <a:r>
                        <a:rPr lang="en-US" sz="1200" dirty="0" smtClean="0"/>
                        <a:t>November 16</a:t>
                      </a:r>
                      <a:endParaRPr lang="en-US" sz="1200" dirty="0"/>
                    </a:p>
                  </a:txBody>
                  <a:tcPr marT="45709" marB="45709"/>
                </a:tc>
              </a:tr>
              <a:tr h="274297">
                <a:tc>
                  <a:txBody>
                    <a:bodyPr/>
                    <a:lstStyle/>
                    <a:p>
                      <a:r>
                        <a:rPr lang="en-US" sz="1200" dirty="0" smtClean="0"/>
                        <a:t>November 16 – January 7</a:t>
                      </a:r>
                      <a:endParaRPr lang="en-US" sz="1200" dirty="0"/>
                    </a:p>
                  </a:txBody>
                  <a:tcPr marT="45709" marB="45709"/>
                </a:tc>
                <a:tc>
                  <a:txBody>
                    <a:bodyPr/>
                    <a:lstStyle/>
                    <a:p>
                      <a:r>
                        <a:rPr lang="en-US" sz="1200" dirty="0" smtClean="0"/>
                        <a:t>January 8</a:t>
                      </a:r>
                      <a:endParaRPr lang="en-US" sz="1200" dirty="0"/>
                    </a:p>
                  </a:txBody>
                  <a:tcPr marT="45709" marB="45709"/>
                </a:tc>
              </a:tr>
              <a:tr h="304718">
                <a:tc>
                  <a:txBody>
                    <a:bodyPr/>
                    <a:lstStyle/>
                    <a:p>
                      <a:r>
                        <a:rPr lang="en-US" sz="1200" dirty="0" smtClean="0"/>
                        <a:t>January 8</a:t>
                      </a:r>
                      <a:r>
                        <a:rPr lang="en-US" sz="1200" baseline="0" dirty="0" smtClean="0"/>
                        <a:t> – February 8</a:t>
                      </a:r>
                      <a:endParaRPr lang="en-US" sz="1200" dirty="0"/>
                    </a:p>
                  </a:txBody>
                  <a:tcPr marT="45709" marB="45709"/>
                </a:tc>
                <a:tc>
                  <a:txBody>
                    <a:bodyPr/>
                    <a:lstStyle/>
                    <a:p>
                      <a:r>
                        <a:rPr lang="en-US" sz="1200" dirty="0" smtClean="0"/>
                        <a:t>February 11</a:t>
                      </a:r>
                      <a:endParaRPr lang="en-US" sz="1200" dirty="0"/>
                    </a:p>
                  </a:txBody>
                  <a:tcPr marT="45709" marB="45709"/>
                </a:tc>
              </a:tr>
              <a:tr h="274297">
                <a:tc>
                  <a:txBody>
                    <a:bodyPr/>
                    <a:lstStyle/>
                    <a:p>
                      <a:r>
                        <a:rPr lang="en-US" sz="1200" dirty="0" smtClean="0"/>
                        <a:t>February 11 – March 21</a:t>
                      </a:r>
                      <a:endParaRPr lang="en-US" sz="1200" dirty="0"/>
                    </a:p>
                  </a:txBody>
                  <a:tcPr marT="45709" marB="45709"/>
                </a:tc>
                <a:tc>
                  <a:txBody>
                    <a:bodyPr/>
                    <a:lstStyle/>
                    <a:p>
                      <a:r>
                        <a:rPr lang="en-US" sz="1200" dirty="0" smtClean="0"/>
                        <a:t>March 22</a:t>
                      </a:r>
                      <a:endParaRPr lang="en-US" sz="1200" dirty="0"/>
                    </a:p>
                  </a:txBody>
                  <a:tcPr marT="45709" marB="45709"/>
                </a:tc>
              </a:tr>
              <a:tr h="274297">
                <a:tc>
                  <a:txBody>
                    <a:bodyPr/>
                    <a:lstStyle/>
                    <a:p>
                      <a:r>
                        <a:rPr lang="en-US" sz="1200" dirty="0" smtClean="0"/>
                        <a:t>March 22 – April</a:t>
                      </a:r>
                      <a:r>
                        <a:rPr lang="en-US" sz="1200" baseline="0" dirty="0" smtClean="0"/>
                        <a:t> 29</a:t>
                      </a:r>
                      <a:endParaRPr lang="en-US" sz="1200" dirty="0"/>
                    </a:p>
                  </a:txBody>
                  <a:tcPr marT="45709" marB="45709"/>
                </a:tc>
                <a:tc>
                  <a:txBody>
                    <a:bodyPr/>
                    <a:lstStyle/>
                    <a:p>
                      <a:r>
                        <a:rPr lang="en-US" sz="1200" dirty="0" smtClean="0"/>
                        <a:t>April 30</a:t>
                      </a:r>
                      <a:endParaRPr lang="en-US" sz="1200" dirty="0"/>
                    </a:p>
                  </a:txBody>
                  <a:tcPr marT="45709" marB="45709"/>
                </a:tc>
              </a:tr>
              <a:tr h="288219">
                <a:tc>
                  <a:txBody>
                    <a:bodyPr/>
                    <a:lstStyle/>
                    <a:p>
                      <a:r>
                        <a:rPr lang="en-US" sz="1200" dirty="0" smtClean="0"/>
                        <a:t>AUGUST 6 – MAY 12</a:t>
                      </a:r>
                      <a:endParaRPr lang="en-US" sz="1200" dirty="0"/>
                    </a:p>
                  </a:txBody>
                  <a:tcPr marT="45709" marB="45709"/>
                </a:tc>
                <a:tc>
                  <a:txBody>
                    <a:bodyPr/>
                    <a:lstStyle/>
                    <a:p>
                      <a:r>
                        <a:rPr lang="en-US" sz="1200" dirty="0" smtClean="0"/>
                        <a:t>May 13</a:t>
                      </a:r>
                      <a:endParaRPr lang="en-US" sz="1200" dirty="0"/>
                    </a:p>
                  </a:txBody>
                  <a:tcPr marT="45709" marB="45709"/>
                </a:tc>
              </a:tr>
            </a:tbl>
          </a:graphicData>
        </a:graphic>
      </p:graphicFrame>
      <p:sp>
        <p:nvSpPr>
          <p:cNvPr id="3" name="TextBox 2"/>
          <p:cNvSpPr txBox="1"/>
          <p:nvPr/>
        </p:nvSpPr>
        <p:spPr>
          <a:xfrm>
            <a:off x="3276600" y="1134208"/>
            <a:ext cx="3810000" cy="369332"/>
          </a:xfrm>
          <a:prstGeom prst="rect">
            <a:avLst/>
          </a:prstGeom>
          <a:noFill/>
        </p:spPr>
        <p:txBody>
          <a:bodyPr wrap="square" rtlCol="0">
            <a:spAutoFit/>
          </a:bodyPr>
          <a:lstStyle/>
          <a:p>
            <a:pPr algn="ctr"/>
            <a:r>
              <a:rPr lang="en-US" dirty="0" smtClean="0">
                <a:latin typeface="+mn-lt"/>
              </a:rPr>
              <a:t>Classy CATS Days</a:t>
            </a:r>
            <a:endParaRPr lang="en-US" dirty="0">
              <a:latin typeface="+mn-lt"/>
            </a:endParaRPr>
          </a:p>
        </p:txBody>
      </p:sp>
      <p:sp>
        <p:nvSpPr>
          <p:cNvPr id="9"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pic>
        <p:nvPicPr>
          <p:cNvPr id="3074" name="Picture 2" descr="I:\Pictures to Share - SRMS\2012-2013\Powder Puff 2012\DSC_002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3400" y="3785656"/>
            <a:ext cx="4343400" cy="2888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1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152400" y="1752600"/>
            <a:ext cx="4724400" cy="4343400"/>
          </a:xfrm>
        </p:spPr>
        <p:txBody>
          <a:bodyPr>
            <a:normAutofit fontScale="77500" lnSpcReduction="20000"/>
          </a:bodyPr>
          <a:lstStyle/>
          <a:p>
            <a:pPr marL="274320" indent="-274320" eaLnBrk="1" fontAlgn="auto" hangingPunct="1">
              <a:spcBef>
                <a:spcPts val="580"/>
              </a:spcBef>
              <a:spcAft>
                <a:spcPts val="0"/>
              </a:spcAft>
              <a:buFont typeface="Wingdings 2" pitchFamily="18" charset="2"/>
              <a:buNone/>
              <a:defRPr/>
            </a:pPr>
            <a:r>
              <a:rPr lang="en-US" sz="2300" dirty="0" smtClean="0"/>
              <a:t>1 CATS CASH</a:t>
            </a:r>
          </a:p>
          <a:p>
            <a:pPr marL="274320" indent="-274320" eaLnBrk="1" fontAlgn="auto" hangingPunct="1">
              <a:spcBef>
                <a:spcPts val="580"/>
              </a:spcBef>
              <a:spcAft>
                <a:spcPts val="0"/>
              </a:spcAft>
              <a:defRPr/>
            </a:pPr>
            <a:r>
              <a:rPr lang="en-US" sz="1500" dirty="0" smtClean="0"/>
              <a:t>Name Entered in Monthly Drawing (for items listed below)</a:t>
            </a:r>
          </a:p>
          <a:p>
            <a:pPr marL="274320" indent="-274320" eaLnBrk="1" fontAlgn="auto" hangingPunct="1">
              <a:spcBef>
                <a:spcPts val="580"/>
              </a:spcBef>
              <a:spcAft>
                <a:spcPts val="0"/>
              </a:spcAft>
              <a:defRPr/>
            </a:pPr>
            <a:r>
              <a:rPr lang="en-US" sz="1500" dirty="0" smtClean="0"/>
              <a:t>Positive Phone Call Home from Staff Member of Your Choice</a:t>
            </a:r>
            <a:endParaRPr lang="en-US" sz="1700" dirty="0" smtClean="0"/>
          </a:p>
          <a:p>
            <a:pPr marL="274320" indent="-274320" eaLnBrk="1" fontAlgn="auto" hangingPunct="1">
              <a:spcBef>
                <a:spcPts val="580"/>
              </a:spcBef>
              <a:spcAft>
                <a:spcPts val="0"/>
              </a:spcAft>
              <a:buFont typeface="Wingdings 2" pitchFamily="18" charset="2"/>
              <a:buNone/>
              <a:defRPr/>
            </a:pPr>
            <a:r>
              <a:rPr lang="en-US" sz="2300" dirty="0" smtClean="0"/>
              <a:t>5 CATS CASH</a:t>
            </a:r>
          </a:p>
          <a:p>
            <a:pPr marL="274320" indent="-274320" eaLnBrk="1" fontAlgn="auto" hangingPunct="1">
              <a:spcBef>
                <a:spcPts val="580"/>
              </a:spcBef>
              <a:spcAft>
                <a:spcPts val="0"/>
              </a:spcAft>
              <a:defRPr/>
            </a:pPr>
            <a:r>
              <a:rPr lang="en-US" sz="1500" dirty="0" smtClean="0"/>
              <a:t>Free School Pen</a:t>
            </a:r>
          </a:p>
          <a:p>
            <a:pPr marL="274320" indent="-274320" eaLnBrk="1" fontAlgn="auto" hangingPunct="1">
              <a:spcBef>
                <a:spcPts val="580"/>
              </a:spcBef>
              <a:spcAft>
                <a:spcPts val="0"/>
              </a:spcAft>
              <a:defRPr/>
            </a:pPr>
            <a:r>
              <a:rPr lang="en-US" sz="1500" dirty="0" smtClean="0"/>
              <a:t>Free Slushy, Cookie, or Iced Tea at Lunch</a:t>
            </a:r>
          </a:p>
          <a:p>
            <a:pPr marL="274320" indent="-274320" eaLnBrk="1" fontAlgn="auto" hangingPunct="1">
              <a:spcBef>
                <a:spcPts val="580"/>
              </a:spcBef>
              <a:spcAft>
                <a:spcPts val="0"/>
              </a:spcAft>
              <a:defRPr/>
            </a:pPr>
            <a:r>
              <a:rPr lang="en-US" sz="1500" dirty="0" smtClean="0"/>
              <a:t>Free Candy or Drink at Smokey Road Event</a:t>
            </a:r>
          </a:p>
          <a:p>
            <a:pPr marL="274320" indent="-274320" eaLnBrk="1" fontAlgn="auto" hangingPunct="1">
              <a:spcBef>
                <a:spcPts val="580"/>
              </a:spcBef>
              <a:spcAft>
                <a:spcPts val="0"/>
              </a:spcAft>
              <a:buFont typeface="Wingdings 2" pitchFamily="18" charset="2"/>
              <a:buNone/>
              <a:defRPr/>
            </a:pPr>
            <a:r>
              <a:rPr lang="en-US" sz="2300" dirty="0" smtClean="0"/>
              <a:t>10 CATS CASH</a:t>
            </a:r>
          </a:p>
          <a:p>
            <a:pPr marL="274320" indent="-274320" eaLnBrk="1" fontAlgn="auto" hangingPunct="1">
              <a:spcBef>
                <a:spcPts val="580"/>
              </a:spcBef>
              <a:spcAft>
                <a:spcPts val="0"/>
              </a:spcAft>
              <a:defRPr/>
            </a:pPr>
            <a:r>
              <a:rPr lang="en-US" sz="1500" dirty="0" smtClean="0"/>
              <a:t>Eat Lunch with a Friend in Lunchroom (same grade level)</a:t>
            </a:r>
          </a:p>
          <a:p>
            <a:pPr marL="274320" indent="-274320" eaLnBrk="1" fontAlgn="auto" hangingPunct="1">
              <a:spcBef>
                <a:spcPts val="580"/>
              </a:spcBef>
              <a:spcAft>
                <a:spcPts val="0"/>
              </a:spcAft>
              <a:defRPr/>
            </a:pPr>
            <a:r>
              <a:rPr lang="en-US" sz="1500" dirty="0" smtClean="0"/>
              <a:t>Free Item from the School Store</a:t>
            </a:r>
          </a:p>
          <a:p>
            <a:pPr marL="274320" indent="-274320" eaLnBrk="1" fontAlgn="auto" hangingPunct="1">
              <a:spcBef>
                <a:spcPts val="580"/>
              </a:spcBef>
              <a:spcAft>
                <a:spcPts val="0"/>
              </a:spcAft>
              <a:buFont typeface="Wingdings 2" pitchFamily="18" charset="2"/>
              <a:buNone/>
              <a:defRPr/>
            </a:pPr>
            <a:r>
              <a:rPr lang="en-US" sz="2300" dirty="0" smtClean="0"/>
              <a:t>15 CATS CASH</a:t>
            </a:r>
          </a:p>
          <a:p>
            <a:pPr marL="274320" indent="-274320" eaLnBrk="1" fontAlgn="auto" hangingPunct="1">
              <a:spcBef>
                <a:spcPts val="580"/>
              </a:spcBef>
              <a:spcAft>
                <a:spcPts val="0"/>
              </a:spcAft>
              <a:defRPr/>
            </a:pPr>
            <a:r>
              <a:rPr lang="en-US" sz="1500" dirty="0" smtClean="0"/>
              <a:t>Free Smokey Road Athletic Event or Dance Pass</a:t>
            </a:r>
          </a:p>
          <a:p>
            <a:pPr marL="274320" indent="-274320" eaLnBrk="1" fontAlgn="auto" hangingPunct="1">
              <a:spcBef>
                <a:spcPts val="580"/>
              </a:spcBef>
              <a:spcAft>
                <a:spcPts val="0"/>
              </a:spcAft>
              <a:buFont typeface="Wingdings 2" pitchFamily="18" charset="2"/>
              <a:buNone/>
              <a:defRPr/>
            </a:pPr>
            <a:r>
              <a:rPr lang="en-US" sz="2300" dirty="0" smtClean="0"/>
              <a:t>20 CATS CASH</a:t>
            </a:r>
          </a:p>
          <a:p>
            <a:pPr marL="274320" indent="-274320" eaLnBrk="1" fontAlgn="auto" hangingPunct="1">
              <a:spcBef>
                <a:spcPts val="580"/>
              </a:spcBef>
              <a:spcAft>
                <a:spcPts val="0"/>
              </a:spcAft>
              <a:defRPr/>
            </a:pPr>
            <a:r>
              <a:rPr lang="en-US" sz="1500" dirty="0" smtClean="0"/>
              <a:t>Free School Spirit Item</a:t>
            </a:r>
          </a:p>
          <a:p>
            <a:pPr marL="274320" indent="-274320" eaLnBrk="1" fontAlgn="auto" hangingPunct="1">
              <a:spcBef>
                <a:spcPts val="580"/>
              </a:spcBef>
              <a:spcAft>
                <a:spcPts val="0"/>
              </a:spcAft>
              <a:buFont typeface="Wingdings 2" pitchFamily="18" charset="2"/>
              <a:buNone/>
              <a:defRPr/>
            </a:pPr>
            <a:r>
              <a:rPr lang="en-US" sz="2300" dirty="0" smtClean="0"/>
              <a:t>30 CATS CASH </a:t>
            </a:r>
            <a:r>
              <a:rPr lang="en-US" sz="1500" dirty="0" smtClean="0"/>
              <a:t>(for all students who earn at least 30 CATS CASH for semester)</a:t>
            </a:r>
          </a:p>
          <a:p>
            <a:pPr marL="274320" indent="-274320" eaLnBrk="1" fontAlgn="auto" hangingPunct="1">
              <a:spcBef>
                <a:spcPts val="580"/>
              </a:spcBef>
              <a:spcAft>
                <a:spcPts val="0"/>
              </a:spcAft>
              <a:defRPr/>
            </a:pPr>
            <a:r>
              <a:rPr lang="en-US" sz="1500" dirty="0" smtClean="0"/>
              <a:t>CATS Cash Celebration</a:t>
            </a:r>
            <a:endParaRPr lang="en-US" dirty="0" smtClean="0"/>
          </a:p>
        </p:txBody>
      </p:sp>
      <p:pic>
        <p:nvPicPr>
          <p:cNvPr id="43012" name="Picture 3" descr="SRMS Logo HiRes-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2590800"/>
            <a:ext cx="4125913"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95600" y="1219200"/>
            <a:ext cx="4267200" cy="369332"/>
          </a:xfrm>
          <a:prstGeom prst="rect">
            <a:avLst/>
          </a:prstGeom>
          <a:noFill/>
        </p:spPr>
        <p:txBody>
          <a:bodyPr wrap="square" rtlCol="0">
            <a:spAutoFit/>
          </a:bodyPr>
          <a:lstStyle/>
          <a:p>
            <a:pPr algn="ctr"/>
            <a:r>
              <a:rPr lang="en-US" dirty="0" smtClean="0">
                <a:latin typeface="+mn-lt"/>
              </a:rPr>
              <a:t>CATS Cash</a:t>
            </a:r>
            <a:endParaRPr lang="en-US" dirty="0">
              <a:latin typeface="+mn-lt"/>
            </a:endParaRPr>
          </a:p>
        </p:txBody>
      </p:sp>
      <p:sp>
        <p:nvSpPr>
          <p:cNvPr id="8"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Tree>
    <p:extLst>
      <p:ext uri="{BB962C8B-B14F-4D97-AF65-F5344CB8AC3E}">
        <p14:creationId xmlns:p14="http://schemas.microsoft.com/office/powerpoint/2010/main" val="219758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514029" y="228600"/>
            <a:ext cx="8077200" cy="1828800"/>
          </a:xfrm>
        </p:spPr>
        <p:txBody>
          <a:bodyPr>
            <a:noAutofit/>
          </a:bodyPr>
          <a:lstStyle/>
          <a:p>
            <a:pPr algn="ctr" eaLnBrk="1" hangingPunct="1"/>
            <a:r>
              <a:rPr lang="en-US" sz="3500" dirty="0" smtClean="0">
                <a:solidFill>
                  <a:schemeClr val="tx1"/>
                </a:solidFill>
              </a:rPr>
              <a:t>Building a School Culture for Improvement</a:t>
            </a:r>
            <a:br>
              <a:rPr lang="en-US" sz="3500" dirty="0" smtClean="0">
                <a:solidFill>
                  <a:schemeClr val="tx1"/>
                </a:solidFill>
              </a:rPr>
            </a:br>
            <a:endParaRPr lang="en-US" sz="3500" dirty="0" smtClean="0">
              <a:solidFill>
                <a:schemeClr val="tx1"/>
              </a:solidFill>
            </a:endParaRPr>
          </a:p>
        </p:txBody>
      </p:sp>
      <p:pic>
        <p:nvPicPr>
          <p:cNvPr id="4100" name="Picture 4" descr="BRframework_cove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841777">
            <a:off x="2907520" y="1997469"/>
            <a:ext cx="3150417" cy="4076366"/>
          </a:xfrm>
          <a:prstGeom prst="rect">
            <a:avLst/>
          </a:prstGeom>
          <a:noFill/>
          <a:ln w="317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2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SRMS Logo HiRes-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143946903"/>
              </p:ext>
            </p:extLst>
          </p:nvPr>
        </p:nvGraphicFramePr>
        <p:xfrm>
          <a:off x="2133600" y="1143000"/>
          <a:ext cx="6858000" cy="5013705"/>
        </p:xfrm>
        <a:graphic>
          <a:graphicData uri="http://schemas.openxmlformats.org/drawingml/2006/table">
            <a:tbl>
              <a:tblPr/>
              <a:tblGrid>
                <a:gridCol w="1756679"/>
                <a:gridCol w="5101321"/>
              </a:tblGrid>
              <a:tr h="174242">
                <a:tc>
                  <a:txBody>
                    <a:bodyPr/>
                    <a:lstStyle/>
                    <a:p>
                      <a:pPr algn="ctr" fontAlgn="b"/>
                      <a:r>
                        <a:rPr lang="en-US" sz="1100" b="1" i="0" u="none" strike="noStrike" dirty="0">
                          <a:latin typeface="+mn-lt"/>
                        </a:rPr>
                        <a:t>Citizenship Award</a:t>
                      </a: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Who</a:t>
                      </a:r>
                      <a:r>
                        <a:rPr lang="en-US" sz="1100" b="0" i="0" u="none" strike="noStrike" dirty="0">
                          <a:latin typeface="+mn-lt"/>
                        </a:rPr>
                        <a:t>: </a:t>
                      </a:r>
                      <a:r>
                        <a:rPr lang="en-US" sz="1100" b="0" i="0" u="none" strike="noStrike" dirty="0" smtClean="0">
                          <a:latin typeface="+mn-lt"/>
                        </a:rPr>
                        <a:t>Five Students Awarded Monthly</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Criteria</a:t>
                      </a:r>
                      <a:r>
                        <a:rPr lang="en-US" sz="1100" b="0" i="0" u="none" strike="noStrike" dirty="0">
                          <a:latin typeface="+mn-lt"/>
                        </a:rPr>
                        <a:t>:  Outstanding </a:t>
                      </a:r>
                      <a:r>
                        <a:rPr lang="en-US" sz="1100" b="0" i="0" u="none" strike="noStrike" dirty="0" smtClean="0">
                          <a:latin typeface="+mn-lt"/>
                        </a:rPr>
                        <a:t>Citizenship Displayed </a:t>
                      </a:r>
                      <a:r>
                        <a:rPr lang="en-US" sz="1100" b="0" i="0" u="none" strike="noStrike" dirty="0">
                          <a:latin typeface="+mn-lt"/>
                        </a:rPr>
                        <a:t>for the </a:t>
                      </a:r>
                      <a:r>
                        <a:rPr lang="en-US" sz="1100" b="0" i="0" u="none" strike="noStrike" dirty="0" smtClean="0">
                          <a:latin typeface="+mn-lt"/>
                        </a:rPr>
                        <a:t>Entire Month</a:t>
                      </a:r>
                      <a:endParaRPr lang="en-US" sz="1100" b="0" i="0" u="sng" strike="noStrike" dirty="0">
                        <a:latin typeface="+mn-lt"/>
                      </a:endParaRPr>
                    </a:p>
                  </a:txBody>
                  <a:tcPr marL="6616" marR="6616" marT="6615" marB="0" anchor="b">
                    <a:lnL>
                      <a:noFill/>
                    </a:lnL>
                    <a:lnR>
                      <a:noFill/>
                    </a:lnR>
                    <a:lnT>
                      <a:noFill/>
                    </a:lnT>
                    <a:lnB>
                      <a:noFill/>
                    </a:lnB>
                  </a:tcPr>
                </a:tc>
              </a:tr>
              <a:tr h="341869">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Indicators </a:t>
                      </a:r>
                      <a:r>
                        <a:rPr lang="en-US" sz="1100" b="0" i="0" u="sng" strike="noStrike" dirty="0" smtClean="0">
                          <a:latin typeface="+mn-lt"/>
                        </a:rPr>
                        <a:t>Include</a:t>
                      </a:r>
                      <a:r>
                        <a:rPr lang="en-US" sz="1100" b="0" i="0" u="none" strike="noStrike" dirty="0">
                          <a:latin typeface="+mn-lt"/>
                        </a:rPr>
                        <a:t>:  Honesty, </a:t>
                      </a:r>
                      <a:r>
                        <a:rPr lang="en-US" sz="1100" b="0" i="0" u="none" strike="noStrike" dirty="0" smtClean="0">
                          <a:latin typeface="+mn-lt"/>
                        </a:rPr>
                        <a:t>Respect</a:t>
                      </a:r>
                      <a:r>
                        <a:rPr lang="en-US" sz="1100" b="0" i="0" u="none" strike="noStrike" dirty="0">
                          <a:latin typeface="+mn-lt"/>
                        </a:rPr>
                        <a:t>, </a:t>
                      </a:r>
                      <a:r>
                        <a:rPr lang="en-US" sz="1100" b="0" i="0" u="none" strike="noStrike" dirty="0" smtClean="0">
                          <a:latin typeface="+mn-lt"/>
                        </a:rPr>
                        <a:t>Responsibility</a:t>
                      </a:r>
                      <a:r>
                        <a:rPr lang="en-US" sz="1100" b="0" i="0" u="none" strike="noStrike" dirty="0">
                          <a:latin typeface="+mn-lt"/>
                        </a:rPr>
                        <a:t>, </a:t>
                      </a:r>
                      <a:r>
                        <a:rPr lang="en-US" sz="1100" b="0" i="0" u="none" strike="noStrike" dirty="0" smtClean="0">
                          <a:latin typeface="+mn-lt"/>
                        </a:rPr>
                        <a:t>Compassion</a:t>
                      </a:r>
                      <a:r>
                        <a:rPr lang="en-US" sz="1100" b="0" i="0" u="none" strike="noStrike" dirty="0">
                          <a:latin typeface="+mn-lt"/>
                        </a:rPr>
                        <a:t>, and </a:t>
                      </a:r>
                      <a:r>
                        <a:rPr lang="en-US" sz="1100" b="0" i="0" u="none" strike="noStrike" dirty="0" smtClean="0">
                          <a:latin typeface="+mn-lt"/>
                        </a:rPr>
                        <a:t>Cooperation</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Selected by</a:t>
                      </a:r>
                      <a:r>
                        <a:rPr lang="en-US" sz="1100" b="0" i="0" u="none" strike="noStrike" dirty="0">
                          <a:latin typeface="+mn-lt"/>
                        </a:rPr>
                        <a:t>:  </a:t>
                      </a:r>
                      <a:r>
                        <a:rPr lang="en-US" sz="1100" b="0" i="0" u="none" strike="noStrike" dirty="0" smtClean="0">
                          <a:latin typeface="+mn-lt"/>
                        </a:rPr>
                        <a:t>Grade Level and Connections Teachers</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Award</a:t>
                      </a:r>
                      <a:r>
                        <a:rPr lang="en-US" sz="1100" b="0" i="0" u="none" strike="noStrike" dirty="0">
                          <a:latin typeface="+mn-lt"/>
                        </a:rPr>
                        <a:t>: </a:t>
                      </a:r>
                      <a:r>
                        <a:rPr lang="en-US" sz="1100" b="0" i="0" u="none" strike="noStrike" dirty="0" smtClean="0">
                          <a:latin typeface="+mn-lt"/>
                        </a:rPr>
                        <a:t>Transported to Lunch off Campus at All-You-Can-Eat Buffet</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ctr" fontAlgn="b"/>
                      <a:endParaRPr lang="en-US" sz="1100" b="0" i="0" u="none" strike="noStrike" dirty="0">
                        <a:latin typeface="+mn-lt"/>
                      </a:endParaRPr>
                    </a:p>
                  </a:txBody>
                  <a:tcPr marL="6616" marR="6616" marT="6615" marB="0" anchor="b">
                    <a:lnL>
                      <a:noFill/>
                    </a:lnL>
                    <a:lnR>
                      <a:noFill/>
                    </a:lnR>
                    <a:lnT>
                      <a:noFill/>
                    </a:lnT>
                    <a:lnB>
                      <a:noFill/>
                    </a:lnB>
                  </a:tcPr>
                </a:tc>
              </a:tr>
              <a:tr h="341869">
                <a:tc>
                  <a:txBody>
                    <a:bodyPr/>
                    <a:lstStyle/>
                    <a:p>
                      <a:pPr algn="ctr" fontAlgn="b"/>
                      <a:r>
                        <a:rPr lang="en-US" sz="1100" b="1" i="0" u="none" strike="noStrike">
                          <a:latin typeface="+mn-lt"/>
                        </a:rPr>
                        <a:t>Academic Excellence Award</a:t>
                      </a: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Who</a:t>
                      </a:r>
                      <a:r>
                        <a:rPr lang="en-US" sz="1100" b="0" i="0" u="none" strike="noStrike" dirty="0">
                          <a:latin typeface="+mn-lt"/>
                        </a:rPr>
                        <a:t>: </a:t>
                      </a:r>
                      <a:r>
                        <a:rPr lang="en-US" sz="1100" b="0" i="0" u="none" strike="noStrike" dirty="0" smtClean="0">
                          <a:latin typeface="+mn-lt"/>
                        </a:rPr>
                        <a:t>Two Students per</a:t>
                      </a:r>
                      <a:r>
                        <a:rPr lang="en-US" sz="1100" b="0" i="0" u="none" strike="noStrike" baseline="0" dirty="0" smtClean="0">
                          <a:latin typeface="+mn-lt"/>
                        </a:rPr>
                        <a:t> Team Awarded Monthly </a:t>
                      </a:r>
                      <a:r>
                        <a:rPr lang="en-US" sz="1100" b="0" i="0" u="none" strike="noStrike" dirty="0" smtClean="0">
                          <a:latin typeface="+mn-lt"/>
                        </a:rPr>
                        <a:t>(16 students</a:t>
                      </a:r>
                      <a:r>
                        <a:rPr lang="en-US" sz="1100" b="0" i="0" u="none" strike="noStrike" baseline="0" dirty="0" smtClean="0">
                          <a:latin typeface="+mn-lt"/>
                        </a:rPr>
                        <a:t> total</a:t>
                      </a:r>
                      <a:r>
                        <a:rPr lang="en-US" sz="1100" b="0" i="0" u="none" strike="noStrike" dirty="0" smtClean="0">
                          <a:latin typeface="+mn-lt"/>
                        </a:rPr>
                        <a:t>) </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Criteria</a:t>
                      </a:r>
                      <a:r>
                        <a:rPr lang="en-US" sz="1100" b="0" i="0" u="none" strike="noStrike" dirty="0">
                          <a:latin typeface="+mn-lt"/>
                        </a:rPr>
                        <a:t>:  Academic </a:t>
                      </a:r>
                      <a:r>
                        <a:rPr lang="en-US" sz="1100" b="0" i="0" u="none" strike="noStrike" dirty="0" smtClean="0">
                          <a:latin typeface="+mn-lt"/>
                        </a:rPr>
                        <a:t>Excellence Displayed for the Entire Month</a:t>
                      </a:r>
                      <a:endParaRPr lang="en-US" sz="1100" b="0" i="0" u="sng" strike="noStrike" dirty="0">
                        <a:latin typeface="+mn-lt"/>
                      </a:endParaRPr>
                    </a:p>
                  </a:txBody>
                  <a:tcPr marL="6616" marR="6616" marT="6615" marB="0" anchor="b">
                    <a:lnL>
                      <a:noFill/>
                    </a:lnL>
                    <a:lnR>
                      <a:noFill/>
                    </a:lnR>
                    <a:lnT>
                      <a:noFill/>
                    </a:lnT>
                    <a:lnB>
                      <a:noFill/>
                    </a:lnB>
                  </a:tcPr>
                </a:tc>
              </a:tr>
              <a:tr h="341869">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Indicators </a:t>
                      </a:r>
                      <a:r>
                        <a:rPr lang="en-US" sz="1100" b="0" i="0" u="sng" strike="noStrike" dirty="0" smtClean="0">
                          <a:latin typeface="+mn-lt"/>
                        </a:rPr>
                        <a:t>Include</a:t>
                      </a:r>
                      <a:r>
                        <a:rPr lang="en-US" sz="1100" b="0" i="0" u="none" strike="noStrike" dirty="0">
                          <a:latin typeface="+mn-lt"/>
                        </a:rPr>
                        <a:t>: </a:t>
                      </a:r>
                      <a:r>
                        <a:rPr lang="en-US" sz="1100" b="0" i="0" u="none" strike="noStrike" dirty="0" smtClean="0">
                          <a:latin typeface="+mn-lt"/>
                        </a:rPr>
                        <a:t>Excellent Grades</a:t>
                      </a:r>
                      <a:r>
                        <a:rPr lang="en-US" sz="1100" b="0" i="0" u="none" strike="noStrike" dirty="0">
                          <a:latin typeface="+mn-lt"/>
                        </a:rPr>
                        <a:t>, </a:t>
                      </a:r>
                      <a:r>
                        <a:rPr lang="en-US" sz="1100" b="0" i="0" u="none" strike="noStrike" dirty="0" smtClean="0">
                          <a:latin typeface="+mn-lt"/>
                        </a:rPr>
                        <a:t>Cooperation</a:t>
                      </a:r>
                      <a:r>
                        <a:rPr lang="en-US" sz="1100" b="0" i="0" u="none" strike="noStrike" dirty="0">
                          <a:latin typeface="+mn-lt"/>
                        </a:rPr>
                        <a:t>, </a:t>
                      </a:r>
                      <a:r>
                        <a:rPr lang="en-US" sz="1100" b="0" i="0" u="none" strike="noStrike" dirty="0" smtClean="0">
                          <a:latin typeface="+mn-lt"/>
                        </a:rPr>
                        <a:t>Motivation</a:t>
                      </a:r>
                      <a:r>
                        <a:rPr lang="en-US" sz="1100" b="0" i="0" u="none" strike="noStrike" dirty="0">
                          <a:latin typeface="+mn-lt"/>
                        </a:rPr>
                        <a:t>, </a:t>
                      </a:r>
                      <a:r>
                        <a:rPr lang="en-US" sz="1100" b="0" i="0" u="none" strike="noStrike" dirty="0" smtClean="0">
                          <a:latin typeface="+mn-lt"/>
                        </a:rPr>
                        <a:t>Perseverance</a:t>
                      </a:r>
                      <a:r>
                        <a:rPr lang="en-US" sz="1100" b="0" i="0" u="none" strike="noStrike" dirty="0">
                          <a:latin typeface="+mn-lt"/>
                        </a:rPr>
                        <a:t>, </a:t>
                      </a:r>
                      <a:r>
                        <a:rPr lang="en-US" sz="1100" b="0" i="0" u="none" strike="noStrike" dirty="0" smtClean="0">
                          <a:latin typeface="+mn-lt"/>
                        </a:rPr>
                        <a:t>Teamwork</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Selected by</a:t>
                      </a:r>
                      <a:r>
                        <a:rPr lang="en-US" sz="1100" b="0" i="0" u="none" strike="noStrike" dirty="0">
                          <a:latin typeface="+mn-lt"/>
                        </a:rPr>
                        <a:t>:  </a:t>
                      </a:r>
                      <a:r>
                        <a:rPr lang="en-US" sz="1100" b="0" i="0" u="none" strike="noStrike" dirty="0" smtClean="0">
                          <a:latin typeface="+mn-lt"/>
                        </a:rPr>
                        <a:t>Team</a:t>
                      </a:r>
                      <a:r>
                        <a:rPr lang="en-US" sz="1100" b="0" i="0" u="none" strike="noStrike" baseline="0" dirty="0" smtClean="0">
                          <a:latin typeface="+mn-lt"/>
                        </a:rPr>
                        <a:t> Teachers</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Award</a:t>
                      </a:r>
                      <a:r>
                        <a:rPr lang="en-US" sz="1100" b="0" i="0" u="none" strike="noStrike" dirty="0">
                          <a:latin typeface="+mn-lt"/>
                        </a:rPr>
                        <a:t>: </a:t>
                      </a:r>
                      <a:r>
                        <a:rPr lang="en-US" sz="1100" b="0" i="0" u="none" strike="noStrike" dirty="0" smtClean="0">
                          <a:latin typeface="+mn-lt"/>
                        </a:rPr>
                        <a:t>Lunch Delivered in </a:t>
                      </a:r>
                      <a:r>
                        <a:rPr lang="en-US" sz="1100" b="0" i="0" u="none" strike="noStrike" dirty="0">
                          <a:latin typeface="+mn-lt"/>
                        </a:rPr>
                        <a:t>the </a:t>
                      </a:r>
                      <a:r>
                        <a:rPr lang="en-US" sz="1100" b="0" i="0" u="none" strike="noStrike" dirty="0" smtClean="0">
                          <a:latin typeface="+mn-lt"/>
                        </a:rPr>
                        <a:t>Cafeteria</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r>
              <a:tr h="341869">
                <a:tc>
                  <a:txBody>
                    <a:bodyPr/>
                    <a:lstStyle/>
                    <a:p>
                      <a:pPr algn="ctr" fontAlgn="b"/>
                      <a:r>
                        <a:rPr lang="en-US" sz="1100" b="1" i="0" u="none" strike="noStrike">
                          <a:latin typeface="+mn-lt"/>
                        </a:rPr>
                        <a:t>Attendance Award</a:t>
                      </a: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Who</a:t>
                      </a:r>
                      <a:r>
                        <a:rPr lang="en-US" sz="1100" b="0" i="0" u="none" strike="noStrike" dirty="0">
                          <a:latin typeface="+mn-lt"/>
                        </a:rPr>
                        <a:t>:  Recognized </a:t>
                      </a:r>
                      <a:r>
                        <a:rPr lang="en-US" sz="1100" b="0" i="0" u="none" strike="noStrike" dirty="0" smtClean="0">
                          <a:latin typeface="+mn-lt"/>
                        </a:rPr>
                        <a:t>Monthly,</a:t>
                      </a:r>
                      <a:r>
                        <a:rPr lang="en-US" sz="1100" b="0" i="0" u="none" strike="noStrike" baseline="0" dirty="0" smtClean="0">
                          <a:latin typeface="+mn-lt"/>
                        </a:rPr>
                        <a:t> </a:t>
                      </a:r>
                      <a:r>
                        <a:rPr lang="en-US" sz="1100" b="0" i="0" u="none" strike="noStrike" dirty="0" smtClean="0">
                          <a:latin typeface="+mn-lt"/>
                        </a:rPr>
                        <a:t>Awarded Once </a:t>
                      </a:r>
                      <a:r>
                        <a:rPr lang="en-US" sz="1100" b="0" i="0" u="none" strike="noStrike" dirty="0">
                          <a:latin typeface="+mn-lt"/>
                        </a:rPr>
                        <a:t>per </a:t>
                      </a:r>
                      <a:r>
                        <a:rPr lang="en-US" sz="1100" b="0" i="0" u="none" strike="noStrike" dirty="0" smtClean="0">
                          <a:latin typeface="+mn-lt"/>
                        </a:rPr>
                        <a:t>Nine</a:t>
                      </a:r>
                      <a:r>
                        <a:rPr lang="en-US" sz="1100" b="0" i="0" u="none" strike="noStrike" baseline="0" dirty="0" smtClean="0">
                          <a:latin typeface="+mn-lt"/>
                        </a:rPr>
                        <a:t> Weeks</a:t>
                      </a:r>
                      <a:r>
                        <a:rPr lang="en-US" sz="1100" b="0" i="0" u="none" strike="noStrike" dirty="0" smtClean="0">
                          <a:latin typeface="+mn-lt"/>
                        </a:rPr>
                        <a:t> </a:t>
                      </a:r>
                      <a:r>
                        <a:rPr lang="en-US" sz="1100" b="0" i="0" u="none" strike="noStrike" dirty="0">
                          <a:latin typeface="+mn-lt"/>
                        </a:rPr>
                        <a:t>to </a:t>
                      </a:r>
                      <a:r>
                        <a:rPr lang="en-US" sz="1100" b="0" i="0" u="none" strike="noStrike" dirty="0" smtClean="0">
                          <a:latin typeface="+mn-lt"/>
                        </a:rPr>
                        <a:t>All Students Who Meet Criteria</a:t>
                      </a:r>
                      <a:endParaRPr lang="en-US" sz="1100" b="0" i="0" u="sng" strike="noStrike" dirty="0">
                        <a:latin typeface="+mn-lt"/>
                      </a:endParaRPr>
                    </a:p>
                  </a:txBody>
                  <a:tcPr marL="6616" marR="6616" marT="6615" marB="0" anchor="b">
                    <a:lnL>
                      <a:noFill/>
                    </a:lnL>
                    <a:lnR>
                      <a:noFill/>
                    </a:lnR>
                    <a:lnT>
                      <a:noFill/>
                    </a:lnT>
                    <a:lnB>
                      <a:noFill/>
                    </a:lnB>
                  </a:tcPr>
                </a:tc>
              </a:tr>
              <a:tr h="341869">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Criteria</a:t>
                      </a:r>
                      <a:r>
                        <a:rPr lang="en-US" sz="1100" b="0" i="0" u="none" strike="noStrike" dirty="0">
                          <a:latin typeface="+mn-lt"/>
                        </a:rPr>
                        <a:t>:  No </a:t>
                      </a:r>
                      <a:r>
                        <a:rPr lang="en-US" sz="1100" b="0" i="0" u="none" strike="noStrike" dirty="0" smtClean="0">
                          <a:latin typeface="+mn-lt"/>
                        </a:rPr>
                        <a:t>Absences</a:t>
                      </a:r>
                      <a:r>
                        <a:rPr lang="en-US" sz="1100" b="0" i="0" u="none" strike="noStrike" dirty="0">
                          <a:latin typeface="+mn-lt"/>
                        </a:rPr>
                        <a:t>, </a:t>
                      </a:r>
                      <a:r>
                        <a:rPr lang="en-US" sz="1100" b="0" i="0" u="none" strike="noStrike" dirty="0" smtClean="0">
                          <a:latin typeface="+mn-lt"/>
                        </a:rPr>
                        <a:t>No </a:t>
                      </a:r>
                      <a:r>
                        <a:rPr lang="en-US" sz="1100" b="0" i="0" u="none" strike="noStrike" dirty="0" err="1" smtClean="0">
                          <a:latin typeface="+mn-lt"/>
                        </a:rPr>
                        <a:t>Tardies</a:t>
                      </a:r>
                      <a:r>
                        <a:rPr lang="en-US" sz="1100" b="0" i="0" u="none" strike="noStrike" dirty="0">
                          <a:latin typeface="+mn-lt"/>
                        </a:rPr>
                        <a:t>, </a:t>
                      </a:r>
                      <a:r>
                        <a:rPr lang="en-US" sz="1100" b="0" i="0" u="none" strike="noStrike" dirty="0" smtClean="0">
                          <a:latin typeface="+mn-lt"/>
                        </a:rPr>
                        <a:t>No Early Check-outs </a:t>
                      </a:r>
                      <a:r>
                        <a:rPr lang="en-US" sz="1100" b="0" i="0" u="none" strike="noStrike" dirty="0">
                          <a:latin typeface="+mn-lt"/>
                        </a:rPr>
                        <a:t>for the </a:t>
                      </a:r>
                      <a:r>
                        <a:rPr lang="en-US" sz="1100" b="0" i="0" u="none" strike="noStrike" dirty="0" smtClean="0">
                          <a:latin typeface="+mn-lt"/>
                        </a:rPr>
                        <a:t>Entire Nine Weeks Period</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Selected by</a:t>
                      </a:r>
                      <a:r>
                        <a:rPr lang="en-US" sz="1100" b="0" i="0" u="none" strike="noStrike" dirty="0">
                          <a:latin typeface="+mn-lt"/>
                        </a:rPr>
                        <a:t>:  Computer </a:t>
                      </a:r>
                      <a:r>
                        <a:rPr lang="en-US" sz="1100" b="0" i="0" u="none" strike="noStrike" dirty="0" smtClean="0">
                          <a:latin typeface="+mn-lt"/>
                        </a:rPr>
                        <a:t>Generated</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Award</a:t>
                      </a:r>
                      <a:r>
                        <a:rPr lang="en-US" sz="1100" b="0" i="0" u="none" strike="noStrike" dirty="0">
                          <a:latin typeface="+mn-lt"/>
                        </a:rPr>
                        <a:t>:  </a:t>
                      </a:r>
                      <a:r>
                        <a:rPr lang="en-US" sz="1100" b="0" i="0" u="none" strike="noStrike" dirty="0" smtClean="0">
                          <a:latin typeface="+mn-lt"/>
                        </a:rPr>
                        <a:t>Juice and Doughnuts</a:t>
                      </a:r>
                      <a:r>
                        <a:rPr lang="en-US" sz="1100" b="0" i="0" u="none" strike="noStrike" baseline="0" dirty="0" smtClean="0">
                          <a:latin typeface="+mn-lt"/>
                        </a:rPr>
                        <a:t> </a:t>
                      </a:r>
                      <a:r>
                        <a:rPr lang="en-US" sz="1100" b="0" i="0" u="none" strike="noStrike" dirty="0" smtClean="0">
                          <a:latin typeface="+mn-lt"/>
                        </a:rPr>
                        <a:t>Breakfast </a:t>
                      </a:r>
                      <a:r>
                        <a:rPr lang="en-US" sz="1100" b="0" i="0" u="none" strike="noStrike" dirty="0">
                          <a:latin typeface="+mn-lt"/>
                        </a:rPr>
                        <a:t>at </a:t>
                      </a:r>
                      <a:r>
                        <a:rPr lang="en-US" sz="1100" b="0" i="0" u="none" strike="noStrike" dirty="0" smtClean="0">
                          <a:latin typeface="+mn-lt"/>
                        </a:rPr>
                        <a:t>End </a:t>
                      </a:r>
                      <a:r>
                        <a:rPr lang="en-US" sz="1100" b="0" i="0" u="none" strike="noStrike" dirty="0">
                          <a:latin typeface="+mn-lt"/>
                        </a:rPr>
                        <a:t>of </a:t>
                      </a:r>
                      <a:r>
                        <a:rPr lang="en-US" sz="1100" b="0" i="0" u="none" strike="noStrike" dirty="0" smtClean="0">
                          <a:latin typeface="+mn-lt"/>
                        </a:rPr>
                        <a:t>Nine Week Period</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ctr" fontAlgn="b"/>
                      <a:endParaRPr lang="en-US" sz="1100" b="0" i="0" u="none" strike="noStrike" dirty="0">
                        <a:latin typeface="+mn-lt"/>
                      </a:endParaRPr>
                    </a:p>
                  </a:txBody>
                  <a:tcPr marL="6616" marR="6616" marT="6615" marB="0" anchor="b">
                    <a:lnL>
                      <a:noFill/>
                    </a:lnL>
                    <a:lnR>
                      <a:noFill/>
                    </a:lnR>
                    <a:lnT>
                      <a:noFill/>
                    </a:lnT>
                    <a:lnB>
                      <a:noFill/>
                    </a:lnB>
                  </a:tcPr>
                </a:tc>
              </a:tr>
              <a:tr h="174242">
                <a:tc>
                  <a:txBody>
                    <a:bodyPr/>
                    <a:lstStyle/>
                    <a:p>
                      <a:pPr algn="ctr" fontAlgn="b"/>
                      <a:r>
                        <a:rPr lang="en-US" sz="1100" b="1" i="0" u="none" strike="noStrike" dirty="0" smtClean="0">
                          <a:latin typeface="+mn-lt"/>
                        </a:rPr>
                        <a:t>Athletics/Arts </a:t>
                      </a:r>
                      <a:r>
                        <a:rPr lang="en-US" sz="1100" b="1" i="0" u="none" strike="noStrike" dirty="0">
                          <a:latin typeface="+mn-lt"/>
                        </a:rPr>
                        <a:t>Award</a:t>
                      </a: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Who</a:t>
                      </a:r>
                      <a:r>
                        <a:rPr lang="en-US" sz="1100" b="0" i="0" u="none" strike="noStrike" dirty="0">
                          <a:latin typeface="+mn-lt"/>
                        </a:rPr>
                        <a:t>:  </a:t>
                      </a:r>
                      <a:r>
                        <a:rPr lang="en-US" sz="1100" b="0" i="0" u="none" strike="noStrike" dirty="0" smtClean="0">
                          <a:latin typeface="+mn-lt"/>
                        </a:rPr>
                        <a:t>One Student </a:t>
                      </a:r>
                      <a:r>
                        <a:rPr lang="en-US" sz="1100" b="0" i="0" u="none" strike="noStrike" dirty="0">
                          <a:latin typeface="+mn-lt"/>
                        </a:rPr>
                        <a:t>per </a:t>
                      </a:r>
                      <a:r>
                        <a:rPr lang="en-US" sz="1100" b="0" i="0" u="none" strike="noStrike" dirty="0" smtClean="0">
                          <a:latin typeface="+mn-lt"/>
                        </a:rPr>
                        <a:t>Active Season Each Nine Weeks  (13 students total) </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Criteria</a:t>
                      </a:r>
                      <a:r>
                        <a:rPr lang="en-US" sz="1100" b="0" i="0" u="none" strike="noStrike" dirty="0">
                          <a:latin typeface="+mn-lt"/>
                        </a:rPr>
                        <a:t>:  Athletic </a:t>
                      </a:r>
                      <a:r>
                        <a:rPr lang="en-US" sz="1100" b="0" i="0" u="none" strike="noStrike" dirty="0" smtClean="0">
                          <a:latin typeface="+mn-lt"/>
                        </a:rPr>
                        <a:t>Excellence Displayed for the Entire Season</a:t>
                      </a:r>
                      <a:endParaRPr lang="en-US" sz="1100" b="0" i="0" u="sng" strike="noStrike" dirty="0">
                        <a:latin typeface="+mn-lt"/>
                      </a:endParaRPr>
                    </a:p>
                  </a:txBody>
                  <a:tcPr marL="6616" marR="6616" marT="6615" marB="0" anchor="b">
                    <a:lnL>
                      <a:noFill/>
                    </a:lnL>
                    <a:lnR>
                      <a:noFill/>
                    </a:lnR>
                    <a:lnT>
                      <a:noFill/>
                    </a:lnT>
                    <a:lnB>
                      <a:noFill/>
                    </a:lnB>
                  </a:tcPr>
                </a:tc>
              </a:tr>
              <a:tr h="341869">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Indicators </a:t>
                      </a:r>
                      <a:r>
                        <a:rPr lang="en-US" sz="1100" b="0" i="0" u="sng" strike="noStrike" dirty="0" smtClean="0">
                          <a:latin typeface="+mn-lt"/>
                        </a:rPr>
                        <a:t>Include</a:t>
                      </a:r>
                      <a:r>
                        <a:rPr lang="en-US" sz="1100" b="0" i="0" u="none" strike="noStrike" dirty="0">
                          <a:latin typeface="+mn-lt"/>
                        </a:rPr>
                        <a:t>:  Excellent </a:t>
                      </a:r>
                      <a:r>
                        <a:rPr lang="en-US" sz="1100" b="0" i="0" u="none" strike="noStrike" dirty="0" smtClean="0">
                          <a:latin typeface="+mn-lt"/>
                        </a:rPr>
                        <a:t>Sportsmanship</a:t>
                      </a:r>
                      <a:r>
                        <a:rPr lang="en-US" sz="1100" b="0" i="0" u="none" strike="noStrike" dirty="0">
                          <a:latin typeface="+mn-lt"/>
                        </a:rPr>
                        <a:t>, </a:t>
                      </a:r>
                      <a:r>
                        <a:rPr lang="en-US" sz="1100" b="0" i="0" u="none" strike="noStrike" dirty="0" smtClean="0">
                          <a:latin typeface="+mn-lt"/>
                        </a:rPr>
                        <a:t>Skill,</a:t>
                      </a:r>
                      <a:r>
                        <a:rPr lang="en-US" sz="1100" b="0" i="0" u="none" strike="noStrike" baseline="0" dirty="0" smtClean="0">
                          <a:latin typeface="+mn-lt"/>
                        </a:rPr>
                        <a:t> </a:t>
                      </a:r>
                      <a:r>
                        <a:rPr lang="en-US" sz="1100" b="0" i="0" u="none" strike="noStrike" dirty="0" smtClean="0">
                          <a:latin typeface="+mn-lt"/>
                        </a:rPr>
                        <a:t>Team Spirit</a:t>
                      </a:r>
                      <a:r>
                        <a:rPr lang="en-US" sz="1100" b="0" i="0" u="none" strike="noStrike" dirty="0">
                          <a:latin typeface="+mn-lt"/>
                        </a:rPr>
                        <a:t>, </a:t>
                      </a:r>
                      <a:r>
                        <a:rPr lang="en-US" sz="1100" b="0" i="0" u="none" strike="noStrike" dirty="0" smtClean="0">
                          <a:latin typeface="+mn-lt"/>
                        </a:rPr>
                        <a:t>and Cooperation</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a:latin typeface="+mn-lt"/>
                        </a:rPr>
                        <a:t>Selected by:</a:t>
                      </a:r>
                      <a:r>
                        <a:rPr lang="en-US" sz="1100" b="0" i="0" u="none" strike="noStrike" dirty="0">
                          <a:latin typeface="+mn-lt"/>
                        </a:rPr>
                        <a:t>  </a:t>
                      </a:r>
                      <a:r>
                        <a:rPr lang="en-US" sz="1100" b="0" i="0" u="none" strike="noStrike" dirty="0" smtClean="0">
                          <a:latin typeface="+mn-lt"/>
                        </a:rPr>
                        <a:t>Athletic Coaches, Arts Directors</a:t>
                      </a:r>
                      <a:endParaRPr lang="en-US" sz="1100" b="0" i="0" u="sng"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l" fontAlgn="b"/>
                      <a:r>
                        <a:rPr lang="en-US" sz="1100" b="0" i="0" u="sng" strike="noStrike" dirty="0" smtClean="0">
                          <a:latin typeface="+mn-lt"/>
                        </a:rPr>
                        <a:t>Award:</a:t>
                      </a:r>
                      <a:r>
                        <a:rPr lang="en-US" sz="1100" b="0" i="0" u="none" strike="noStrike" dirty="0" smtClean="0">
                          <a:latin typeface="+mn-lt"/>
                        </a:rPr>
                        <a:t>  School</a:t>
                      </a:r>
                      <a:r>
                        <a:rPr lang="en-US" sz="1100" b="0" i="0" u="none" strike="noStrike" baseline="0" dirty="0" smtClean="0">
                          <a:latin typeface="+mn-lt"/>
                        </a:rPr>
                        <a:t> Spirit Items</a:t>
                      </a:r>
                      <a:endParaRPr lang="en-US" sz="1100" b="0" i="0" u="none" strike="noStrike" dirty="0">
                        <a:latin typeface="+mn-lt"/>
                      </a:endParaRPr>
                    </a:p>
                  </a:txBody>
                  <a:tcPr marL="6616" marR="6616" marT="6615" marB="0" anchor="b">
                    <a:lnL>
                      <a:noFill/>
                    </a:lnL>
                    <a:lnR>
                      <a:noFill/>
                    </a:lnR>
                    <a:lnT>
                      <a:noFill/>
                    </a:lnT>
                    <a:lnB>
                      <a:noFill/>
                    </a:lnB>
                  </a:tcPr>
                </a:tc>
              </a:tr>
              <a:tr h="174242">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c>
                  <a:txBody>
                    <a:bodyPr/>
                    <a:lstStyle/>
                    <a:p>
                      <a:pPr algn="l" fontAlgn="b"/>
                      <a:endParaRPr lang="en-US" sz="1100" b="0" i="0" u="none" strike="noStrike" dirty="0">
                        <a:latin typeface="+mn-lt"/>
                      </a:endParaRPr>
                    </a:p>
                  </a:txBody>
                  <a:tcPr marL="6616" marR="6616" marT="6615" marB="0" anchor="b">
                    <a:lnL>
                      <a:noFill/>
                    </a:lnL>
                    <a:lnR>
                      <a:noFill/>
                    </a:lnR>
                    <a:lnT>
                      <a:noFill/>
                    </a:lnT>
                    <a:lnB>
                      <a:noFill/>
                    </a:lnB>
                  </a:tcPr>
                </a:tc>
              </a:tr>
            </a:tbl>
          </a:graphicData>
        </a:graphic>
      </p:graphicFrame>
      <p:pic>
        <p:nvPicPr>
          <p:cNvPr id="16435" name="Picture 5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5093378"/>
            <a:ext cx="3429000" cy="1764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71800" y="714653"/>
            <a:ext cx="4419600" cy="369332"/>
          </a:xfrm>
          <a:prstGeom prst="rect">
            <a:avLst/>
          </a:prstGeom>
          <a:noFill/>
        </p:spPr>
        <p:txBody>
          <a:bodyPr wrap="square" rtlCol="0">
            <a:spAutoFit/>
          </a:bodyPr>
          <a:lstStyle/>
          <a:p>
            <a:pPr algn="ctr"/>
            <a:r>
              <a:rPr lang="en-US" dirty="0" err="1" smtClean="0">
                <a:latin typeface="+mn-lt"/>
              </a:rPr>
              <a:t>SouthTowne</a:t>
            </a:r>
            <a:r>
              <a:rPr lang="en-US" dirty="0" smtClean="0">
                <a:latin typeface="+mn-lt"/>
              </a:rPr>
              <a:t> Recognition Progra</a:t>
            </a:r>
            <a:r>
              <a:rPr lang="en-US" dirty="0">
                <a:latin typeface="+mn-lt"/>
              </a:rPr>
              <a:t>m</a:t>
            </a:r>
          </a:p>
        </p:txBody>
      </p:sp>
      <p:sp>
        <p:nvSpPr>
          <p:cNvPr id="8" name="Rectangle 2"/>
          <p:cNvSpPr>
            <a:spLocks noGrp="1" noChangeArrowheads="1"/>
          </p:cNvSpPr>
          <p:nvPr>
            <p:ph type="title"/>
          </p:nvPr>
        </p:nvSpPr>
        <p:spPr>
          <a:xfrm>
            <a:off x="1565452" y="152400"/>
            <a:ext cx="7053392" cy="533400"/>
          </a:xfrm>
        </p:spPr>
        <p:txBody>
          <a:bodyPr>
            <a:noAutofit/>
          </a:bodyPr>
          <a:lstStyle/>
          <a:p>
            <a:pPr algn="ctr" eaLnBrk="1" hangingPunct="1">
              <a:defRPr/>
            </a:pPr>
            <a:r>
              <a:rPr lang="en-US" sz="3500" dirty="0" smtClean="0">
                <a:solidFill>
                  <a:schemeClr val="tx1"/>
                </a:solidFill>
                <a:ea typeface="+mj-ea"/>
                <a:cs typeface="+mj-cs"/>
              </a:rPr>
              <a:t>Personalization</a:t>
            </a:r>
          </a:p>
        </p:txBody>
      </p:sp>
    </p:spTree>
    <p:extLst>
      <p:ext uri="{BB962C8B-B14F-4D97-AF65-F5344CB8AC3E}">
        <p14:creationId xmlns:p14="http://schemas.microsoft.com/office/powerpoint/2010/main" val="3490659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88" y="0"/>
            <a:ext cx="8539162" cy="762000"/>
          </a:xfrm>
        </p:spPr>
        <p:txBody>
          <a:bodyPr>
            <a:normAutofit/>
          </a:bodyPr>
          <a:lstStyle/>
          <a:p>
            <a:pPr algn="ctr">
              <a:defRPr/>
            </a:pPr>
            <a:r>
              <a:rPr lang="en-US" sz="3500" dirty="0" smtClean="0">
                <a:solidFill>
                  <a:schemeClr val="tx1"/>
                </a:solidFill>
              </a:rPr>
              <a:t>Personalization</a:t>
            </a:r>
            <a:endParaRPr lang="en-US" sz="3500" dirty="0">
              <a:solidFill>
                <a:schemeClr val="tx1"/>
              </a:solidFill>
            </a:endParaRPr>
          </a:p>
        </p:txBody>
      </p:sp>
    </p:spTree>
    <p:extLst>
      <p:ext uri="{BB962C8B-B14F-4D97-AF65-F5344CB8AC3E}">
        <p14:creationId xmlns:p14="http://schemas.microsoft.com/office/powerpoint/2010/main" val="407651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228600"/>
            <a:ext cx="8465068" cy="533400"/>
          </a:xfrm>
        </p:spPr>
        <p:txBody>
          <a:bodyPr>
            <a:noAutofit/>
          </a:bodyPr>
          <a:lstStyle/>
          <a:p>
            <a:pPr algn="ctr"/>
            <a:r>
              <a:rPr lang="en-US" sz="3500" dirty="0">
                <a:solidFill>
                  <a:schemeClr val="tx1"/>
                </a:solidFill>
              </a:rPr>
              <a:t>Personalization</a:t>
            </a:r>
            <a:endParaRPr lang="en-US" sz="3500" dirty="0">
              <a:solidFill>
                <a:schemeClr val="tx1"/>
              </a:solidFill>
              <a:latin typeface="+mn-lt"/>
            </a:endParaRPr>
          </a:p>
        </p:txBody>
      </p:sp>
      <p:sp>
        <p:nvSpPr>
          <p:cNvPr id="3" name="TextBox 2"/>
          <p:cNvSpPr txBox="1"/>
          <p:nvPr/>
        </p:nvSpPr>
        <p:spPr>
          <a:xfrm>
            <a:off x="304800" y="990600"/>
            <a:ext cx="8382000" cy="4293483"/>
          </a:xfrm>
          <a:prstGeom prst="rect">
            <a:avLst/>
          </a:prstGeom>
          <a:noFill/>
        </p:spPr>
        <p:txBody>
          <a:bodyPr wrap="square" rtlCol="0">
            <a:spAutoFit/>
          </a:bodyPr>
          <a:lstStyle/>
          <a:p>
            <a:pPr marL="342900" indent="-342900">
              <a:buFont typeface="+mj-lt"/>
              <a:buAutoNum type="arabicPeriod"/>
            </a:pPr>
            <a:r>
              <a:rPr lang="en-US" sz="2100" dirty="0" smtClean="0">
                <a:latin typeface="+mn-lt"/>
              </a:rPr>
              <a:t>What role does personalization play in school leadership?</a:t>
            </a:r>
          </a:p>
          <a:p>
            <a:pPr marL="342900" indent="-342900">
              <a:buFont typeface="+mj-lt"/>
              <a:buAutoNum type="arabicPeriod"/>
            </a:pPr>
            <a:endParaRPr lang="en-US" sz="2100" dirty="0">
              <a:latin typeface="+mn-lt"/>
            </a:endParaRPr>
          </a:p>
          <a:p>
            <a:pPr marL="342900" indent="-342900">
              <a:buFont typeface="+mj-lt"/>
              <a:buAutoNum type="arabicPeriod"/>
            </a:pPr>
            <a:r>
              <a:rPr lang="en-US" sz="2100" dirty="0" smtClean="0">
                <a:latin typeface="+mn-lt"/>
              </a:rPr>
              <a:t>What is your school doing to promote personalization with the following groups?</a:t>
            </a:r>
          </a:p>
          <a:p>
            <a:pPr marL="800100" lvl="1" indent="-342900">
              <a:buFont typeface="+mj-lt"/>
              <a:buAutoNum type="arabicPeriod"/>
            </a:pPr>
            <a:r>
              <a:rPr lang="en-US" sz="2100" dirty="0" smtClean="0">
                <a:latin typeface="+mn-lt"/>
              </a:rPr>
              <a:t>Students</a:t>
            </a:r>
          </a:p>
          <a:p>
            <a:pPr marL="800100" lvl="1" indent="-342900">
              <a:buFont typeface="+mj-lt"/>
              <a:buAutoNum type="arabicPeriod"/>
            </a:pPr>
            <a:r>
              <a:rPr lang="en-US" sz="2100" dirty="0" smtClean="0">
                <a:latin typeface="+mn-lt"/>
              </a:rPr>
              <a:t>Staff</a:t>
            </a:r>
          </a:p>
          <a:p>
            <a:pPr marL="800100" lvl="1" indent="-342900">
              <a:buFont typeface="+mj-lt"/>
              <a:buAutoNum type="arabicPeriod"/>
            </a:pPr>
            <a:r>
              <a:rPr lang="en-US" sz="2100" dirty="0" smtClean="0">
                <a:latin typeface="+mn-lt"/>
              </a:rPr>
              <a:t>Other Stakeholders (parents, businesses, community)</a:t>
            </a:r>
          </a:p>
          <a:p>
            <a:pPr marL="342900" indent="-342900">
              <a:buFont typeface="+mj-lt"/>
              <a:buAutoNum type="arabicPeriod"/>
            </a:pPr>
            <a:endParaRPr lang="en-US" sz="2100" dirty="0" smtClean="0">
              <a:latin typeface="+mn-lt"/>
            </a:endParaRPr>
          </a:p>
          <a:p>
            <a:pPr marL="342900" indent="-342900">
              <a:buFont typeface="+mj-lt"/>
              <a:buAutoNum type="arabicPeriod"/>
            </a:pPr>
            <a:r>
              <a:rPr lang="en-US" sz="2100" dirty="0" smtClean="0">
                <a:latin typeface="+mn-lt"/>
              </a:rPr>
              <a:t>How are you going to improve what your school is doing to promote personalization?</a:t>
            </a:r>
          </a:p>
          <a:p>
            <a:pPr marL="342900" indent="-342900">
              <a:buFont typeface="+mj-lt"/>
              <a:buAutoNum type="arabicPeriod"/>
            </a:pPr>
            <a:endParaRPr lang="en-US" sz="2100" dirty="0" smtClean="0">
              <a:latin typeface="+mn-lt"/>
            </a:endParaRPr>
          </a:p>
          <a:p>
            <a:pPr marL="342900" indent="-342900">
              <a:buFont typeface="+mj-lt"/>
              <a:buAutoNum type="arabicPeriod"/>
            </a:pPr>
            <a:r>
              <a:rPr lang="en-US" sz="2100" dirty="0" smtClean="0">
                <a:latin typeface="+mn-lt"/>
              </a:rPr>
              <a:t>What are the greatest challenges to implementing effective personalization?</a:t>
            </a:r>
          </a:p>
        </p:txBody>
      </p:sp>
    </p:spTree>
    <p:extLst>
      <p:ext uri="{BB962C8B-B14F-4D97-AF65-F5344CB8AC3E}">
        <p14:creationId xmlns:p14="http://schemas.microsoft.com/office/powerpoint/2010/main" val="36235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752600" y="304800"/>
            <a:ext cx="6705600" cy="1143000"/>
          </a:xfrm>
        </p:spPr>
        <p:txBody>
          <a:bodyPr>
            <a:noAutofit/>
          </a:bodyPr>
          <a:lstStyle/>
          <a:p>
            <a:pPr algn="ctr">
              <a:defRPr/>
            </a:pPr>
            <a:r>
              <a:rPr lang="en-US" sz="3500" dirty="0" smtClean="0">
                <a:solidFill>
                  <a:schemeClr val="tx1"/>
                </a:solidFill>
              </a:rPr>
              <a:t>Curriculum, Instruction, </a:t>
            </a:r>
            <a:br>
              <a:rPr lang="en-US" sz="3500" dirty="0" smtClean="0">
                <a:solidFill>
                  <a:schemeClr val="tx1"/>
                </a:solidFill>
              </a:rPr>
            </a:br>
            <a:r>
              <a:rPr lang="en-US" sz="3500" dirty="0" smtClean="0">
                <a:solidFill>
                  <a:schemeClr val="tx1"/>
                </a:solidFill>
              </a:rPr>
              <a:t>Assessment</a:t>
            </a:r>
          </a:p>
        </p:txBody>
      </p:sp>
      <p:sp>
        <p:nvSpPr>
          <p:cNvPr id="14339" name="Rectangle 4"/>
          <p:cNvSpPr>
            <a:spLocks noChangeArrowheads="1"/>
          </p:cNvSpPr>
          <p:nvPr/>
        </p:nvSpPr>
        <p:spPr bwMode="auto">
          <a:xfrm>
            <a:off x="228599" y="1726894"/>
            <a:ext cx="5181601"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buFont typeface="Arial" charset="0"/>
              <a:buChar char="•"/>
            </a:pPr>
            <a:r>
              <a:rPr lang="en-US" dirty="0"/>
              <a:t>  </a:t>
            </a:r>
            <a:r>
              <a:rPr lang="en-US" dirty="0">
                <a:latin typeface="+mn-lt"/>
              </a:rPr>
              <a:t>Increasing Use of Technology by </a:t>
            </a:r>
            <a:r>
              <a:rPr lang="en-US" dirty="0" smtClean="0">
                <a:latin typeface="+mn-lt"/>
              </a:rPr>
              <a:t>Teachers</a:t>
            </a:r>
            <a:endParaRPr lang="en-US" dirty="0">
              <a:latin typeface="+mn-lt"/>
            </a:endParaRPr>
          </a:p>
          <a:p>
            <a:pPr>
              <a:lnSpc>
                <a:spcPct val="80000"/>
              </a:lnSpc>
            </a:pPr>
            <a:endParaRPr lang="en-US" dirty="0">
              <a:latin typeface="+mn-lt"/>
            </a:endParaRPr>
          </a:p>
          <a:p>
            <a:pPr>
              <a:lnSpc>
                <a:spcPct val="80000"/>
              </a:lnSpc>
              <a:buFont typeface="Arial" charset="0"/>
              <a:buChar char="•"/>
            </a:pPr>
            <a:r>
              <a:rPr lang="en-US" dirty="0" smtClean="0">
                <a:latin typeface="+mn-lt"/>
              </a:rPr>
              <a:t>  Putting </a:t>
            </a:r>
            <a:r>
              <a:rPr lang="en-US" dirty="0">
                <a:latin typeface="+mn-lt"/>
              </a:rPr>
              <a:t>Technology in the Hands of </a:t>
            </a:r>
            <a:r>
              <a:rPr lang="en-US" dirty="0" smtClean="0">
                <a:latin typeface="+mn-lt"/>
              </a:rPr>
              <a:t>Students</a:t>
            </a:r>
          </a:p>
          <a:p>
            <a:pPr>
              <a:lnSpc>
                <a:spcPct val="80000"/>
              </a:lnSpc>
              <a:buFont typeface="Arial" charset="0"/>
              <a:buChar char="•"/>
            </a:pPr>
            <a:endParaRPr lang="en-US" sz="1700" dirty="0">
              <a:latin typeface="+mn-lt"/>
            </a:endParaRPr>
          </a:p>
          <a:p>
            <a:pPr>
              <a:lnSpc>
                <a:spcPct val="80000"/>
              </a:lnSpc>
              <a:buFont typeface="Arial" charset="0"/>
              <a:buChar char="•"/>
            </a:pPr>
            <a:r>
              <a:rPr lang="en-US" sz="1700" dirty="0" smtClean="0">
                <a:latin typeface="+mn-lt"/>
              </a:rPr>
              <a:t>  Bring Your Own Technology</a:t>
            </a:r>
            <a:endParaRPr lang="en-US" sz="1500" dirty="0">
              <a:latin typeface="+mn-lt"/>
            </a:endParaRPr>
          </a:p>
        </p:txBody>
      </p:sp>
      <p:pic>
        <p:nvPicPr>
          <p:cNvPr id="14340" name="Picture 5" descr="7.  Math and Interactive Smart Boar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1371600"/>
            <a:ext cx="3192236"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accent1"/>
                </a:solidFill>
                <a:latin typeface="Century Schoolbook" pitchFamily="18" charset="0"/>
              </a:rPr>
              <a:t>Striving to Reach and Motivate Students</a:t>
            </a:r>
          </a:p>
        </p:txBody>
      </p:sp>
      <p:pic>
        <p:nvPicPr>
          <p:cNvPr id="14342" name="Picture 3" descr="SRMS Logo HiRes-4.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uffma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67" y="2805585"/>
            <a:ext cx="2255887" cy="2309599"/>
          </a:xfrm>
          <a:prstGeom prst="rect">
            <a:avLst/>
          </a:prstGeom>
          <a:ln>
            <a:noFill/>
          </a:ln>
          <a:effectLst>
            <a:softEdge rad="112500"/>
          </a:effectLst>
        </p:spPr>
      </p:pic>
      <p:pic>
        <p:nvPicPr>
          <p:cNvPr id="10" name="Picture 5" descr="DSC_0032.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42343" y="4712371"/>
            <a:ext cx="2176992" cy="16327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uert BYOT 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77000" y="4879029"/>
            <a:ext cx="2389187" cy="15922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Classroom Nook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943600" y="3094709"/>
            <a:ext cx="2425700" cy="1617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TP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3867" y="5312833"/>
            <a:ext cx="2306638" cy="1536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Timeout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413779" y="4748100"/>
            <a:ext cx="2060575" cy="1546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tkinson 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667000" y="2894133"/>
            <a:ext cx="2743200" cy="1828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7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down)">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2"/>
                                        </p:tgtEl>
                                        <p:attrNameLst>
                                          <p:attrName>style.visibility</p:attrName>
                                        </p:attrNameLst>
                                      </p:cBhvr>
                                      <p:to>
                                        <p:strVal val="visible"/>
                                      </p:to>
                                    </p:set>
                                    <p:animEffect transition="in" filter="fade">
                                      <p:cBhvr>
                                        <p:cTn id="17" dur="500"/>
                                        <p:tgtEl>
                                          <p:spTgt spid="460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084"/>
                                        </p:tgtEl>
                                        <p:attrNameLst>
                                          <p:attrName>style.visibility</p:attrName>
                                        </p:attrNameLst>
                                      </p:cBhvr>
                                      <p:to>
                                        <p:strVal val="visible"/>
                                      </p:to>
                                    </p:set>
                                    <p:animEffect transition="in" filter="wipe(down)">
                                      <p:cBhvr>
                                        <p:cTn id="22" dur="500"/>
                                        <p:tgtEl>
                                          <p:spTgt spid="460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608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609600" y="1960563"/>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1500"/>
          </a:p>
          <a:p>
            <a:pPr lvl="1">
              <a:lnSpc>
                <a:spcPct val="80000"/>
              </a:lnSpc>
            </a:pPr>
            <a:endParaRPr lang="en-US" sz="1500"/>
          </a:p>
          <a:p>
            <a:pPr>
              <a:lnSpc>
                <a:spcPct val="80000"/>
              </a:lnSpc>
            </a:pPr>
            <a:endParaRPr lang="en-US" sz="1500"/>
          </a:p>
        </p:txBody>
      </p:sp>
      <p:sp>
        <p:nvSpPr>
          <p:cNvPr id="31748" name="Rectangle 6"/>
          <p:cNvSpPr>
            <a:spLocks noChangeArrowheads="1"/>
          </p:cNvSpPr>
          <p:nvPr/>
        </p:nvSpPr>
        <p:spPr bwMode="auto">
          <a:xfrm>
            <a:off x="6172200" y="1784350"/>
            <a:ext cx="2362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600" b="1" dirty="0">
                <a:latin typeface="+mn-lt"/>
                <a:ea typeface="SimSun" pitchFamily="2" charset="-122"/>
                <a:cs typeface="Tahoma" pitchFamily="34" charset="0"/>
              </a:rPr>
              <a:t>Content Specialization </a:t>
            </a:r>
          </a:p>
          <a:p>
            <a:pPr>
              <a:defRPr/>
            </a:pPr>
            <a:r>
              <a:rPr lang="en-US" sz="1600" dirty="0">
                <a:latin typeface="+mn-lt"/>
                <a:ea typeface="SimSun" pitchFamily="2" charset="-122"/>
                <a:cs typeface="Tahoma" pitchFamily="34" charset="0"/>
              </a:rPr>
              <a:t>Special Education teachers specialize in a grade level subject.</a:t>
            </a:r>
          </a:p>
          <a:p>
            <a:pPr>
              <a:defRPr/>
            </a:pPr>
            <a:endParaRPr lang="en-US" sz="1600" dirty="0">
              <a:latin typeface="+mn-lt"/>
              <a:ea typeface="SimSun" pitchFamily="2" charset="-122"/>
              <a:cs typeface="Tahoma" pitchFamily="34" charset="0"/>
            </a:endParaRPr>
          </a:p>
          <a:p>
            <a:pPr>
              <a:defRPr/>
            </a:pPr>
            <a:r>
              <a:rPr lang="en-US" sz="1600" b="1" dirty="0">
                <a:latin typeface="+mn-lt"/>
                <a:ea typeface="SimSun" pitchFamily="2" charset="-122"/>
                <a:cs typeface="Tahoma" pitchFamily="34" charset="0"/>
              </a:rPr>
              <a:t>Staying on Track </a:t>
            </a:r>
          </a:p>
          <a:p>
            <a:pPr>
              <a:defRPr/>
            </a:pPr>
            <a:r>
              <a:rPr lang="en-US" sz="1600" dirty="0">
                <a:latin typeface="+mn-lt"/>
                <a:ea typeface="SimSun" pitchFamily="2" charset="-122"/>
                <a:cs typeface="Tahoma" pitchFamily="34" charset="0"/>
              </a:rPr>
              <a:t>Teachers of special education resource classes teach the same grade level subject in a co-teach environment, ensuring that the resource class stays on track with grade level peers. </a:t>
            </a:r>
          </a:p>
        </p:txBody>
      </p:sp>
      <p:sp>
        <p:nvSpPr>
          <p:cNvPr id="13317"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solidFill>
                  <a:schemeClr val="accent1"/>
                </a:solidFill>
                <a:latin typeface="Century Schoolbook" pitchFamily="18" charset="0"/>
              </a:rPr>
              <a:t>Striving to Reach and Motivate Students</a:t>
            </a:r>
          </a:p>
        </p:txBody>
      </p:sp>
      <p:pic>
        <p:nvPicPr>
          <p:cNvPr id="13318" name="Picture 3" descr="SRMS Logo HiRes-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rown P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64" y="4407223"/>
            <a:ext cx="3048000" cy="2040396"/>
          </a:xfrm>
          <a:prstGeom prst="rect">
            <a:avLst/>
          </a:prstGeom>
          <a:ln>
            <a:noFill/>
          </a:ln>
          <a:effectLst>
            <a:softEdge rad="112500"/>
          </a:effectLst>
        </p:spPr>
      </p:pic>
      <p:pic>
        <p:nvPicPr>
          <p:cNvPr id="9" name="Picture 8" descr="DSC_0025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4164" y="3276600"/>
            <a:ext cx="3101120" cy="2061915"/>
          </a:xfrm>
          <a:prstGeom prst="rect">
            <a:avLst/>
          </a:prstGeom>
          <a:ln>
            <a:noFill/>
          </a:ln>
          <a:effectLst>
            <a:softEdge rad="112500"/>
          </a:effectLst>
        </p:spPr>
      </p:pic>
      <p:pic>
        <p:nvPicPr>
          <p:cNvPr id="71682" name="Picture 2" descr="I:\Pictures to Share - SRMS\2012-2013\Hicks 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 y="1545072"/>
            <a:ext cx="3013363" cy="2008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idx="4294967295"/>
          </p:nvPr>
        </p:nvSpPr>
        <p:spPr>
          <a:xfrm>
            <a:off x="1905000" y="152400"/>
            <a:ext cx="6705600" cy="1143000"/>
          </a:xfrm>
        </p:spPr>
        <p:txBody>
          <a:bodyPr>
            <a:noAutofit/>
          </a:bodyPr>
          <a:lstStyle/>
          <a:p>
            <a:pPr algn="ctr">
              <a:defRPr/>
            </a:pPr>
            <a:r>
              <a:rPr lang="en-US" sz="3500" dirty="0" smtClean="0">
                <a:solidFill>
                  <a:schemeClr val="tx1"/>
                </a:solidFill>
                <a:ea typeface="+mj-ea"/>
                <a:cs typeface="+mj-cs"/>
              </a:rPr>
              <a:t>Curriculum, Instruction, Assessment</a:t>
            </a:r>
          </a:p>
        </p:txBody>
      </p:sp>
      <p:sp>
        <p:nvSpPr>
          <p:cNvPr id="3" name="TextBox 2"/>
          <p:cNvSpPr txBox="1"/>
          <p:nvPr/>
        </p:nvSpPr>
        <p:spPr>
          <a:xfrm>
            <a:off x="3429000" y="1295400"/>
            <a:ext cx="3733799" cy="369332"/>
          </a:xfrm>
          <a:prstGeom prst="rect">
            <a:avLst/>
          </a:prstGeom>
          <a:noFill/>
        </p:spPr>
        <p:txBody>
          <a:bodyPr wrap="square" rtlCol="0">
            <a:spAutoFit/>
          </a:bodyPr>
          <a:lstStyle/>
          <a:p>
            <a:pPr algn="ctr"/>
            <a:r>
              <a:rPr lang="en-US" dirty="0" smtClean="0">
                <a:latin typeface="+mn-lt"/>
              </a:rPr>
              <a:t>Special Education Services</a:t>
            </a:r>
            <a:endParaRPr lang="en-US" dirty="0">
              <a:latin typeface="+mn-lt"/>
            </a:endParaRPr>
          </a:p>
        </p:txBody>
      </p:sp>
    </p:spTree>
    <p:extLst>
      <p:ext uri="{BB962C8B-B14F-4D97-AF65-F5344CB8AC3E}">
        <p14:creationId xmlns:p14="http://schemas.microsoft.com/office/powerpoint/2010/main" val="2485224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174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71682"/>
                                        </p:tgtEl>
                                        <p:attrNameLst>
                                          <p:attrName>style.visibility</p:attrName>
                                        </p:attrNameLst>
                                      </p:cBhvr>
                                      <p:to>
                                        <p:strVal val="visible"/>
                                      </p:to>
                                    </p:set>
                                    <p:animEffect transition="in" filter="fade">
                                      <p:cBhvr>
                                        <p:cTn id="19" dur="500"/>
                                        <p:tgtEl>
                                          <p:spTgt spid="716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609600" y="1960563"/>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1500"/>
          </a:p>
          <a:p>
            <a:pPr lvl="1">
              <a:lnSpc>
                <a:spcPct val="80000"/>
              </a:lnSpc>
            </a:pPr>
            <a:endParaRPr lang="en-US" sz="1500"/>
          </a:p>
          <a:p>
            <a:pPr>
              <a:lnSpc>
                <a:spcPct val="80000"/>
              </a:lnSpc>
            </a:pPr>
            <a:endParaRPr lang="en-US" sz="1500"/>
          </a:p>
        </p:txBody>
      </p:sp>
      <p:sp>
        <p:nvSpPr>
          <p:cNvPr id="31748" name="Rectangle 6"/>
          <p:cNvSpPr>
            <a:spLocks noChangeArrowheads="1"/>
          </p:cNvSpPr>
          <p:nvPr/>
        </p:nvSpPr>
        <p:spPr bwMode="auto">
          <a:xfrm>
            <a:off x="127000" y="3886200"/>
            <a:ext cx="8686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itchFamily="34" charset="0"/>
              <a:buChar char="•"/>
              <a:defRPr/>
            </a:pPr>
            <a:r>
              <a:rPr lang="en-US" sz="1500" dirty="0">
                <a:latin typeface="Century Schoolbook" pitchFamily="18" charset="0"/>
              </a:rPr>
              <a:t>Three Teacher Math is used in place of traditional separate and co-teach math classes.  </a:t>
            </a:r>
          </a:p>
          <a:p>
            <a:pPr>
              <a:defRPr/>
            </a:pPr>
            <a:endParaRPr lang="en-US" sz="1500" dirty="0">
              <a:latin typeface="Century Schoolbook" pitchFamily="18" charset="0"/>
            </a:endParaRPr>
          </a:p>
          <a:p>
            <a:pPr marL="285750" indent="-285750">
              <a:buFont typeface="Arial" pitchFamily="34" charset="0"/>
              <a:buChar char="•"/>
              <a:defRPr/>
            </a:pPr>
            <a:r>
              <a:rPr lang="en-US" sz="1500" dirty="0">
                <a:latin typeface="Century Schoolbook" pitchFamily="18" charset="0"/>
              </a:rPr>
              <a:t>Regular and special education students who struggle in math receive instruction from three certified math teachers (regular education, special education, and instructional coach) for 75 minutes daily. </a:t>
            </a:r>
          </a:p>
          <a:p>
            <a:pPr>
              <a:defRPr/>
            </a:pPr>
            <a:endParaRPr lang="en-US" sz="1500" dirty="0">
              <a:latin typeface="Century Schoolbook" pitchFamily="18" charset="0"/>
            </a:endParaRPr>
          </a:p>
          <a:p>
            <a:pPr marL="285750" indent="-285750">
              <a:buFont typeface="Arial" pitchFamily="34" charset="0"/>
              <a:buChar char="•"/>
              <a:defRPr/>
            </a:pPr>
            <a:r>
              <a:rPr lang="en-US" sz="1500" dirty="0">
                <a:latin typeface="Century Schoolbook" pitchFamily="18" charset="0"/>
              </a:rPr>
              <a:t>Three teachers provide more one-on-one instruction and true flex grouping for remediation and acceleration as needed without removing students from instruction, all while educating special education students alongside their regular education peers.  </a:t>
            </a:r>
          </a:p>
        </p:txBody>
      </p:sp>
      <p:sp>
        <p:nvSpPr>
          <p:cNvPr id="14341"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solidFill>
                  <a:schemeClr val="accent1"/>
                </a:solidFill>
                <a:latin typeface="Century Schoolbook" pitchFamily="18" charset="0"/>
              </a:rPr>
              <a:t>Striving to Reach and Motivate Students</a:t>
            </a:r>
          </a:p>
        </p:txBody>
      </p:sp>
      <p:pic>
        <p:nvPicPr>
          <p:cNvPr id="14342" name="Picture 3" descr="SRMS Logo HiRes-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6.  Three Teacher Math with HI Teache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0354" y="1828800"/>
            <a:ext cx="3044311" cy="1910011"/>
          </a:xfrm>
          <a:prstGeom prst="rect">
            <a:avLst/>
          </a:prstGeom>
          <a:ln>
            <a:noFill/>
          </a:ln>
          <a:effectLst>
            <a:softEdge rad="112500"/>
          </a:effectLst>
        </p:spPr>
      </p:pic>
      <p:pic>
        <p:nvPicPr>
          <p:cNvPr id="10" name="Picture 9" descr="Atkinson T.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7081" y="2219286"/>
            <a:ext cx="2692400" cy="1790159"/>
          </a:xfrm>
          <a:prstGeom prst="rect">
            <a:avLst/>
          </a:prstGeom>
          <a:ln>
            <a:noFill/>
          </a:ln>
          <a:effectLst>
            <a:softEdge rad="112500"/>
          </a:effectLst>
        </p:spPr>
      </p:pic>
      <p:pic>
        <p:nvPicPr>
          <p:cNvPr id="68611" name="Picture 3" descr="I:\Pictures to Share - SRMS\2012-2013\Sherer.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7000" y="2231435"/>
            <a:ext cx="2678113" cy="1780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idx="4294967295"/>
          </p:nvPr>
        </p:nvSpPr>
        <p:spPr>
          <a:xfrm>
            <a:off x="1905000" y="152400"/>
            <a:ext cx="6705600" cy="1143000"/>
          </a:xfrm>
        </p:spPr>
        <p:txBody>
          <a:bodyPr>
            <a:noAutofit/>
          </a:bodyPr>
          <a:lstStyle/>
          <a:p>
            <a:pPr algn="ctr">
              <a:defRPr/>
            </a:pPr>
            <a:r>
              <a:rPr lang="en-US" sz="3500" dirty="0" smtClean="0">
                <a:solidFill>
                  <a:schemeClr val="tx1"/>
                </a:solidFill>
                <a:ea typeface="+mj-ea"/>
                <a:cs typeface="+mj-cs"/>
              </a:rPr>
              <a:t>Curriculum, Instruction, Assessment</a:t>
            </a:r>
          </a:p>
        </p:txBody>
      </p:sp>
      <p:sp>
        <p:nvSpPr>
          <p:cNvPr id="3" name="TextBox 2"/>
          <p:cNvSpPr txBox="1"/>
          <p:nvPr/>
        </p:nvSpPr>
        <p:spPr>
          <a:xfrm>
            <a:off x="2708009" y="1526958"/>
            <a:ext cx="3429000" cy="369332"/>
          </a:xfrm>
          <a:prstGeom prst="rect">
            <a:avLst/>
          </a:prstGeom>
          <a:noFill/>
        </p:spPr>
        <p:txBody>
          <a:bodyPr wrap="square" rtlCol="0">
            <a:spAutoFit/>
          </a:bodyPr>
          <a:lstStyle/>
          <a:p>
            <a:pPr algn="ctr"/>
            <a:r>
              <a:rPr lang="en-US" dirty="0" smtClean="0">
                <a:latin typeface="+mn-lt"/>
              </a:rPr>
              <a:t>Three Teacher Math</a:t>
            </a:r>
            <a:endParaRPr lang="en-US" dirty="0">
              <a:latin typeface="+mn-lt"/>
            </a:endParaRPr>
          </a:p>
        </p:txBody>
      </p:sp>
    </p:spTree>
    <p:extLst>
      <p:ext uri="{BB962C8B-B14F-4D97-AF65-F5344CB8AC3E}">
        <p14:creationId xmlns:p14="http://schemas.microsoft.com/office/powerpoint/2010/main" val="1488625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68611"/>
                                        </p:tgtEl>
                                        <p:attrNameLst>
                                          <p:attrName>style.visibility</p:attrName>
                                        </p:attrNameLst>
                                      </p:cBhvr>
                                      <p:to>
                                        <p:strVal val="visible"/>
                                      </p:to>
                                    </p:set>
                                    <p:animEffect transition="in" filter="fade">
                                      <p:cBhvr>
                                        <p:cTn id="24" dur="500"/>
                                        <p:tgtEl>
                                          <p:spTgt spid="686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7" name="Picture 3" descr="SRMS Logo HiRes-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idx="4294967295"/>
          </p:nvPr>
        </p:nvSpPr>
        <p:spPr>
          <a:xfrm>
            <a:off x="1905000" y="152400"/>
            <a:ext cx="6705600" cy="1143000"/>
          </a:xfrm>
        </p:spPr>
        <p:txBody>
          <a:bodyPr>
            <a:noAutofit/>
          </a:bodyPr>
          <a:lstStyle/>
          <a:p>
            <a:pPr algn="ctr">
              <a:defRPr/>
            </a:pPr>
            <a:r>
              <a:rPr lang="en-US" sz="3500" dirty="0" smtClean="0">
                <a:solidFill>
                  <a:schemeClr val="tx1"/>
                </a:solidFill>
                <a:ea typeface="+mj-ea"/>
                <a:cs typeface="+mj-cs"/>
              </a:rPr>
              <a:t>Curriculum, Instruction, Assessment</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395927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609600" y="1960563"/>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1500"/>
          </a:p>
          <a:p>
            <a:pPr lvl="1">
              <a:lnSpc>
                <a:spcPct val="80000"/>
              </a:lnSpc>
            </a:pPr>
            <a:endParaRPr lang="en-US" sz="1500"/>
          </a:p>
          <a:p>
            <a:pPr>
              <a:lnSpc>
                <a:spcPct val="80000"/>
              </a:lnSpc>
            </a:pPr>
            <a:endParaRPr lang="en-US" sz="1500"/>
          </a:p>
        </p:txBody>
      </p:sp>
      <p:sp>
        <p:nvSpPr>
          <p:cNvPr id="31748" name="Rectangle 6"/>
          <p:cNvSpPr>
            <a:spLocks noChangeArrowheads="1"/>
          </p:cNvSpPr>
          <p:nvPr/>
        </p:nvSpPr>
        <p:spPr bwMode="auto">
          <a:xfrm>
            <a:off x="152400" y="1644650"/>
            <a:ext cx="868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sz="1500" dirty="0">
                <a:latin typeface="Century Schoolbook" pitchFamily="18" charset="0"/>
              </a:rPr>
              <a:t>Students in the three teacher math class also participate in an additional separate math connections class as part of IEP services as needed for 45 minutes daily where teachers pre-teach and re-teach math content, giving struggling math students a total of 120 minutes of math instruction daily from four fully certified and highly qualified teachers.</a:t>
            </a:r>
          </a:p>
          <a:p>
            <a:pPr marL="285750" indent="-285750">
              <a:buFont typeface="Arial" charset="0"/>
              <a:buChar char="•"/>
            </a:pPr>
            <a:endParaRPr lang="en-US" sz="1500" dirty="0">
              <a:latin typeface="Century Schoolbook" pitchFamily="18" charset="0"/>
              <a:ea typeface="SimSun" pitchFamily="2" charset="-122"/>
              <a:cs typeface="Tahoma" pitchFamily="34" charset="0"/>
            </a:endParaRPr>
          </a:p>
          <a:p>
            <a:pPr marL="285750" indent="-285750">
              <a:buFont typeface="Arial" charset="0"/>
              <a:buChar char="•"/>
            </a:pPr>
            <a:r>
              <a:rPr lang="en-US" sz="1500" dirty="0">
                <a:latin typeface="Century Schoolbook" pitchFamily="18" charset="0"/>
                <a:ea typeface="SimSun" pitchFamily="2" charset="-122"/>
                <a:cs typeface="Tahoma" pitchFamily="34" charset="0"/>
              </a:rPr>
              <a:t>A separate Reading class is also offered during connections time.  </a:t>
            </a:r>
          </a:p>
        </p:txBody>
      </p:sp>
      <p:sp>
        <p:nvSpPr>
          <p:cNvPr id="16389"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solidFill>
                  <a:schemeClr val="accent1"/>
                </a:solidFill>
                <a:latin typeface="Century Schoolbook" pitchFamily="18" charset="0"/>
              </a:rPr>
              <a:t>Striving to Reach and Motivate Students</a:t>
            </a:r>
          </a:p>
        </p:txBody>
      </p:sp>
      <p:pic>
        <p:nvPicPr>
          <p:cNvPr id="16390" name="Picture 3" descr="SRMS Logo HiRes-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Picture 2" descr="I:\Pictures to Share - SRMS\2011-2012\Current Pictures\Thompson 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80864" y="2936242"/>
            <a:ext cx="3059249" cy="2034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5" descr="11.  Reading Lab.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210" y="4850620"/>
            <a:ext cx="2923308" cy="1658924"/>
          </a:xfrm>
          <a:prstGeom prst="rect">
            <a:avLst/>
          </a:prstGeom>
          <a:ln>
            <a:noFill/>
          </a:ln>
          <a:effectLst>
            <a:softEdge rad="112500"/>
          </a:effectLst>
        </p:spPr>
      </p:pic>
      <p:pic>
        <p:nvPicPr>
          <p:cNvPr id="10" name="Picture 2" descr="I:\Pictures to Share - SRMS\2011-2012\Website Pictures\Herring.JPG"/>
          <p:cNvPicPr>
            <a:picLocks noChangeAspect="1" noChangeArrowheads="1"/>
          </p:cNvPicPr>
          <p:nvPr/>
        </p:nvPicPr>
        <p:blipFill>
          <a:blip r:embed="rId6" cstate="print"/>
          <a:srcRect/>
          <a:stretch>
            <a:fillRect/>
          </a:stretch>
        </p:blipFill>
        <p:spPr bwMode="auto">
          <a:xfrm>
            <a:off x="609600" y="2942519"/>
            <a:ext cx="3410528" cy="2027926"/>
          </a:xfrm>
          <a:prstGeom prst="rect">
            <a:avLst/>
          </a:prstGeom>
          <a:ln>
            <a:noFill/>
          </a:ln>
          <a:effectLst>
            <a:softEdge rad="112500"/>
          </a:effectLst>
        </p:spPr>
      </p:pic>
      <p:pic>
        <p:nvPicPr>
          <p:cNvPr id="70658" name="Picture 2" descr="I:\Pictures to Share - SRMS\2011-2012\Current Pictures\Thompson 4.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045815" y="4772662"/>
            <a:ext cx="2729346" cy="1814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2"/>
          <p:cNvSpPr>
            <a:spLocks noGrp="1" noChangeArrowheads="1"/>
          </p:cNvSpPr>
          <p:nvPr>
            <p:ph type="title" idx="4294967295"/>
          </p:nvPr>
        </p:nvSpPr>
        <p:spPr>
          <a:xfrm>
            <a:off x="1905000" y="152400"/>
            <a:ext cx="6705600" cy="1143000"/>
          </a:xfrm>
        </p:spPr>
        <p:txBody>
          <a:bodyPr>
            <a:noAutofit/>
          </a:bodyPr>
          <a:lstStyle/>
          <a:p>
            <a:pPr algn="ctr">
              <a:defRPr/>
            </a:pPr>
            <a:r>
              <a:rPr lang="en-US" sz="3500" dirty="0" smtClean="0">
                <a:solidFill>
                  <a:schemeClr val="tx1"/>
                </a:solidFill>
                <a:ea typeface="+mj-ea"/>
                <a:cs typeface="+mj-cs"/>
              </a:rPr>
              <a:t>Curriculum, Instruction, Assessment</a:t>
            </a:r>
          </a:p>
        </p:txBody>
      </p:sp>
      <p:sp>
        <p:nvSpPr>
          <p:cNvPr id="3" name="TextBox 2"/>
          <p:cNvSpPr txBox="1"/>
          <p:nvPr/>
        </p:nvSpPr>
        <p:spPr>
          <a:xfrm>
            <a:off x="3352800" y="1339307"/>
            <a:ext cx="3581400" cy="369332"/>
          </a:xfrm>
          <a:prstGeom prst="rect">
            <a:avLst/>
          </a:prstGeom>
          <a:noFill/>
        </p:spPr>
        <p:txBody>
          <a:bodyPr wrap="square" rtlCol="0">
            <a:spAutoFit/>
          </a:bodyPr>
          <a:lstStyle/>
          <a:p>
            <a:pPr algn="ctr"/>
            <a:r>
              <a:rPr lang="en-US" dirty="0" smtClean="0">
                <a:latin typeface="+mn-lt"/>
              </a:rPr>
              <a:t>Separate Connections Classes</a:t>
            </a:r>
            <a:endParaRPr lang="en-US" dirty="0">
              <a:latin typeface="+mn-lt"/>
            </a:endParaRPr>
          </a:p>
        </p:txBody>
      </p:sp>
    </p:spTree>
    <p:extLst>
      <p:ext uri="{BB962C8B-B14F-4D97-AF65-F5344CB8AC3E}">
        <p14:creationId xmlns:p14="http://schemas.microsoft.com/office/powerpoint/2010/main" val="383261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8610"/>
                                        </p:tgtEl>
                                        <p:attrNameLst>
                                          <p:attrName>style.visibility</p:attrName>
                                        </p:attrNameLst>
                                      </p:cBhvr>
                                      <p:to>
                                        <p:strVal val="visible"/>
                                      </p:to>
                                    </p:set>
                                    <p:animEffect transition="in" filter="fade">
                                      <p:cBhvr>
                                        <p:cTn id="25" dur="500"/>
                                        <p:tgtEl>
                                          <p:spTgt spid="686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0658"/>
                                        </p:tgtEl>
                                        <p:attrNameLst>
                                          <p:attrName>style.visibility</p:attrName>
                                        </p:attrNameLst>
                                      </p:cBhvr>
                                      <p:to>
                                        <p:strVal val="visible"/>
                                      </p:to>
                                    </p:set>
                                    <p:animEffect transition="in" filter="fade">
                                      <p:cBhvr>
                                        <p:cTn id="30"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7" name="Picture 3" descr="SRMS Logo HiRes-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idx="4294967295"/>
          </p:nvPr>
        </p:nvSpPr>
        <p:spPr>
          <a:xfrm>
            <a:off x="1905000" y="152400"/>
            <a:ext cx="6705600" cy="1143000"/>
          </a:xfrm>
        </p:spPr>
        <p:txBody>
          <a:bodyPr>
            <a:noAutofit/>
          </a:bodyPr>
          <a:lstStyle/>
          <a:p>
            <a:pPr algn="ctr">
              <a:defRPr/>
            </a:pPr>
            <a:r>
              <a:rPr lang="en-US" sz="3500" dirty="0" smtClean="0">
                <a:solidFill>
                  <a:schemeClr val="tx1"/>
                </a:solidFill>
                <a:ea typeface="+mj-ea"/>
                <a:cs typeface="+mj-cs"/>
              </a:rPr>
              <a:t>Curriculum, Instruction, Assessment</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3992352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609600" y="1960563"/>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1500"/>
          </a:p>
          <a:p>
            <a:pPr lvl="1">
              <a:lnSpc>
                <a:spcPct val="80000"/>
              </a:lnSpc>
            </a:pPr>
            <a:endParaRPr lang="en-US" sz="1500"/>
          </a:p>
          <a:p>
            <a:pPr>
              <a:lnSpc>
                <a:spcPct val="80000"/>
              </a:lnSpc>
            </a:pPr>
            <a:endParaRPr lang="en-US" sz="1500"/>
          </a:p>
        </p:txBody>
      </p:sp>
      <p:sp>
        <p:nvSpPr>
          <p:cNvPr id="31748" name="Rectangle 6"/>
          <p:cNvSpPr>
            <a:spLocks noChangeArrowheads="1"/>
          </p:cNvSpPr>
          <p:nvPr/>
        </p:nvSpPr>
        <p:spPr bwMode="auto">
          <a:xfrm>
            <a:off x="457200" y="1828800"/>
            <a:ext cx="4191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Century Schoolbook" pitchFamily="18" charset="0"/>
                <a:ea typeface="SimSun" pitchFamily="2" charset="-122"/>
              </a:rPr>
              <a:t>Nationally, </a:t>
            </a:r>
            <a:r>
              <a:rPr lang="en-US" sz="1600" dirty="0">
                <a:solidFill>
                  <a:srgbClr val="FF0000"/>
                </a:solidFill>
                <a:latin typeface="Century Schoolbook" pitchFamily="18" charset="0"/>
                <a:ea typeface="SimSun" pitchFamily="2" charset="-122"/>
              </a:rPr>
              <a:t>57% </a:t>
            </a:r>
            <a:r>
              <a:rPr lang="en-US" sz="1600" dirty="0">
                <a:latin typeface="Century Schoolbook" pitchFamily="18" charset="0"/>
                <a:ea typeface="SimSun" pitchFamily="2" charset="-122"/>
              </a:rPr>
              <a:t>of students with disabilities spend approximately </a:t>
            </a:r>
            <a:r>
              <a:rPr lang="en-US" sz="1600" dirty="0">
                <a:solidFill>
                  <a:srgbClr val="006600"/>
                </a:solidFill>
                <a:latin typeface="Century Schoolbook" pitchFamily="18" charset="0"/>
                <a:ea typeface="SimSun" pitchFamily="2" charset="-122"/>
              </a:rPr>
              <a:t>80% </a:t>
            </a:r>
            <a:r>
              <a:rPr lang="en-US" sz="1600" dirty="0">
                <a:latin typeface="Century Schoolbook" pitchFamily="18" charset="0"/>
                <a:ea typeface="SimSun" pitchFamily="2" charset="-122"/>
              </a:rPr>
              <a:t>or more of their  time in general education each day.</a:t>
            </a:r>
          </a:p>
          <a:p>
            <a:endParaRPr lang="en-US" sz="1600" dirty="0">
              <a:latin typeface="Century Schoolbook" pitchFamily="18" charset="0"/>
              <a:ea typeface="SimSun" pitchFamily="2" charset="-122"/>
            </a:endParaRPr>
          </a:p>
          <a:p>
            <a:r>
              <a:rPr lang="en-US" sz="1600" dirty="0">
                <a:latin typeface="Century Schoolbook" pitchFamily="18" charset="0"/>
                <a:ea typeface="SimSun" pitchFamily="2" charset="-122"/>
              </a:rPr>
              <a:t>At Smokey Road, we gradually decreased separate resource classes in favor of more effective heterogeneous co-teach classes, while providing separate resource class services in addition to, not in place of, the general education class.</a:t>
            </a:r>
          </a:p>
          <a:p>
            <a:endParaRPr lang="en-US" sz="1600" dirty="0">
              <a:latin typeface="Century Schoolbook" pitchFamily="18" charset="0"/>
              <a:ea typeface="SimSun" pitchFamily="2" charset="-122"/>
            </a:endParaRPr>
          </a:p>
          <a:p>
            <a:r>
              <a:rPr lang="en-US" sz="1600" dirty="0">
                <a:latin typeface="Century Schoolbook" pitchFamily="18" charset="0"/>
                <a:ea typeface="SimSun" pitchFamily="2" charset="-122"/>
              </a:rPr>
              <a:t>At Smokey Road, </a:t>
            </a:r>
            <a:r>
              <a:rPr lang="en-US" sz="1600" dirty="0" smtClean="0">
                <a:solidFill>
                  <a:srgbClr val="0000FF"/>
                </a:solidFill>
                <a:latin typeface="Century Schoolbook" pitchFamily="18" charset="0"/>
                <a:ea typeface="SimSun" pitchFamily="2" charset="-122"/>
              </a:rPr>
              <a:t>85%</a:t>
            </a:r>
            <a:r>
              <a:rPr lang="en-US" sz="1600" dirty="0" smtClean="0">
                <a:latin typeface="Century Schoolbook" pitchFamily="18" charset="0"/>
                <a:ea typeface="SimSun" pitchFamily="2" charset="-122"/>
              </a:rPr>
              <a:t> </a:t>
            </a:r>
            <a:r>
              <a:rPr lang="en-US" sz="1600" dirty="0">
                <a:latin typeface="Century Schoolbook" pitchFamily="18" charset="0"/>
                <a:ea typeface="SimSun" pitchFamily="2" charset="-122"/>
              </a:rPr>
              <a:t>of students with disabilities spend approximately </a:t>
            </a:r>
            <a:r>
              <a:rPr lang="en-US" sz="1600" dirty="0">
                <a:solidFill>
                  <a:srgbClr val="006600"/>
                </a:solidFill>
                <a:latin typeface="Century Schoolbook" pitchFamily="18" charset="0"/>
                <a:ea typeface="SimSun" pitchFamily="2" charset="-122"/>
              </a:rPr>
              <a:t>80% </a:t>
            </a:r>
            <a:r>
              <a:rPr lang="en-US" sz="1600" dirty="0">
                <a:latin typeface="Century Schoolbook" pitchFamily="18" charset="0"/>
                <a:ea typeface="SimSun" pitchFamily="2" charset="-122"/>
              </a:rPr>
              <a:t>or more of their  time in general education each day, with </a:t>
            </a:r>
            <a:r>
              <a:rPr lang="en-US" sz="1600" dirty="0">
                <a:solidFill>
                  <a:srgbClr val="0000FF"/>
                </a:solidFill>
                <a:latin typeface="Century Schoolbook" pitchFamily="18" charset="0"/>
                <a:ea typeface="SimSun" pitchFamily="2" charset="-122"/>
              </a:rPr>
              <a:t>100% </a:t>
            </a:r>
            <a:r>
              <a:rPr lang="en-US" sz="1600" dirty="0">
                <a:latin typeface="Century Schoolbook" pitchFamily="18" charset="0"/>
                <a:ea typeface="SimSun" pitchFamily="2" charset="-122"/>
              </a:rPr>
              <a:t>spending at least </a:t>
            </a:r>
            <a:r>
              <a:rPr lang="en-US" sz="1600" dirty="0" smtClean="0">
                <a:solidFill>
                  <a:srgbClr val="0000FF"/>
                </a:solidFill>
                <a:latin typeface="Century Schoolbook" pitchFamily="18" charset="0"/>
                <a:ea typeface="SimSun" pitchFamily="2" charset="-122"/>
              </a:rPr>
              <a:t>26%</a:t>
            </a:r>
            <a:r>
              <a:rPr lang="en-US" sz="1600" dirty="0" smtClean="0">
                <a:latin typeface="Century Schoolbook" pitchFamily="18" charset="0"/>
                <a:ea typeface="SimSun" pitchFamily="2" charset="-122"/>
              </a:rPr>
              <a:t> </a:t>
            </a:r>
            <a:r>
              <a:rPr lang="en-US" sz="1600" dirty="0">
                <a:latin typeface="Century Schoolbook" pitchFamily="18" charset="0"/>
                <a:ea typeface="SimSun" pitchFamily="2" charset="-122"/>
              </a:rPr>
              <a:t>of their time in general education each </a:t>
            </a:r>
            <a:r>
              <a:rPr lang="en-US" sz="1600" dirty="0" smtClean="0">
                <a:latin typeface="Century Schoolbook" pitchFamily="18" charset="0"/>
                <a:ea typeface="SimSun" pitchFamily="2" charset="-122"/>
              </a:rPr>
              <a:t>day, including students receiving self contained services.</a:t>
            </a:r>
            <a:endParaRPr lang="en-US" sz="1600" dirty="0">
              <a:latin typeface="Century Schoolbook" pitchFamily="18" charset="0"/>
              <a:ea typeface="SimSun" pitchFamily="2" charset="-122"/>
            </a:endParaRPr>
          </a:p>
        </p:txBody>
      </p:sp>
      <p:sp>
        <p:nvSpPr>
          <p:cNvPr id="17413"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solidFill>
                  <a:schemeClr val="accent1"/>
                </a:solidFill>
                <a:latin typeface="Century Schoolbook" pitchFamily="18" charset="0"/>
              </a:rPr>
              <a:t>Striving to Reach and Motivate Students</a:t>
            </a:r>
          </a:p>
        </p:txBody>
      </p:sp>
      <p:pic>
        <p:nvPicPr>
          <p:cNvPr id="17414" name="Picture 3" descr="SRMS Logo HiRes-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2" descr="I:\Pictures to Share - SRMS\2012-2013\Aker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64276" y="1687435"/>
            <a:ext cx="3420742" cy="2274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descr="Sim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4276" y="3962007"/>
            <a:ext cx="3420742" cy="2274431"/>
          </a:xfrm>
          <a:prstGeom prst="rect">
            <a:avLst/>
          </a:prstGeom>
          <a:ln>
            <a:noFill/>
          </a:ln>
          <a:effectLst>
            <a:softEdge rad="112500"/>
          </a:effectLst>
        </p:spPr>
      </p:pic>
      <p:sp>
        <p:nvSpPr>
          <p:cNvPr id="12" name="Rectangle 2"/>
          <p:cNvSpPr>
            <a:spLocks noGrp="1" noChangeArrowheads="1"/>
          </p:cNvSpPr>
          <p:nvPr>
            <p:ph type="title" idx="4294967295"/>
          </p:nvPr>
        </p:nvSpPr>
        <p:spPr>
          <a:xfrm>
            <a:off x="1905000" y="152400"/>
            <a:ext cx="6705600" cy="1143000"/>
          </a:xfrm>
        </p:spPr>
        <p:txBody>
          <a:bodyPr>
            <a:noAutofit/>
          </a:bodyPr>
          <a:lstStyle/>
          <a:p>
            <a:pPr algn="ctr">
              <a:defRPr/>
            </a:pPr>
            <a:r>
              <a:rPr lang="en-US" sz="3500" dirty="0" smtClean="0">
                <a:solidFill>
                  <a:schemeClr val="tx1"/>
                </a:solidFill>
                <a:ea typeface="+mj-ea"/>
                <a:cs typeface="+mj-cs"/>
              </a:rPr>
              <a:t>Curriculum, Instruction, Assessment</a:t>
            </a:r>
          </a:p>
        </p:txBody>
      </p:sp>
      <p:sp>
        <p:nvSpPr>
          <p:cNvPr id="3" name="TextBox 2"/>
          <p:cNvSpPr txBox="1"/>
          <p:nvPr/>
        </p:nvSpPr>
        <p:spPr>
          <a:xfrm>
            <a:off x="3200400" y="1371600"/>
            <a:ext cx="4229100" cy="369332"/>
          </a:xfrm>
          <a:prstGeom prst="rect">
            <a:avLst/>
          </a:prstGeom>
          <a:noFill/>
        </p:spPr>
        <p:txBody>
          <a:bodyPr wrap="square" rtlCol="0">
            <a:spAutoFit/>
          </a:bodyPr>
          <a:lstStyle/>
          <a:p>
            <a:pPr algn="ctr"/>
            <a:r>
              <a:rPr lang="en-US" dirty="0" smtClean="0">
                <a:latin typeface="+mn-lt"/>
              </a:rPr>
              <a:t>Co-Teach Model</a:t>
            </a:r>
            <a:endParaRPr lang="en-US" dirty="0">
              <a:latin typeface="+mn-lt"/>
            </a:endParaRPr>
          </a:p>
        </p:txBody>
      </p:sp>
    </p:spTree>
    <p:extLst>
      <p:ext uri="{BB962C8B-B14F-4D97-AF65-F5344CB8AC3E}">
        <p14:creationId xmlns:p14="http://schemas.microsoft.com/office/powerpoint/2010/main" val="273202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9634"/>
                                        </p:tgtEl>
                                        <p:attrNameLst>
                                          <p:attrName>style.visibility</p:attrName>
                                        </p:attrNameLst>
                                      </p:cBhvr>
                                      <p:to>
                                        <p:strVal val="visible"/>
                                      </p:to>
                                    </p:set>
                                    <p:animEffect transition="in" filter="fade">
                                      <p:cBhvr>
                                        <p:cTn id="19" dur="500"/>
                                        <p:tgtEl>
                                          <p:spTgt spid="696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76200"/>
            <a:ext cx="8382000" cy="838200"/>
          </a:xfrm>
        </p:spPr>
        <p:txBody>
          <a:bodyPr>
            <a:noAutofit/>
          </a:bodyPr>
          <a:lstStyle/>
          <a:p>
            <a:pPr algn="ctr"/>
            <a:r>
              <a:rPr lang="en-US" sz="2800" dirty="0" smtClean="0">
                <a:solidFill>
                  <a:schemeClr val="tx1"/>
                </a:solidFill>
              </a:rPr>
              <a:t>The “WHAT” of the </a:t>
            </a:r>
            <a:br>
              <a:rPr lang="en-US" sz="2800" dirty="0" smtClean="0">
                <a:solidFill>
                  <a:schemeClr val="tx1"/>
                </a:solidFill>
              </a:rPr>
            </a:br>
            <a:r>
              <a:rPr lang="en-US" sz="2800" dirty="0" smtClean="0">
                <a:solidFill>
                  <a:schemeClr val="tx1"/>
                </a:solidFill>
              </a:rPr>
              <a:t>Breaking Ranks</a:t>
            </a:r>
            <a:r>
              <a:rPr lang="en-US" sz="2800" baseline="30000" dirty="0" smtClean="0">
                <a:solidFill>
                  <a:schemeClr val="tx1"/>
                </a:solidFill>
              </a:rPr>
              <a:t>®</a:t>
            </a:r>
            <a:r>
              <a:rPr lang="en-US" sz="2800" dirty="0" smtClean="0">
                <a:solidFill>
                  <a:schemeClr val="tx1"/>
                </a:solidFill>
              </a:rPr>
              <a:t>  Framework</a:t>
            </a:r>
          </a:p>
        </p:txBody>
      </p:sp>
      <p:sp>
        <p:nvSpPr>
          <p:cNvPr id="215044" name="Oval 4"/>
          <p:cNvSpPr>
            <a:spLocks noChangeArrowheads="1"/>
          </p:cNvSpPr>
          <p:nvPr/>
        </p:nvSpPr>
        <p:spPr bwMode="auto">
          <a:xfrm>
            <a:off x="1879600" y="1706563"/>
            <a:ext cx="2952750" cy="2863850"/>
          </a:xfrm>
          <a:prstGeom prst="ellipse">
            <a:avLst/>
          </a:prstGeom>
          <a:noFill/>
          <a:ln w="12700" cap="sq">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45" name="Oval 5"/>
          <p:cNvSpPr>
            <a:spLocks noChangeArrowheads="1"/>
          </p:cNvSpPr>
          <p:nvPr/>
        </p:nvSpPr>
        <p:spPr bwMode="auto">
          <a:xfrm>
            <a:off x="3695700" y="1717675"/>
            <a:ext cx="3087688" cy="2859088"/>
          </a:xfrm>
          <a:prstGeom prst="ellipse">
            <a:avLst/>
          </a:prstGeom>
          <a:noFill/>
          <a:ln w="12700" cap="sq">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46" name="Oval 6"/>
          <p:cNvSpPr>
            <a:spLocks noChangeArrowheads="1"/>
          </p:cNvSpPr>
          <p:nvPr/>
        </p:nvSpPr>
        <p:spPr bwMode="auto">
          <a:xfrm>
            <a:off x="3054350" y="2946400"/>
            <a:ext cx="2759075" cy="2798763"/>
          </a:xfrm>
          <a:prstGeom prst="ellipse">
            <a:avLst/>
          </a:prstGeom>
          <a:noFill/>
          <a:ln w="12700" cap="sq">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47" name="Text Box 7"/>
          <p:cNvSpPr txBox="1">
            <a:spLocks noChangeArrowheads="1"/>
          </p:cNvSpPr>
          <p:nvPr/>
        </p:nvSpPr>
        <p:spPr bwMode="auto">
          <a:xfrm>
            <a:off x="2281238" y="2001838"/>
            <a:ext cx="168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r>
              <a:rPr lang="en-US" sz="1600">
                <a:solidFill>
                  <a:srgbClr val="3399FF"/>
                </a:solidFill>
                <a:latin typeface="Calibri" pitchFamily="34" charset="0"/>
              </a:rPr>
              <a:t>Collaborative Leadership</a:t>
            </a:r>
            <a:endParaRPr lang="en-US" sz="2200">
              <a:solidFill>
                <a:srgbClr val="3399FF"/>
              </a:solidFill>
              <a:latin typeface="Calibri" pitchFamily="34" charset="0"/>
            </a:endParaRPr>
          </a:p>
        </p:txBody>
      </p:sp>
      <p:sp>
        <p:nvSpPr>
          <p:cNvPr id="215048" name="Text Box 8"/>
          <p:cNvSpPr txBox="1">
            <a:spLocks noChangeArrowheads="1"/>
          </p:cNvSpPr>
          <p:nvPr/>
        </p:nvSpPr>
        <p:spPr bwMode="auto">
          <a:xfrm>
            <a:off x="3352800" y="4495800"/>
            <a:ext cx="208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r>
              <a:rPr lang="en-US" sz="1600" dirty="0">
                <a:solidFill>
                  <a:srgbClr val="3399FF"/>
                </a:solidFill>
                <a:latin typeface="Calibri" pitchFamily="34" charset="0"/>
              </a:rPr>
              <a:t>Personalizing your School Environment</a:t>
            </a:r>
          </a:p>
        </p:txBody>
      </p:sp>
      <p:sp>
        <p:nvSpPr>
          <p:cNvPr id="215049" name="Text Box 9"/>
          <p:cNvSpPr txBox="1">
            <a:spLocks noChangeArrowheads="1"/>
          </p:cNvSpPr>
          <p:nvPr/>
        </p:nvSpPr>
        <p:spPr bwMode="auto">
          <a:xfrm>
            <a:off x="3079750" y="3041650"/>
            <a:ext cx="23701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r>
              <a:rPr lang="en-US" sz="2000" b="1">
                <a:solidFill>
                  <a:srgbClr val="000000"/>
                </a:solidFill>
                <a:latin typeface="Arial" charset="0"/>
              </a:rPr>
              <a:t>  </a:t>
            </a:r>
            <a:r>
              <a:rPr lang="en-US" sz="2000" b="1">
                <a:solidFill>
                  <a:srgbClr val="FF0000"/>
                </a:solidFill>
                <a:latin typeface="Arial" charset="0"/>
              </a:rPr>
              <a:t>Improved </a:t>
            </a:r>
          </a:p>
          <a:p>
            <a:pPr algn="ctr"/>
            <a:r>
              <a:rPr lang="en-US" sz="2000" b="1">
                <a:solidFill>
                  <a:srgbClr val="FF0000"/>
                </a:solidFill>
                <a:latin typeface="Arial" charset="0"/>
              </a:rPr>
              <a:t>Student</a:t>
            </a:r>
          </a:p>
          <a:p>
            <a:pPr algn="ctr"/>
            <a:r>
              <a:rPr lang="en-US" sz="2000" b="1">
                <a:solidFill>
                  <a:srgbClr val="FF0000"/>
                </a:solidFill>
                <a:latin typeface="Arial" charset="0"/>
              </a:rPr>
              <a:t>Performance</a:t>
            </a:r>
          </a:p>
          <a:p>
            <a:pPr algn="ctr"/>
            <a:r>
              <a:rPr lang="en-US" sz="1400">
                <a:solidFill>
                  <a:srgbClr val="000000"/>
                </a:solidFill>
                <a:latin typeface="Arial" charset="0"/>
              </a:rPr>
              <a:t> </a:t>
            </a:r>
          </a:p>
        </p:txBody>
      </p:sp>
      <p:sp>
        <p:nvSpPr>
          <p:cNvPr id="215050" name="Text Box 10"/>
          <p:cNvSpPr txBox="1">
            <a:spLocks noChangeArrowheads="1"/>
          </p:cNvSpPr>
          <p:nvPr/>
        </p:nvSpPr>
        <p:spPr bwMode="auto">
          <a:xfrm>
            <a:off x="4724400" y="1828800"/>
            <a:ext cx="18145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r>
              <a:rPr lang="en-US" sz="1600">
                <a:solidFill>
                  <a:srgbClr val="3399FF"/>
                </a:solidFill>
                <a:latin typeface="Calibri" pitchFamily="34" charset="0"/>
              </a:rPr>
              <a:t>Curriculum, </a:t>
            </a:r>
          </a:p>
          <a:p>
            <a:r>
              <a:rPr lang="en-US" sz="1600">
                <a:solidFill>
                  <a:srgbClr val="3399FF"/>
                </a:solidFill>
                <a:latin typeface="Calibri" pitchFamily="34" charset="0"/>
              </a:rPr>
              <a:t>Instruction &amp; </a:t>
            </a:r>
          </a:p>
          <a:p>
            <a:r>
              <a:rPr lang="en-US" sz="1600">
                <a:solidFill>
                  <a:srgbClr val="3399FF"/>
                </a:solidFill>
                <a:latin typeface="Calibri" pitchFamily="34" charset="0"/>
              </a:rPr>
              <a:t>Assessment</a:t>
            </a:r>
          </a:p>
          <a:p>
            <a:endParaRPr lang="en-US" sz="1600">
              <a:solidFill>
                <a:srgbClr val="000066"/>
              </a:solidFill>
              <a:latin typeface="Calibri" pitchFamily="34" charset="0"/>
            </a:endParaRPr>
          </a:p>
        </p:txBody>
      </p:sp>
      <p:sp>
        <p:nvSpPr>
          <p:cNvPr id="215051" name="Text Box 11"/>
          <p:cNvSpPr txBox="1">
            <a:spLocks noChangeArrowheads="1"/>
          </p:cNvSpPr>
          <p:nvPr/>
        </p:nvSpPr>
        <p:spPr bwMode="auto">
          <a:xfrm>
            <a:off x="457200" y="3962400"/>
            <a:ext cx="1020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r>
              <a:rPr lang="en-US" i="1">
                <a:solidFill>
                  <a:srgbClr val="6600CC"/>
                </a:solidFill>
              </a:rPr>
              <a:t>Culture</a:t>
            </a:r>
          </a:p>
        </p:txBody>
      </p:sp>
      <p:sp>
        <p:nvSpPr>
          <p:cNvPr id="26635" name="Rectangle 12"/>
          <p:cNvSpPr>
            <a:spLocks noChangeArrowheads="1"/>
          </p:cNvSpPr>
          <p:nvPr/>
        </p:nvSpPr>
        <p:spPr bwMode="auto">
          <a:xfrm>
            <a:off x="5257800" y="21336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i="1"/>
          </a:p>
          <a:p>
            <a:endParaRPr lang="en-US" i="1"/>
          </a:p>
        </p:txBody>
      </p:sp>
      <p:sp>
        <p:nvSpPr>
          <p:cNvPr id="215053" name="Rectangle 13"/>
          <p:cNvSpPr>
            <a:spLocks noChangeArrowheads="1"/>
          </p:cNvSpPr>
          <p:nvPr/>
        </p:nvSpPr>
        <p:spPr bwMode="auto">
          <a:xfrm>
            <a:off x="609600" y="1676400"/>
            <a:ext cx="1430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6600CC"/>
                </a:solidFill>
              </a:rPr>
              <a:t>Leadership</a:t>
            </a:r>
          </a:p>
        </p:txBody>
      </p:sp>
      <p:sp>
        <p:nvSpPr>
          <p:cNvPr id="215054" name="Rectangle 14"/>
          <p:cNvSpPr>
            <a:spLocks noChangeArrowheads="1"/>
          </p:cNvSpPr>
          <p:nvPr/>
        </p:nvSpPr>
        <p:spPr bwMode="auto">
          <a:xfrm>
            <a:off x="2819400" y="5943600"/>
            <a:ext cx="3160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dirty="0">
                <a:solidFill>
                  <a:srgbClr val="6600CC"/>
                </a:solidFill>
              </a:rPr>
              <a:t>Professional Development</a:t>
            </a:r>
          </a:p>
        </p:txBody>
      </p:sp>
      <p:sp>
        <p:nvSpPr>
          <p:cNvPr id="215055" name="Rectangle 15"/>
          <p:cNvSpPr>
            <a:spLocks noChangeArrowheads="1"/>
          </p:cNvSpPr>
          <p:nvPr/>
        </p:nvSpPr>
        <p:spPr bwMode="auto">
          <a:xfrm>
            <a:off x="5867400" y="5181600"/>
            <a:ext cx="164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6600CC"/>
                </a:solidFill>
              </a:rPr>
              <a:t>Organization</a:t>
            </a:r>
          </a:p>
        </p:txBody>
      </p:sp>
      <p:sp>
        <p:nvSpPr>
          <p:cNvPr id="215056" name="Rectangle 16"/>
          <p:cNvSpPr>
            <a:spLocks noChangeArrowheads="1"/>
          </p:cNvSpPr>
          <p:nvPr/>
        </p:nvSpPr>
        <p:spPr bwMode="auto">
          <a:xfrm>
            <a:off x="381000" y="2819400"/>
            <a:ext cx="904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6600CC"/>
                </a:solidFill>
              </a:rPr>
              <a:t>Equity</a:t>
            </a:r>
          </a:p>
        </p:txBody>
      </p:sp>
      <p:sp>
        <p:nvSpPr>
          <p:cNvPr id="215057" name="Rectangle 17"/>
          <p:cNvSpPr>
            <a:spLocks noChangeArrowheads="1"/>
          </p:cNvSpPr>
          <p:nvPr/>
        </p:nvSpPr>
        <p:spPr bwMode="auto">
          <a:xfrm>
            <a:off x="6934200" y="2895600"/>
            <a:ext cx="1704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6600CC"/>
                </a:solidFill>
              </a:rPr>
              <a:t>Relationships</a:t>
            </a:r>
          </a:p>
        </p:txBody>
      </p:sp>
      <p:sp>
        <p:nvSpPr>
          <p:cNvPr id="215058" name="Rectangle 18"/>
          <p:cNvSpPr>
            <a:spLocks noChangeArrowheads="1"/>
          </p:cNvSpPr>
          <p:nvPr/>
        </p:nvSpPr>
        <p:spPr bwMode="auto">
          <a:xfrm>
            <a:off x="6477000" y="1752600"/>
            <a:ext cx="1546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6600CC"/>
                </a:solidFill>
              </a:rPr>
              <a:t>Assessment</a:t>
            </a:r>
          </a:p>
        </p:txBody>
      </p:sp>
      <p:sp>
        <p:nvSpPr>
          <p:cNvPr id="215059" name="Rectangle 19"/>
          <p:cNvSpPr>
            <a:spLocks noChangeArrowheads="1"/>
          </p:cNvSpPr>
          <p:nvPr/>
        </p:nvSpPr>
        <p:spPr bwMode="auto">
          <a:xfrm>
            <a:off x="6705600" y="4114800"/>
            <a:ext cx="1431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6600CC"/>
                </a:solidFill>
              </a:rPr>
              <a:t>Instruction</a:t>
            </a:r>
          </a:p>
        </p:txBody>
      </p:sp>
      <p:sp>
        <p:nvSpPr>
          <p:cNvPr id="215060" name="Rectangle 20"/>
          <p:cNvSpPr>
            <a:spLocks noChangeArrowheads="1"/>
          </p:cNvSpPr>
          <p:nvPr/>
        </p:nvSpPr>
        <p:spPr bwMode="auto">
          <a:xfrm>
            <a:off x="1219200" y="5105400"/>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6600CC"/>
                </a:solidFill>
              </a:rPr>
              <a:t>Curriculum</a:t>
            </a:r>
          </a:p>
        </p:txBody>
      </p:sp>
      <p:sp>
        <p:nvSpPr>
          <p:cNvPr id="215061" name="Text Box 21"/>
          <p:cNvSpPr txBox="1">
            <a:spLocks noChangeArrowheads="1"/>
          </p:cNvSpPr>
          <p:nvPr/>
        </p:nvSpPr>
        <p:spPr bwMode="auto">
          <a:xfrm>
            <a:off x="1981200" y="28956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r>
              <a:rPr lang="en-US" sz="1400" i="1" dirty="0">
                <a:solidFill>
                  <a:schemeClr val="tx2"/>
                </a:solidFill>
                <a:latin typeface="Calibri" pitchFamily="34" charset="0"/>
              </a:rPr>
              <a:t>9 </a:t>
            </a:r>
            <a:r>
              <a:rPr lang="en-US" sz="1400" i="1" dirty="0" smtClean="0">
                <a:solidFill>
                  <a:schemeClr val="tx2"/>
                </a:solidFill>
                <a:latin typeface="Calibri" pitchFamily="34" charset="0"/>
              </a:rPr>
              <a:t>Recommendations</a:t>
            </a:r>
            <a:endParaRPr lang="en-US" sz="1400" i="1" dirty="0">
              <a:solidFill>
                <a:schemeClr val="tx2"/>
              </a:solidFill>
              <a:latin typeface="Calibri" pitchFamily="34" charset="0"/>
            </a:endParaRPr>
          </a:p>
        </p:txBody>
      </p:sp>
      <p:sp>
        <p:nvSpPr>
          <p:cNvPr id="215062" name="Text Box 22"/>
          <p:cNvSpPr txBox="1">
            <a:spLocks noChangeArrowheads="1"/>
          </p:cNvSpPr>
          <p:nvPr/>
        </p:nvSpPr>
        <p:spPr bwMode="auto">
          <a:xfrm>
            <a:off x="3581400" y="51054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r>
              <a:rPr lang="en-US" sz="1400" i="1" dirty="0">
                <a:solidFill>
                  <a:schemeClr val="tx2"/>
                </a:solidFill>
                <a:latin typeface="Calibri" pitchFamily="34" charset="0"/>
              </a:rPr>
              <a:t>8 </a:t>
            </a:r>
            <a:r>
              <a:rPr lang="en-US" sz="1400" i="1" dirty="0" smtClean="0">
                <a:solidFill>
                  <a:schemeClr val="tx2"/>
                </a:solidFill>
                <a:latin typeface="Calibri" pitchFamily="34" charset="0"/>
              </a:rPr>
              <a:t>Recommendations</a:t>
            </a:r>
            <a:endParaRPr lang="en-US" sz="1400" i="1" dirty="0">
              <a:solidFill>
                <a:schemeClr val="tx2"/>
              </a:solidFill>
              <a:latin typeface="Calibri" pitchFamily="34" charset="0"/>
            </a:endParaRPr>
          </a:p>
        </p:txBody>
      </p:sp>
      <p:sp>
        <p:nvSpPr>
          <p:cNvPr id="215063" name="Text Box 23"/>
          <p:cNvSpPr txBox="1">
            <a:spLocks noChangeArrowheads="1"/>
          </p:cNvSpPr>
          <p:nvPr/>
        </p:nvSpPr>
        <p:spPr bwMode="auto">
          <a:xfrm>
            <a:off x="5105400" y="28194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r>
              <a:rPr lang="en-US" sz="1400" i="1" dirty="0">
                <a:solidFill>
                  <a:schemeClr val="tx2"/>
                </a:solidFill>
                <a:latin typeface="Calibri" pitchFamily="34" charset="0"/>
              </a:rPr>
              <a:t>12 </a:t>
            </a:r>
            <a:r>
              <a:rPr lang="en-US" sz="1400" i="1" dirty="0" smtClean="0">
                <a:solidFill>
                  <a:schemeClr val="tx2"/>
                </a:solidFill>
                <a:latin typeface="Calibri" pitchFamily="34" charset="0"/>
              </a:rPr>
              <a:t>Recommendations</a:t>
            </a:r>
            <a:endParaRPr lang="en-US" sz="1400" i="1" dirty="0">
              <a:solidFill>
                <a:schemeClr val="tx2"/>
              </a:solidFill>
              <a:latin typeface="Calibri" pitchFamily="34" charset="0"/>
            </a:endParaRPr>
          </a:p>
        </p:txBody>
      </p:sp>
      <p:sp>
        <p:nvSpPr>
          <p:cNvPr id="215064" name="Text Box 24"/>
          <p:cNvSpPr txBox="1">
            <a:spLocks noChangeArrowheads="1"/>
          </p:cNvSpPr>
          <p:nvPr/>
        </p:nvSpPr>
        <p:spPr bwMode="auto">
          <a:xfrm>
            <a:off x="533400" y="990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r>
              <a:rPr lang="en-US" sz="2000" u="sng">
                <a:solidFill>
                  <a:srgbClr val="6600CC"/>
                </a:solidFill>
              </a:rPr>
              <a:t>Cornerstones</a:t>
            </a:r>
          </a:p>
        </p:txBody>
      </p:sp>
      <p:sp>
        <p:nvSpPr>
          <p:cNvPr id="215065" name="Text Box 25"/>
          <p:cNvSpPr txBox="1">
            <a:spLocks noChangeArrowheads="1"/>
          </p:cNvSpPr>
          <p:nvPr/>
        </p:nvSpPr>
        <p:spPr bwMode="auto">
          <a:xfrm>
            <a:off x="3429000" y="9747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r>
              <a:rPr lang="en-US" sz="2000" u="sng" dirty="0">
                <a:solidFill>
                  <a:srgbClr val="3399FF"/>
                </a:solidFill>
              </a:rPr>
              <a:t>Core Areas</a:t>
            </a:r>
          </a:p>
        </p:txBody>
      </p:sp>
      <p:sp>
        <p:nvSpPr>
          <p:cNvPr id="215066" name="Text Box 26"/>
          <p:cNvSpPr txBox="1">
            <a:spLocks noChangeArrowheads="1"/>
          </p:cNvSpPr>
          <p:nvPr/>
        </p:nvSpPr>
        <p:spPr bwMode="auto">
          <a:xfrm>
            <a:off x="5943600" y="974725"/>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spcBef>
                <a:spcPct val="50000"/>
              </a:spcBef>
            </a:pPr>
            <a:r>
              <a:rPr lang="en-US" sz="2000" u="sng" dirty="0">
                <a:solidFill>
                  <a:schemeClr val="bg1">
                    <a:lumMod val="50000"/>
                  </a:schemeClr>
                </a:solidFill>
              </a:rPr>
              <a:t>Recommendations</a:t>
            </a:r>
          </a:p>
        </p:txBody>
      </p:sp>
    </p:spTree>
    <p:extLst>
      <p:ext uri="{BB962C8B-B14F-4D97-AF65-F5344CB8AC3E}">
        <p14:creationId xmlns:p14="http://schemas.microsoft.com/office/powerpoint/2010/main" val="99501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accent1"/>
                </a:solidFill>
                <a:latin typeface="Century Schoolbook" charset="0"/>
              </a:rPr>
              <a:t>Striving to Reach and Motivate Students</a:t>
            </a:r>
          </a:p>
        </p:txBody>
      </p:sp>
      <p:pic>
        <p:nvPicPr>
          <p:cNvPr id="27651" name="Picture 3" descr="SRMS Logo HiRes-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ChangeArrowheads="1"/>
          </p:cNvSpPr>
          <p:nvPr/>
        </p:nvSpPr>
        <p:spPr bwMode="auto">
          <a:xfrm>
            <a:off x="4495800" y="2590800"/>
            <a:ext cx="3581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endParaRPr lang="en-US" sz="1700"/>
          </a:p>
          <a:p>
            <a:pPr>
              <a:lnSpc>
                <a:spcPct val="80000"/>
              </a:lnSpc>
            </a:pPr>
            <a:endParaRPr lang="en-US" sz="1700"/>
          </a:p>
          <a:p>
            <a:pPr>
              <a:lnSpc>
                <a:spcPct val="80000"/>
              </a:lnSpc>
            </a:pPr>
            <a:endParaRPr lang="en-US" sz="1700"/>
          </a:p>
          <a:p>
            <a:pPr>
              <a:lnSpc>
                <a:spcPct val="80000"/>
              </a:lnSpc>
            </a:pPr>
            <a:endParaRPr lang="en-US" sz="1700"/>
          </a:p>
          <a:p>
            <a:pPr>
              <a:lnSpc>
                <a:spcPct val="80000"/>
              </a:lnSpc>
            </a:pPr>
            <a:endParaRPr lang="en-US" sz="1600"/>
          </a:p>
        </p:txBody>
      </p:sp>
      <p:sp>
        <p:nvSpPr>
          <p:cNvPr id="16" name="TextBox 15"/>
          <p:cNvSpPr txBox="1"/>
          <p:nvPr/>
        </p:nvSpPr>
        <p:spPr>
          <a:xfrm>
            <a:off x="5791200" y="1524000"/>
            <a:ext cx="2133600" cy="369888"/>
          </a:xfrm>
          <a:prstGeom prst="rect">
            <a:avLst/>
          </a:prstGeom>
          <a:noFill/>
        </p:spPr>
        <p:txBody>
          <a:bodyPr>
            <a:spAutoFit/>
          </a:bodyPr>
          <a:lstStyle/>
          <a:p>
            <a:pPr>
              <a:defRPr/>
            </a:pPr>
            <a:r>
              <a:rPr lang="en-US" dirty="0">
                <a:latin typeface="+mn-lt"/>
                <a:ea typeface="+mn-ea"/>
                <a:cs typeface="+mn-cs"/>
              </a:rPr>
              <a:t>Lunch and Learn</a:t>
            </a:r>
          </a:p>
        </p:txBody>
      </p:sp>
      <p:sp>
        <p:nvSpPr>
          <p:cNvPr id="17" name="TextBox 16"/>
          <p:cNvSpPr txBox="1"/>
          <p:nvPr/>
        </p:nvSpPr>
        <p:spPr>
          <a:xfrm>
            <a:off x="4800600" y="5181600"/>
            <a:ext cx="2133600" cy="369888"/>
          </a:xfrm>
          <a:prstGeom prst="rect">
            <a:avLst/>
          </a:prstGeom>
          <a:noFill/>
        </p:spPr>
        <p:txBody>
          <a:bodyPr>
            <a:spAutoFit/>
          </a:bodyPr>
          <a:lstStyle/>
          <a:p>
            <a:pPr>
              <a:defRPr/>
            </a:pPr>
            <a:r>
              <a:rPr lang="en-US" dirty="0">
                <a:latin typeface="+mn-lt"/>
                <a:ea typeface="+mn-ea"/>
                <a:cs typeface="+mn-cs"/>
              </a:rPr>
              <a:t>Grade Repair</a:t>
            </a:r>
          </a:p>
        </p:txBody>
      </p:sp>
      <p:sp>
        <p:nvSpPr>
          <p:cNvPr id="49153" name="Rectangle 1"/>
          <p:cNvSpPr>
            <a:spLocks noChangeArrowheads="1"/>
          </p:cNvSpPr>
          <p:nvPr/>
        </p:nvSpPr>
        <p:spPr bwMode="auto">
          <a:xfrm>
            <a:off x="381000" y="2352953"/>
            <a:ext cx="4038600" cy="369332"/>
          </a:xfrm>
          <a:prstGeom prst="rect">
            <a:avLst/>
          </a:prstGeom>
          <a:noFill/>
          <a:ln w="9525">
            <a:noFill/>
            <a:miter lim="800000"/>
            <a:headEnd/>
            <a:tailEnd/>
          </a:ln>
          <a:effectLst/>
        </p:spPr>
        <p:txBody>
          <a:bodyPr anchor="ctr">
            <a:spAutoFit/>
          </a:bodyPr>
          <a:lstStyle/>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en-US" dirty="0">
                <a:latin typeface="+mn-lt"/>
                <a:ea typeface="+mn-ea"/>
                <a:cs typeface="+mn-cs"/>
              </a:rPr>
              <a:t>Mastery Based Assessment </a:t>
            </a:r>
            <a:r>
              <a:rPr lang="en-US" dirty="0" smtClean="0">
                <a:latin typeface="+mn-lt"/>
                <a:ea typeface="+mn-ea"/>
                <a:cs typeface="+mn-cs"/>
              </a:rPr>
              <a:t>Model</a:t>
            </a:r>
            <a:endParaRPr lang="en-US" dirty="0">
              <a:latin typeface="+mn-lt"/>
              <a:ea typeface="+mn-ea"/>
              <a:cs typeface="+mn-cs"/>
            </a:endParaRPr>
          </a:p>
        </p:txBody>
      </p:sp>
      <p:pic>
        <p:nvPicPr>
          <p:cNvPr id="20" name="Picture 19" descr="Searcy's Tea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1905000"/>
            <a:ext cx="3810000" cy="2533244"/>
          </a:xfrm>
          <a:prstGeom prst="rect">
            <a:avLst/>
          </a:prstGeom>
          <a:ln>
            <a:noFill/>
          </a:ln>
          <a:effectLst>
            <a:softEdge rad="112500"/>
          </a:effectLst>
        </p:spPr>
      </p:pic>
      <p:pic>
        <p:nvPicPr>
          <p:cNvPr id="21" name="Picture 20" descr="Satterfield.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733800"/>
            <a:ext cx="3769766" cy="2506493"/>
          </a:xfrm>
          <a:prstGeom prst="rect">
            <a:avLst/>
          </a:prstGeom>
          <a:ln>
            <a:noFill/>
          </a:ln>
          <a:effectLst>
            <a:softEdge rad="112500"/>
          </a:effectLst>
        </p:spPr>
      </p:pic>
      <p:sp>
        <p:nvSpPr>
          <p:cNvPr id="13" name="Rectangle 2"/>
          <p:cNvSpPr>
            <a:spLocks noGrp="1" noChangeArrowheads="1"/>
          </p:cNvSpPr>
          <p:nvPr>
            <p:ph type="title" idx="4294967295"/>
          </p:nvPr>
        </p:nvSpPr>
        <p:spPr>
          <a:xfrm>
            <a:off x="1905000" y="152400"/>
            <a:ext cx="6705600" cy="1143000"/>
          </a:xfrm>
        </p:spPr>
        <p:txBody>
          <a:bodyPr>
            <a:noAutofit/>
          </a:bodyPr>
          <a:lstStyle/>
          <a:p>
            <a:pPr algn="ctr">
              <a:defRPr/>
            </a:pPr>
            <a:r>
              <a:rPr lang="en-US" sz="3500" dirty="0" smtClean="0">
                <a:solidFill>
                  <a:schemeClr val="tx1"/>
                </a:solidFill>
                <a:ea typeface="+mj-ea"/>
                <a:cs typeface="+mj-cs"/>
              </a:rPr>
              <a:t>Curriculum, Instruction, Assessment</a:t>
            </a:r>
          </a:p>
        </p:txBody>
      </p:sp>
    </p:spTree>
    <p:extLst>
      <p:ext uri="{BB962C8B-B14F-4D97-AF65-F5344CB8AC3E}">
        <p14:creationId xmlns:p14="http://schemas.microsoft.com/office/powerpoint/2010/main" val="455880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91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81000"/>
            <a:ext cx="8325924" cy="685800"/>
          </a:xfrm>
        </p:spPr>
        <p:txBody>
          <a:bodyPr>
            <a:noAutofit/>
          </a:bodyPr>
          <a:lstStyle/>
          <a:p>
            <a:pPr algn="ctr" eaLnBrk="1" fontAlgn="auto" hangingPunct="1">
              <a:spcAft>
                <a:spcPts val="0"/>
              </a:spcAft>
              <a:defRPr/>
            </a:pPr>
            <a:r>
              <a:rPr lang="en-US" sz="3500" dirty="0">
                <a:solidFill>
                  <a:schemeClr val="tx1"/>
                </a:solidFill>
              </a:rPr>
              <a:t>Curriculum, Instruction, Assessment</a:t>
            </a:r>
            <a:endParaRPr lang="en-US" sz="3500" b="1" dirty="0">
              <a:solidFill>
                <a:schemeClr val="tx1"/>
              </a:solidFill>
            </a:endParaRPr>
          </a:p>
        </p:txBody>
      </p:sp>
      <p:sp>
        <p:nvSpPr>
          <p:cNvPr id="5" name="Content Placeholder 2"/>
          <p:cNvSpPr>
            <a:spLocks noGrp="1"/>
          </p:cNvSpPr>
          <p:nvPr>
            <p:ph sz="quarter" idx="1"/>
          </p:nvPr>
        </p:nvSpPr>
        <p:spPr>
          <a:xfrm>
            <a:off x="203190" y="1010075"/>
            <a:ext cx="8610600" cy="5330825"/>
          </a:xfrm>
        </p:spPr>
        <p:txBody>
          <a:bodyPr>
            <a:normAutofit/>
          </a:bodyPr>
          <a:lstStyle/>
          <a:p>
            <a:pPr>
              <a:defRPr/>
            </a:pPr>
            <a:r>
              <a:rPr lang="en-US" dirty="0" smtClean="0"/>
              <a:t>Curriculum → Instruction</a:t>
            </a:r>
            <a:r>
              <a:rPr lang="en-US" dirty="0"/>
              <a:t> → </a:t>
            </a:r>
            <a:r>
              <a:rPr lang="en-US" dirty="0" smtClean="0"/>
              <a:t>Learner </a:t>
            </a:r>
            <a:r>
              <a:rPr lang="en-US" dirty="0"/>
              <a:t>→ </a:t>
            </a:r>
            <a:r>
              <a:rPr lang="en-US" dirty="0" smtClean="0"/>
              <a:t>Assessment</a:t>
            </a:r>
          </a:p>
          <a:p>
            <a:pPr>
              <a:defRPr/>
            </a:pPr>
            <a:r>
              <a:rPr lang="en-US" dirty="0" smtClean="0"/>
              <a:t>Everything is easier </a:t>
            </a:r>
            <a:r>
              <a:rPr lang="en-US" dirty="0"/>
              <a:t>than meaningful </a:t>
            </a:r>
            <a:r>
              <a:rPr lang="en-US" dirty="0" smtClean="0"/>
              <a:t>assessment.</a:t>
            </a:r>
            <a:endParaRPr lang="en-US" dirty="0"/>
          </a:p>
          <a:p>
            <a:pPr>
              <a:defRPr/>
            </a:pPr>
            <a:r>
              <a:rPr lang="en-US" dirty="0" smtClean="0"/>
              <a:t>Meaningful</a:t>
            </a:r>
            <a:r>
              <a:rPr lang="en-US" dirty="0"/>
              <a:t>, valuable questions are difficult and time-consuming to create</a:t>
            </a:r>
            <a:r>
              <a:rPr lang="en-US" dirty="0" smtClean="0"/>
              <a:t>.</a:t>
            </a:r>
          </a:p>
          <a:p>
            <a:pPr eaLnBrk="1" hangingPunct="1">
              <a:defRPr/>
            </a:pPr>
            <a:r>
              <a:rPr lang="en-US" dirty="0" smtClean="0"/>
              <a:t>Assessments students tend to value:</a:t>
            </a:r>
          </a:p>
          <a:p>
            <a:pPr lvl="1">
              <a:defRPr/>
            </a:pPr>
            <a:r>
              <a:rPr lang="en-US" dirty="0" smtClean="0"/>
              <a:t>Classroom Tests</a:t>
            </a:r>
          </a:p>
          <a:p>
            <a:pPr lvl="1">
              <a:defRPr/>
            </a:pPr>
            <a:r>
              <a:rPr lang="en-US" dirty="0" smtClean="0"/>
              <a:t>Advanced Placement (AP) Tests</a:t>
            </a:r>
          </a:p>
          <a:p>
            <a:pPr lvl="1">
              <a:defRPr/>
            </a:pPr>
            <a:r>
              <a:rPr lang="en-US" dirty="0" smtClean="0"/>
              <a:t>SAT </a:t>
            </a:r>
          </a:p>
          <a:p>
            <a:pPr lvl="1">
              <a:defRPr/>
            </a:pPr>
            <a:r>
              <a:rPr lang="en-US" dirty="0" smtClean="0"/>
              <a:t>ACT</a:t>
            </a:r>
          </a:p>
          <a:p>
            <a:pPr>
              <a:defRPr/>
            </a:pPr>
            <a:r>
              <a:rPr lang="en-US" dirty="0"/>
              <a:t>Assessments </a:t>
            </a:r>
            <a:r>
              <a:rPr lang="en-US" dirty="0" smtClean="0"/>
              <a:t>“others” </a:t>
            </a:r>
            <a:r>
              <a:rPr lang="en-US" dirty="0"/>
              <a:t>tend to value</a:t>
            </a:r>
            <a:r>
              <a:rPr lang="en-US" dirty="0" smtClean="0"/>
              <a:t>:</a:t>
            </a:r>
          </a:p>
          <a:p>
            <a:pPr lvl="1">
              <a:defRPr/>
            </a:pPr>
            <a:r>
              <a:rPr lang="en-US" dirty="0" smtClean="0"/>
              <a:t>State-required Tests</a:t>
            </a:r>
          </a:p>
          <a:p>
            <a:pPr lvl="1">
              <a:defRPr/>
            </a:pPr>
            <a:r>
              <a:rPr lang="en-US" dirty="0" smtClean="0"/>
              <a:t>NCLB-required Tests </a:t>
            </a:r>
          </a:p>
          <a:p>
            <a:pPr lvl="1">
              <a:defRPr/>
            </a:pPr>
            <a:r>
              <a:rPr lang="en-US" dirty="0" smtClean="0"/>
              <a:t>Smarter Balanced, PARCC</a:t>
            </a:r>
          </a:p>
        </p:txBody>
      </p:sp>
      <p:grpSp>
        <p:nvGrpSpPr>
          <p:cNvPr id="6" name="Group 3"/>
          <p:cNvGrpSpPr>
            <a:grpSpLocks/>
          </p:cNvGrpSpPr>
          <p:nvPr/>
        </p:nvGrpSpPr>
        <p:grpSpPr bwMode="auto">
          <a:xfrm>
            <a:off x="5547124" y="3571874"/>
            <a:ext cx="3266666" cy="2867552"/>
            <a:chOff x="-1" y="-1"/>
            <a:chExt cx="8427100" cy="6166851"/>
          </a:xfrm>
        </p:grpSpPr>
        <p:sp>
          <p:nvSpPr>
            <p:cNvPr id="7" name="AutoShape 4"/>
            <p:cNvSpPr>
              <a:spLocks/>
            </p:cNvSpPr>
            <p:nvPr/>
          </p:nvSpPr>
          <p:spPr bwMode="auto">
            <a:xfrm>
              <a:off x="0" y="0"/>
              <a:ext cx="8427099" cy="6166850"/>
            </a:xfrm>
            <a:prstGeom prst="roundRect">
              <a:avLst>
                <a:gd name="adj" fmla="val 9306"/>
              </a:avLst>
            </a:prstGeom>
            <a:solidFill>
              <a:srgbClr val="A6AAA8"/>
            </a:solidFill>
            <a:ln w="25400"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76" tIns="876" rIns="876" bIns="876" anchor="b"/>
            <a:lstStyle>
              <a:lvl1pPr defTabSz="439738">
                <a:defRPr sz="3600">
                  <a:solidFill>
                    <a:srgbClr val="FFFFFF"/>
                  </a:solidFill>
                  <a:latin typeface="Helvetica Light" charset="0"/>
                  <a:ea typeface="Helvetica Light" charset="0"/>
                  <a:cs typeface="Helvetica Light" charset="0"/>
                  <a:sym typeface="Helvetica Light" charset="0"/>
                </a:defRPr>
              </a:lvl1pPr>
              <a:lvl2pPr defTabSz="439738">
                <a:defRPr sz="3600">
                  <a:solidFill>
                    <a:srgbClr val="FFFFFF"/>
                  </a:solidFill>
                  <a:latin typeface="Helvetica Light" charset="0"/>
                  <a:ea typeface="Helvetica Light" charset="0"/>
                  <a:cs typeface="Helvetica Light" charset="0"/>
                  <a:sym typeface="Helvetica Light" charset="0"/>
                </a:defRPr>
              </a:lvl2pPr>
              <a:lvl3pPr defTabSz="439738">
                <a:defRPr sz="3600">
                  <a:solidFill>
                    <a:srgbClr val="FFFFFF"/>
                  </a:solidFill>
                  <a:latin typeface="Helvetica Light" charset="0"/>
                  <a:ea typeface="Helvetica Light" charset="0"/>
                  <a:cs typeface="Helvetica Light" charset="0"/>
                  <a:sym typeface="Helvetica Light" charset="0"/>
                </a:defRPr>
              </a:lvl3pPr>
              <a:lvl4pPr defTabSz="439738">
                <a:defRPr sz="3600">
                  <a:solidFill>
                    <a:srgbClr val="FFFFFF"/>
                  </a:solidFill>
                  <a:latin typeface="Helvetica Light" charset="0"/>
                  <a:ea typeface="Helvetica Light" charset="0"/>
                  <a:cs typeface="Helvetica Light" charset="0"/>
                  <a:sym typeface="Helvetica Light" charset="0"/>
                </a:defRPr>
              </a:lvl4pPr>
              <a:lvl5pPr defTabSz="439738">
                <a:defRPr sz="3600">
                  <a:solidFill>
                    <a:srgbClr val="FFFFFF"/>
                  </a:solidFill>
                  <a:latin typeface="Helvetica Light" charset="0"/>
                  <a:ea typeface="Helvetica Light" charset="0"/>
                  <a:cs typeface="Helvetica Light" charset="0"/>
                  <a:sym typeface="Helvetica Light" charset="0"/>
                </a:defRPr>
              </a:lvl5pPr>
              <a:lvl6pPr marL="13716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6pPr>
              <a:lvl7pPr marL="18288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7pPr>
              <a:lvl8pPr marL="22860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8pPr>
              <a:lvl9pPr marL="27432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9pPr>
            </a:lstStyle>
            <a:p>
              <a:pPr algn="ctr"/>
              <a:r>
                <a:rPr lang="en-US" altLang="en-US" sz="1800" dirty="0">
                  <a:solidFill>
                    <a:srgbClr val="000000"/>
                  </a:solidFill>
                  <a:latin typeface="+mn-lt"/>
                </a:rPr>
                <a:t>Nation</a:t>
              </a:r>
              <a:endParaRPr lang="en-US" altLang="en-US" sz="1800" dirty="0">
                <a:latin typeface="+mn-lt"/>
              </a:endParaRPr>
            </a:p>
          </p:txBody>
        </p:sp>
        <p:sp>
          <p:nvSpPr>
            <p:cNvPr id="8" name="AutoShape 5"/>
            <p:cNvSpPr>
              <a:spLocks/>
            </p:cNvSpPr>
            <p:nvPr/>
          </p:nvSpPr>
          <p:spPr bwMode="auto">
            <a:xfrm>
              <a:off x="359525" y="222828"/>
              <a:ext cx="7595316" cy="5179971"/>
            </a:xfrm>
            <a:prstGeom prst="roundRect">
              <a:avLst>
                <a:gd name="adj" fmla="val 9986"/>
              </a:avLst>
            </a:prstGeom>
            <a:solidFill>
              <a:srgbClr val="8881F0"/>
            </a:solidFill>
            <a:ln w="25400"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76" tIns="876" rIns="876" bIns="876" anchor="b"/>
            <a:lstStyle>
              <a:lvl1pPr defTabSz="439738">
                <a:defRPr sz="3600">
                  <a:solidFill>
                    <a:srgbClr val="FFFFFF"/>
                  </a:solidFill>
                  <a:latin typeface="Helvetica Light" charset="0"/>
                  <a:ea typeface="Helvetica Light" charset="0"/>
                  <a:cs typeface="Helvetica Light" charset="0"/>
                  <a:sym typeface="Helvetica Light" charset="0"/>
                </a:defRPr>
              </a:lvl1pPr>
              <a:lvl2pPr defTabSz="439738">
                <a:defRPr sz="3600">
                  <a:solidFill>
                    <a:srgbClr val="FFFFFF"/>
                  </a:solidFill>
                  <a:latin typeface="Helvetica Light" charset="0"/>
                  <a:ea typeface="Helvetica Light" charset="0"/>
                  <a:cs typeface="Helvetica Light" charset="0"/>
                  <a:sym typeface="Helvetica Light" charset="0"/>
                </a:defRPr>
              </a:lvl2pPr>
              <a:lvl3pPr defTabSz="439738">
                <a:defRPr sz="3600">
                  <a:solidFill>
                    <a:srgbClr val="FFFFFF"/>
                  </a:solidFill>
                  <a:latin typeface="Helvetica Light" charset="0"/>
                  <a:ea typeface="Helvetica Light" charset="0"/>
                  <a:cs typeface="Helvetica Light" charset="0"/>
                  <a:sym typeface="Helvetica Light" charset="0"/>
                </a:defRPr>
              </a:lvl3pPr>
              <a:lvl4pPr defTabSz="439738">
                <a:defRPr sz="3600">
                  <a:solidFill>
                    <a:srgbClr val="FFFFFF"/>
                  </a:solidFill>
                  <a:latin typeface="Helvetica Light" charset="0"/>
                  <a:ea typeface="Helvetica Light" charset="0"/>
                  <a:cs typeface="Helvetica Light" charset="0"/>
                  <a:sym typeface="Helvetica Light" charset="0"/>
                </a:defRPr>
              </a:lvl4pPr>
              <a:lvl5pPr defTabSz="439738">
                <a:defRPr sz="3600">
                  <a:solidFill>
                    <a:srgbClr val="FFFFFF"/>
                  </a:solidFill>
                  <a:latin typeface="Helvetica Light" charset="0"/>
                  <a:ea typeface="Helvetica Light" charset="0"/>
                  <a:cs typeface="Helvetica Light" charset="0"/>
                  <a:sym typeface="Helvetica Light" charset="0"/>
                </a:defRPr>
              </a:lvl5pPr>
              <a:lvl6pPr marL="13716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6pPr>
              <a:lvl7pPr marL="18288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7pPr>
              <a:lvl8pPr marL="22860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8pPr>
              <a:lvl9pPr marL="27432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9pPr>
            </a:lstStyle>
            <a:p>
              <a:pPr algn="ctr"/>
              <a:r>
                <a:rPr lang="en-US" altLang="en-US" sz="1800" dirty="0">
                  <a:solidFill>
                    <a:srgbClr val="000000"/>
                  </a:solidFill>
                  <a:latin typeface="+mn-lt"/>
                </a:rPr>
                <a:t>State</a:t>
              </a:r>
              <a:endParaRPr lang="en-US" altLang="en-US" sz="1800" dirty="0">
                <a:latin typeface="+mn-lt"/>
              </a:endParaRPr>
            </a:p>
          </p:txBody>
        </p:sp>
        <p:sp>
          <p:nvSpPr>
            <p:cNvPr id="9" name="AutoShape 6"/>
            <p:cNvSpPr>
              <a:spLocks/>
            </p:cNvSpPr>
            <p:nvPr/>
          </p:nvSpPr>
          <p:spPr bwMode="auto">
            <a:xfrm>
              <a:off x="814850" y="447356"/>
              <a:ext cx="6684666" cy="4113698"/>
            </a:xfrm>
            <a:prstGeom prst="roundRect">
              <a:avLst>
                <a:gd name="adj" fmla="val 11065"/>
              </a:avLst>
            </a:prstGeom>
            <a:solidFill>
              <a:srgbClr val="E8A433"/>
            </a:solidFill>
            <a:ln w="25400"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76" tIns="876" rIns="876" bIns="876" anchor="b"/>
            <a:lstStyle>
              <a:lvl1pPr defTabSz="439738">
                <a:defRPr sz="3600">
                  <a:solidFill>
                    <a:srgbClr val="FFFFFF"/>
                  </a:solidFill>
                  <a:latin typeface="Helvetica Light" charset="0"/>
                  <a:ea typeface="Helvetica Light" charset="0"/>
                  <a:cs typeface="Helvetica Light" charset="0"/>
                  <a:sym typeface="Helvetica Light" charset="0"/>
                </a:defRPr>
              </a:lvl1pPr>
              <a:lvl2pPr defTabSz="439738">
                <a:defRPr sz="3600">
                  <a:solidFill>
                    <a:srgbClr val="FFFFFF"/>
                  </a:solidFill>
                  <a:latin typeface="Helvetica Light" charset="0"/>
                  <a:ea typeface="Helvetica Light" charset="0"/>
                  <a:cs typeface="Helvetica Light" charset="0"/>
                  <a:sym typeface="Helvetica Light" charset="0"/>
                </a:defRPr>
              </a:lvl2pPr>
              <a:lvl3pPr defTabSz="439738">
                <a:defRPr sz="3600">
                  <a:solidFill>
                    <a:srgbClr val="FFFFFF"/>
                  </a:solidFill>
                  <a:latin typeface="Helvetica Light" charset="0"/>
                  <a:ea typeface="Helvetica Light" charset="0"/>
                  <a:cs typeface="Helvetica Light" charset="0"/>
                  <a:sym typeface="Helvetica Light" charset="0"/>
                </a:defRPr>
              </a:lvl3pPr>
              <a:lvl4pPr defTabSz="439738">
                <a:defRPr sz="3600">
                  <a:solidFill>
                    <a:srgbClr val="FFFFFF"/>
                  </a:solidFill>
                  <a:latin typeface="Helvetica Light" charset="0"/>
                  <a:ea typeface="Helvetica Light" charset="0"/>
                  <a:cs typeface="Helvetica Light" charset="0"/>
                  <a:sym typeface="Helvetica Light" charset="0"/>
                </a:defRPr>
              </a:lvl4pPr>
              <a:lvl5pPr defTabSz="439738">
                <a:defRPr sz="3600">
                  <a:solidFill>
                    <a:srgbClr val="FFFFFF"/>
                  </a:solidFill>
                  <a:latin typeface="Helvetica Light" charset="0"/>
                  <a:ea typeface="Helvetica Light" charset="0"/>
                  <a:cs typeface="Helvetica Light" charset="0"/>
                  <a:sym typeface="Helvetica Light" charset="0"/>
                </a:defRPr>
              </a:lvl5pPr>
              <a:lvl6pPr marL="13716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6pPr>
              <a:lvl7pPr marL="18288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7pPr>
              <a:lvl8pPr marL="22860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8pPr>
              <a:lvl9pPr marL="27432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9pPr>
            </a:lstStyle>
            <a:p>
              <a:pPr algn="ctr"/>
              <a:r>
                <a:rPr lang="en-US" altLang="en-US" sz="1800" dirty="0">
                  <a:solidFill>
                    <a:srgbClr val="000000"/>
                  </a:solidFill>
                  <a:latin typeface="+mn-lt"/>
                </a:rPr>
                <a:t>District</a:t>
              </a:r>
              <a:endParaRPr lang="en-US" altLang="en-US" sz="1800" dirty="0">
                <a:latin typeface="+mn-lt"/>
              </a:endParaRPr>
            </a:p>
          </p:txBody>
        </p:sp>
        <p:sp>
          <p:nvSpPr>
            <p:cNvPr id="10" name="AutoShape 7"/>
            <p:cNvSpPr>
              <a:spLocks/>
            </p:cNvSpPr>
            <p:nvPr/>
          </p:nvSpPr>
          <p:spPr bwMode="auto">
            <a:xfrm>
              <a:off x="1739005" y="702293"/>
              <a:ext cx="4644757" cy="3013073"/>
            </a:xfrm>
            <a:prstGeom prst="roundRect">
              <a:avLst>
                <a:gd name="adj" fmla="val 10495"/>
              </a:avLst>
            </a:prstGeom>
            <a:solidFill>
              <a:srgbClr val="11DBE3"/>
            </a:solidFill>
            <a:ln w="25400"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76" tIns="876" rIns="876" bIns="876" anchor="b"/>
            <a:lstStyle>
              <a:lvl1pPr defTabSz="439738">
                <a:defRPr sz="3600">
                  <a:solidFill>
                    <a:srgbClr val="FFFFFF"/>
                  </a:solidFill>
                  <a:latin typeface="Helvetica Light" charset="0"/>
                  <a:ea typeface="Helvetica Light" charset="0"/>
                  <a:cs typeface="Helvetica Light" charset="0"/>
                  <a:sym typeface="Helvetica Light" charset="0"/>
                </a:defRPr>
              </a:lvl1pPr>
              <a:lvl2pPr defTabSz="439738">
                <a:defRPr sz="3600">
                  <a:solidFill>
                    <a:srgbClr val="FFFFFF"/>
                  </a:solidFill>
                  <a:latin typeface="Helvetica Light" charset="0"/>
                  <a:ea typeface="Helvetica Light" charset="0"/>
                  <a:cs typeface="Helvetica Light" charset="0"/>
                  <a:sym typeface="Helvetica Light" charset="0"/>
                </a:defRPr>
              </a:lvl2pPr>
              <a:lvl3pPr defTabSz="439738">
                <a:defRPr sz="3600">
                  <a:solidFill>
                    <a:srgbClr val="FFFFFF"/>
                  </a:solidFill>
                  <a:latin typeface="Helvetica Light" charset="0"/>
                  <a:ea typeface="Helvetica Light" charset="0"/>
                  <a:cs typeface="Helvetica Light" charset="0"/>
                  <a:sym typeface="Helvetica Light" charset="0"/>
                </a:defRPr>
              </a:lvl3pPr>
              <a:lvl4pPr defTabSz="439738">
                <a:defRPr sz="3600">
                  <a:solidFill>
                    <a:srgbClr val="FFFFFF"/>
                  </a:solidFill>
                  <a:latin typeface="Helvetica Light" charset="0"/>
                  <a:ea typeface="Helvetica Light" charset="0"/>
                  <a:cs typeface="Helvetica Light" charset="0"/>
                  <a:sym typeface="Helvetica Light" charset="0"/>
                </a:defRPr>
              </a:lvl4pPr>
              <a:lvl5pPr defTabSz="439738">
                <a:defRPr sz="3600">
                  <a:solidFill>
                    <a:srgbClr val="FFFFFF"/>
                  </a:solidFill>
                  <a:latin typeface="Helvetica Light" charset="0"/>
                  <a:ea typeface="Helvetica Light" charset="0"/>
                  <a:cs typeface="Helvetica Light" charset="0"/>
                  <a:sym typeface="Helvetica Light" charset="0"/>
                </a:defRPr>
              </a:lvl5pPr>
              <a:lvl6pPr marL="13716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6pPr>
              <a:lvl7pPr marL="18288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7pPr>
              <a:lvl8pPr marL="22860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8pPr>
              <a:lvl9pPr marL="27432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9pPr>
            </a:lstStyle>
            <a:p>
              <a:pPr algn="ctr"/>
              <a:r>
                <a:rPr lang="en-US" altLang="en-US" sz="1800" dirty="0">
                  <a:solidFill>
                    <a:srgbClr val="000000"/>
                  </a:solidFill>
                  <a:latin typeface="+mn-lt"/>
                </a:rPr>
                <a:t>School</a:t>
              </a:r>
              <a:endParaRPr lang="en-US" altLang="en-US" sz="1800" dirty="0">
                <a:latin typeface="+mn-lt"/>
              </a:endParaRPr>
            </a:p>
          </p:txBody>
        </p:sp>
        <p:sp>
          <p:nvSpPr>
            <p:cNvPr id="11" name="AutoShape 8"/>
            <p:cNvSpPr>
              <a:spLocks/>
            </p:cNvSpPr>
            <p:nvPr/>
          </p:nvSpPr>
          <p:spPr bwMode="auto">
            <a:xfrm>
              <a:off x="2153364" y="911198"/>
              <a:ext cx="3816039" cy="2031248"/>
            </a:xfrm>
            <a:prstGeom prst="roundRect">
              <a:avLst>
                <a:gd name="adj" fmla="val 12792"/>
              </a:avLst>
            </a:prstGeom>
            <a:solidFill>
              <a:srgbClr val="7BDB45"/>
            </a:solidFill>
            <a:ln w="25400"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76" tIns="876" rIns="876" bIns="876" anchor="b"/>
            <a:lstStyle>
              <a:lvl1pPr defTabSz="439738">
                <a:defRPr sz="3600">
                  <a:solidFill>
                    <a:srgbClr val="FFFFFF"/>
                  </a:solidFill>
                  <a:latin typeface="Helvetica Light" charset="0"/>
                  <a:ea typeface="Helvetica Light" charset="0"/>
                  <a:cs typeface="Helvetica Light" charset="0"/>
                  <a:sym typeface="Helvetica Light" charset="0"/>
                </a:defRPr>
              </a:lvl1pPr>
              <a:lvl2pPr defTabSz="439738">
                <a:defRPr sz="3600">
                  <a:solidFill>
                    <a:srgbClr val="FFFFFF"/>
                  </a:solidFill>
                  <a:latin typeface="Helvetica Light" charset="0"/>
                  <a:ea typeface="Helvetica Light" charset="0"/>
                  <a:cs typeface="Helvetica Light" charset="0"/>
                  <a:sym typeface="Helvetica Light" charset="0"/>
                </a:defRPr>
              </a:lvl2pPr>
              <a:lvl3pPr defTabSz="439738">
                <a:defRPr sz="3600">
                  <a:solidFill>
                    <a:srgbClr val="FFFFFF"/>
                  </a:solidFill>
                  <a:latin typeface="Helvetica Light" charset="0"/>
                  <a:ea typeface="Helvetica Light" charset="0"/>
                  <a:cs typeface="Helvetica Light" charset="0"/>
                  <a:sym typeface="Helvetica Light" charset="0"/>
                </a:defRPr>
              </a:lvl3pPr>
              <a:lvl4pPr defTabSz="439738">
                <a:defRPr sz="3600">
                  <a:solidFill>
                    <a:srgbClr val="FFFFFF"/>
                  </a:solidFill>
                  <a:latin typeface="Helvetica Light" charset="0"/>
                  <a:ea typeface="Helvetica Light" charset="0"/>
                  <a:cs typeface="Helvetica Light" charset="0"/>
                  <a:sym typeface="Helvetica Light" charset="0"/>
                </a:defRPr>
              </a:lvl4pPr>
              <a:lvl5pPr defTabSz="439738">
                <a:defRPr sz="3600">
                  <a:solidFill>
                    <a:srgbClr val="FFFFFF"/>
                  </a:solidFill>
                  <a:latin typeface="Helvetica Light" charset="0"/>
                  <a:ea typeface="Helvetica Light" charset="0"/>
                  <a:cs typeface="Helvetica Light" charset="0"/>
                  <a:sym typeface="Helvetica Light" charset="0"/>
                </a:defRPr>
              </a:lvl5pPr>
              <a:lvl6pPr marL="13716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6pPr>
              <a:lvl7pPr marL="18288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7pPr>
              <a:lvl8pPr marL="22860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8pPr>
              <a:lvl9pPr marL="27432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9pPr>
            </a:lstStyle>
            <a:p>
              <a:pPr algn="ctr"/>
              <a:r>
                <a:rPr lang="en-US" altLang="en-US" sz="1800" dirty="0">
                  <a:solidFill>
                    <a:srgbClr val="000000"/>
                  </a:solidFill>
                  <a:latin typeface="+mn-lt"/>
                </a:rPr>
                <a:t>Classroom</a:t>
              </a:r>
              <a:endParaRPr lang="en-US" altLang="en-US" sz="1800" dirty="0">
                <a:latin typeface="+mn-lt"/>
              </a:endParaRPr>
            </a:p>
          </p:txBody>
        </p:sp>
      </p:grpSp>
      <p:sp>
        <p:nvSpPr>
          <p:cNvPr id="12" name="AutoShape 9" descr="texture4.jpeg"/>
          <p:cNvSpPr>
            <a:spLocks/>
          </p:cNvSpPr>
          <p:nvPr/>
        </p:nvSpPr>
        <p:spPr bwMode="auto">
          <a:xfrm>
            <a:off x="6454526" y="4080332"/>
            <a:ext cx="1333889" cy="481045"/>
          </a:xfrm>
          <a:prstGeom prst="roundRect">
            <a:avLst>
              <a:gd name="adj" fmla="val 18750"/>
            </a:avLst>
          </a:prstGeom>
          <a:blipFill dpi="0" rotWithShape="0">
            <a:blip r:embed="rId3"/>
            <a:srcRect/>
            <a:tile tx="0" ty="0" sx="100000" sy="100000" flip="none" algn="tl"/>
          </a:blipFill>
          <a:ln w="25400"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16" tIns="616" rIns="616" bIns="616" anchor="ctr"/>
          <a:lstStyle>
            <a:lvl1pPr defTabSz="439738">
              <a:defRPr sz="3600">
                <a:solidFill>
                  <a:srgbClr val="FFFFFF"/>
                </a:solidFill>
                <a:latin typeface="Helvetica Light" charset="0"/>
                <a:ea typeface="Helvetica Light" charset="0"/>
                <a:cs typeface="Helvetica Light" charset="0"/>
                <a:sym typeface="Helvetica Light" charset="0"/>
              </a:defRPr>
            </a:lvl1pPr>
            <a:lvl2pPr defTabSz="439738">
              <a:defRPr sz="3600">
                <a:solidFill>
                  <a:srgbClr val="FFFFFF"/>
                </a:solidFill>
                <a:latin typeface="Helvetica Light" charset="0"/>
                <a:ea typeface="Helvetica Light" charset="0"/>
                <a:cs typeface="Helvetica Light" charset="0"/>
                <a:sym typeface="Helvetica Light" charset="0"/>
              </a:defRPr>
            </a:lvl2pPr>
            <a:lvl3pPr defTabSz="439738">
              <a:defRPr sz="3600">
                <a:solidFill>
                  <a:srgbClr val="FFFFFF"/>
                </a:solidFill>
                <a:latin typeface="Helvetica Light" charset="0"/>
                <a:ea typeface="Helvetica Light" charset="0"/>
                <a:cs typeface="Helvetica Light" charset="0"/>
                <a:sym typeface="Helvetica Light" charset="0"/>
              </a:defRPr>
            </a:lvl3pPr>
            <a:lvl4pPr defTabSz="439738">
              <a:defRPr sz="3600">
                <a:solidFill>
                  <a:srgbClr val="FFFFFF"/>
                </a:solidFill>
                <a:latin typeface="Helvetica Light" charset="0"/>
                <a:ea typeface="Helvetica Light" charset="0"/>
                <a:cs typeface="Helvetica Light" charset="0"/>
                <a:sym typeface="Helvetica Light" charset="0"/>
              </a:defRPr>
            </a:lvl4pPr>
            <a:lvl5pPr defTabSz="439738">
              <a:defRPr sz="3600">
                <a:solidFill>
                  <a:srgbClr val="FFFFFF"/>
                </a:solidFill>
                <a:latin typeface="Helvetica Light" charset="0"/>
                <a:ea typeface="Helvetica Light" charset="0"/>
                <a:cs typeface="Helvetica Light" charset="0"/>
                <a:sym typeface="Helvetica Light" charset="0"/>
              </a:defRPr>
            </a:lvl5pPr>
            <a:lvl6pPr marL="13716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6pPr>
            <a:lvl7pPr marL="18288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7pPr>
            <a:lvl8pPr marL="22860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8pPr>
            <a:lvl9pPr marL="2743200" algn="ctr" defTabSz="439738" fontAlgn="base" hangingPunct="0">
              <a:spcBef>
                <a:spcPct val="0"/>
              </a:spcBef>
              <a:spcAft>
                <a:spcPct val="0"/>
              </a:spcAft>
              <a:defRPr sz="3600">
                <a:solidFill>
                  <a:srgbClr val="FFFFFF"/>
                </a:solidFill>
                <a:latin typeface="Helvetica Light" charset="0"/>
                <a:ea typeface="Helvetica Light" charset="0"/>
                <a:cs typeface="Helvetica Light" charset="0"/>
                <a:sym typeface="Helvetica Light" charset="0"/>
              </a:defRPr>
            </a:lvl9pPr>
          </a:lstStyle>
          <a:p>
            <a:pPr algn="ctr"/>
            <a:r>
              <a:rPr lang="en-US" altLang="en-US" sz="1600" dirty="0">
                <a:solidFill>
                  <a:schemeClr val="tx1"/>
                </a:solidFill>
                <a:latin typeface="+mn-lt"/>
              </a:rPr>
              <a:t>Student</a:t>
            </a:r>
          </a:p>
        </p:txBody>
      </p:sp>
      <p:sp>
        <p:nvSpPr>
          <p:cNvPr id="13" name="TextBox 12"/>
          <p:cNvSpPr txBox="1"/>
          <p:nvPr/>
        </p:nvSpPr>
        <p:spPr>
          <a:xfrm>
            <a:off x="4327514" y="6486525"/>
            <a:ext cx="4495801" cy="246221"/>
          </a:xfrm>
          <a:prstGeom prst="rect">
            <a:avLst/>
          </a:prstGeom>
          <a:noFill/>
        </p:spPr>
        <p:txBody>
          <a:bodyPr wrap="square" rtlCol="0">
            <a:spAutoFit/>
          </a:bodyPr>
          <a:lstStyle/>
          <a:p>
            <a:r>
              <a:rPr lang="en-US" sz="1000" dirty="0" smtClean="0">
                <a:latin typeface="+mn-lt"/>
              </a:rPr>
              <a:t>Graphic Courtesy of Paul Andersen, 2011 Montana Teacher of the Year</a:t>
            </a:r>
            <a:endParaRPr lang="en-US" sz="1000" dirty="0">
              <a:latin typeface="+mn-lt"/>
            </a:endParaRPr>
          </a:p>
        </p:txBody>
      </p:sp>
    </p:spTree>
    <p:extLst>
      <p:ext uri="{BB962C8B-B14F-4D97-AF65-F5344CB8AC3E}">
        <p14:creationId xmlns:p14="http://schemas.microsoft.com/office/powerpoint/2010/main" val="35706050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66" y="228600"/>
            <a:ext cx="8465068" cy="990600"/>
          </a:xfrm>
        </p:spPr>
        <p:txBody>
          <a:bodyPr>
            <a:noAutofit/>
          </a:bodyPr>
          <a:lstStyle/>
          <a:p>
            <a:pPr algn="ctr"/>
            <a:r>
              <a:rPr lang="en-US" sz="3500" dirty="0">
                <a:solidFill>
                  <a:schemeClr val="tx1"/>
                </a:solidFill>
              </a:rPr>
              <a:t>Curriculum, Instruction, Assessment</a:t>
            </a:r>
            <a:endParaRPr lang="en-US" sz="3500" dirty="0">
              <a:solidFill>
                <a:schemeClr val="tx1"/>
              </a:solidFill>
              <a:latin typeface="+mn-lt"/>
            </a:endParaRPr>
          </a:p>
        </p:txBody>
      </p:sp>
      <p:sp>
        <p:nvSpPr>
          <p:cNvPr id="3" name="TextBox 2"/>
          <p:cNvSpPr txBox="1"/>
          <p:nvPr/>
        </p:nvSpPr>
        <p:spPr>
          <a:xfrm>
            <a:off x="228600" y="1447800"/>
            <a:ext cx="8382000" cy="4616648"/>
          </a:xfrm>
          <a:prstGeom prst="rect">
            <a:avLst/>
          </a:prstGeom>
          <a:noFill/>
        </p:spPr>
        <p:txBody>
          <a:bodyPr wrap="square" rtlCol="0">
            <a:spAutoFit/>
          </a:bodyPr>
          <a:lstStyle/>
          <a:p>
            <a:pPr marL="342900" indent="-342900">
              <a:buFont typeface="+mj-lt"/>
              <a:buAutoNum type="arabicPeriod"/>
            </a:pPr>
            <a:r>
              <a:rPr lang="en-US" sz="2100" dirty="0" smtClean="0">
                <a:latin typeface="+mn-lt"/>
              </a:rPr>
              <a:t>What role does curriculum, instruction, and assessment play in school leadership?</a:t>
            </a:r>
          </a:p>
          <a:p>
            <a:pPr marL="342900" indent="-342900">
              <a:buFont typeface="+mj-lt"/>
              <a:buAutoNum type="arabicPeriod"/>
            </a:pPr>
            <a:endParaRPr lang="en-US" sz="2100" dirty="0">
              <a:latin typeface="+mn-lt"/>
            </a:endParaRPr>
          </a:p>
          <a:p>
            <a:pPr marL="342900" indent="-342900">
              <a:buFont typeface="+mj-lt"/>
              <a:buAutoNum type="arabicPeriod"/>
            </a:pPr>
            <a:r>
              <a:rPr lang="en-US" sz="2100" dirty="0" smtClean="0">
                <a:latin typeface="+mn-lt"/>
              </a:rPr>
              <a:t>What is your school doing to promote </a:t>
            </a:r>
            <a:r>
              <a:rPr lang="en-US" sz="2100" dirty="0">
                <a:latin typeface="+mn-lt"/>
              </a:rPr>
              <a:t>curriculum, instruction, and assessment </a:t>
            </a:r>
            <a:r>
              <a:rPr lang="en-US" sz="2100" dirty="0" smtClean="0">
                <a:latin typeface="+mn-lt"/>
              </a:rPr>
              <a:t>with the following groups?</a:t>
            </a:r>
          </a:p>
          <a:p>
            <a:pPr marL="800100" lvl="1" indent="-342900">
              <a:buFont typeface="+mj-lt"/>
              <a:buAutoNum type="arabicPeriod"/>
            </a:pPr>
            <a:r>
              <a:rPr lang="en-US" sz="2100" dirty="0" smtClean="0">
                <a:latin typeface="+mn-lt"/>
              </a:rPr>
              <a:t>Students</a:t>
            </a:r>
          </a:p>
          <a:p>
            <a:pPr marL="800100" lvl="1" indent="-342900">
              <a:buFont typeface="+mj-lt"/>
              <a:buAutoNum type="arabicPeriod"/>
            </a:pPr>
            <a:r>
              <a:rPr lang="en-US" sz="2100" dirty="0" smtClean="0">
                <a:latin typeface="+mn-lt"/>
              </a:rPr>
              <a:t>Staff</a:t>
            </a:r>
          </a:p>
          <a:p>
            <a:pPr marL="800100" lvl="1" indent="-342900">
              <a:buFont typeface="+mj-lt"/>
              <a:buAutoNum type="arabicPeriod"/>
            </a:pPr>
            <a:r>
              <a:rPr lang="en-US" sz="2100" dirty="0" smtClean="0">
                <a:latin typeface="+mn-lt"/>
              </a:rPr>
              <a:t>Other Stakeholders (parents, businesses, community)</a:t>
            </a:r>
          </a:p>
          <a:p>
            <a:pPr marL="342900" indent="-342900">
              <a:buFont typeface="+mj-lt"/>
              <a:buAutoNum type="arabicPeriod"/>
            </a:pPr>
            <a:endParaRPr lang="en-US" sz="2100" dirty="0" smtClean="0">
              <a:latin typeface="+mn-lt"/>
            </a:endParaRPr>
          </a:p>
          <a:p>
            <a:pPr marL="342900" indent="-342900">
              <a:buFont typeface="+mj-lt"/>
              <a:buAutoNum type="arabicPeriod"/>
            </a:pPr>
            <a:r>
              <a:rPr lang="en-US" sz="2100" dirty="0" smtClean="0">
                <a:latin typeface="+mn-lt"/>
              </a:rPr>
              <a:t>How are you going to improve what your school is doing to improve </a:t>
            </a:r>
            <a:r>
              <a:rPr lang="en-US" sz="2100" dirty="0">
                <a:latin typeface="+mn-lt"/>
              </a:rPr>
              <a:t>curriculum, instruction, and assessment </a:t>
            </a:r>
            <a:r>
              <a:rPr lang="en-US" sz="2100" dirty="0" smtClean="0">
                <a:latin typeface="+mn-lt"/>
              </a:rPr>
              <a:t>?</a:t>
            </a:r>
          </a:p>
          <a:p>
            <a:pPr marL="342900" indent="-342900">
              <a:buFont typeface="+mj-lt"/>
              <a:buAutoNum type="arabicPeriod"/>
            </a:pPr>
            <a:endParaRPr lang="en-US" sz="2100" dirty="0" smtClean="0">
              <a:latin typeface="+mn-lt"/>
            </a:endParaRPr>
          </a:p>
          <a:p>
            <a:pPr marL="342900" indent="-342900">
              <a:buFont typeface="+mj-lt"/>
              <a:buAutoNum type="arabicPeriod"/>
            </a:pPr>
            <a:r>
              <a:rPr lang="en-US" sz="2100" dirty="0" smtClean="0">
                <a:latin typeface="+mn-lt"/>
              </a:rPr>
              <a:t>What are the greatest challenges to implementing effective </a:t>
            </a:r>
            <a:r>
              <a:rPr lang="en-US" sz="2100" dirty="0">
                <a:latin typeface="+mn-lt"/>
              </a:rPr>
              <a:t>curriculum, instruction, and assessment </a:t>
            </a:r>
            <a:r>
              <a:rPr lang="en-US" sz="2100" dirty="0" smtClean="0">
                <a:latin typeface="+mn-lt"/>
              </a:rPr>
              <a:t>?</a:t>
            </a:r>
          </a:p>
        </p:txBody>
      </p:sp>
    </p:spTree>
    <p:extLst>
      <p:ext uri="{BB962C8B-B14F-4D97-AF65-F5344CB8AC3E}">
        <p14:creationId xmlns:p14="http://schemas.microsoft.com/office/powerpoint/2010/main" val="35282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99" y="152400"/>
            <a:ext cx="8491701" cy="503238"/>
          </a:xfrm>
        </p:spPr>
        <p:txBody>
          <a:bodyPr>
            <a:normAutofit fontScale="90000"/>
          </a:bodyPr>
          <a:lstStyle/>
          <a:p>
            <a:pPr algn="ctr"/>
            <a:r>
              <a:rPr lang="en-US" sz="2800" dirty="0" smtClean="0">
                <a:solidFill>
                  <a:schemeClr val="tx1"/>
                </a:solidFill>
              </a:rPr>
              <a:t>Lead Your Students to Do More</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908081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8686800" cy="868362"/>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pPr>
            <a:r>
              <a:rPr lang="en-US" sz="3500" dirty="0" smtClean="0">
                <a:solidFill>
                  <a:schemeClr val="tx1"/>
                </a:solidFill>
              </a:rPr>
              <a:t>Are You Stuck?</a:t>
            </a:r>
            <a:endParaRPr lang="en-US" sz="3500" dirty="0">
              <a:solidFill>
                <a:schemeClr val="tx1"/>
              </a:solidFill>
              <a:latin typeface="+mn-lt"/>
            </a:endParaRPr>
          </a:p>
        </p:txBody>
      </p:sp>
    </p:spTree>
    <p:extLst>
      <p:ext uri="{BB962C8B-B14F-4D97-AF65-F5344CB8AC3E}">
        <p14:creationId xmlns:p14="http://schemas.microsoft.com/office/powerpoint/2010/main" val="340841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152400"/>
            <a:ext cx="7162800" cy="1143000"/>
          </a:xfrm>
        </p:spPr>
        <p:txBody>
          <a:bodyPr>
            <a:noAutofit/>
          </a:bodyPr>
          <a:lstStyle/>
          <a:p>
            <a:pPr algn="ctr" eaLnBrk="1" hangingPunct="1">
              <a:defRPr/>
            </a:pPr>
            <a:r>
              <a:rPr lang="en-US" sz="3800" dirty="0" smtClean="0">
                <a:solidFill>
                  <a:schemeClr val="tx1"/>
                </a:solidFill>
                <a:ea typeface="+mj-ea"/>
                <a:cs typeface="+mj-cs"/>
              </a:rPr>
              <a:t>Our Results: Attendance</a:t>
            </a:r>
          </a:p>
        </p:txBody>
      </p:sp>
      <p:sp>
        <p:nvSpPr>
          <p:cNvPr id="20483" name="Rectangle 4"/>
          <p:cNvSpPr>
            <a:spLocks noChangeArrowheads="1"/>
          </p:cNvSpPr>
          <p:nvPr/>
        </p:nvSpPr>
        <p:spPr bwMode="auto">
          <a:xfrm>
            <a:off x="609600" y="1960563"/>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1500"/>
          </a:p>
          <a:p>
            <a:pPr lvl="1">
              <a:lnSpc>
                <a:spcPct val="80000"/>
              </a:lnSpc>
            </a:pPr>
            <a:endParaRPr lang="en-US" sz="1500"/>
          </a:p>
          <a:p>
            <a:pPr>
              <a:lnSpc>
                <a:spcPct val="80000"/>
              </a:lnSpc>
            </a:pPr>
            <a:endParaRPr lang="en-US" sz="1500"/>
          </a:p>
        </p:txBody>
      </p:sp>
      <p:sp>
        <p:nvSpPr>
          <p:cNvPr id="20484" name="Rectangle 6"/>
          <p:cNvSpPr>
            <a:spLocks noChangeArrowheads="1"/>
          </p:cNvSpPr>
          <p:nvPr/>
        </p:nvSpPr>
        <p:spPr bwMode="auto">
          <a:xfrm>
            <a:off x="1295400" y="1828800"/>
            <a:ext cx="6629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a:latin typeface="Times New Roman" pitchFamily="18" charset="0"/>
                <a:cs typeface="Times New Roman" pitchFamily="18" charset="0"/>
              </a:rPr>
              <a:t>Percentage of Decrease in Absences </a:t>
            </a:r>
          </a:p>
          <a:p>
            <a:pPr algn="ctr"/>
            <a:r>
              <a:rPr lang="en-US" sz="2200">
                <a:latin typeface="Times New Roman" pitchFamily="18" charset="0"/>
                <a:cs typeface="Times New Roman" pitchFamily="18" charset="0"/>
              </a:rPr>
              <a:t>(absent more than 15 days)</a:t>
            </a:r>
            <a:endParaRPr lang="en-US" sz="2200"/>
          </a:p>
        </p:txBody>
      </p:sp>
      <p:sp>
        <p:nvSpPr>
          <p:cNvPr id="20485"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solidFill>
                  <a:schemeClr val="accent1"/>
                </a:solidFill>
                <a:latin typeface="Century Schoolbook" pitchFamily="18" charset="0"/>
              </a:rPr>
              <a:t>Striving to Reach and Motivate Students</a:t>
            </a:r>
          </a:p>
        </p:txBody>
      </p:sp>
      <p:pic>
        <p:nvPicPr>
          <p:cNvPr id="20486" name="Picture 3" descr="SRMS Logo HiRes-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650862216"/>
              </p:ext>
            </p:extLst>
          </p:nvPr>
        </p:nvGraphicFramePr>
        <p:xfrm>
          <a:off x="1295400" y="3048000"/>
          <a:ext cx="6248400" cy="2339976"/>
        </p:xfrm>
        <a:graphic>
          <a:graphicData uri="http://schemas.openxmlformats.org/drawingml/2006/table">
            <a:tbl>
              <a:tblPr firstRow="1" bandRow="1">
                <a:tableStyleId>{5C22544A-7EE6-4342-B048-85BDC9FD1C3A}</a:tableStyleId>
              </a:tblPr>
              <a:tblGrid>
                <a:gridCol w="3810000"/>
                <a:gridCol w="2438400"/>
              </a:tblGrid>
              <a:tr h="389996">
                <a:tc>
                  <a:txBody>
                    <a:bodyPr/>
                    <a:lstStyle/>
                    <a:p>
                      <a:r>
                        <a:rPr lang="en-US" sz="1800" dirty="0" smtClean="0"/>
                        <a:t>Subgroup</a:t>
                      </a:r>
                      <a:endParaRPr lang="en-US" sz="1800" dirty="0">
                        <a:solidFill>
                          <a:schemeClr val="bg1"/>
                        </a:solidFill>
                      </a:endParaRPr>
                    </a:p>
                  </a:txBody>
                  <a:tcPr marT="45732" marB="45732"/>
                </a:tc>
                <a:tc>
                  <a:txBody>
                    <a:bodyPr/>
                    <a:lstStyle/>
                    <a:p>
                      <a:pPr algn="ctr"/>
                      <a:r>
                        <a:rPr lang="en-US" sz="1800" dirty="0" smtClean="0"/>
                        <a:t>2003 to 2013</a:t>
                      </a:r>
                      <a:endParaRPr lang="en-US" sz="1800" dirty="0">
                        <a:solidFill>
                          <a:schemeClr val="bg1"/>
                        </a:solidFill>
                      </a:endParaRPr>
                    </a:p>
                  </a:txBody>
                  <a:tcPr marT="45732" marB="45732"/>
                </a:tc>
              </a:tr>
              <a:tr h="389996">
                <a:tc>
                  <a:txBody>
                    <a:bodyPr/>
                    <a:lstStyle/>
                    <a:p>
                      <a:r>
                        <a:rPr lang="en-US" sz="1800" dirty="0" smtClean="0"/>
                        <a:t>All</a:t>
                      </a:r>
                      <a:endParaRPr lang="en-US" sz="1800" dirty="0">
                        <a:solidFill>
                          <a:schemeClr val="tx1"/>
                        </a:solidFill>
                      </a:endParaRPr>
                    </a:p>
                  </a:txBody>
                  <a:tcPr marT="45732" marB="45732"/>
                </a:tc>
                <a:tc>
                  <a:txBody>
                    <a:bodyPr/>
                    <a:lstStyle/>
                    <a:p>
                      <a:pPr algn="ctr"/>
                      <a:r>
                        <a:rPr lang="en-US" sz="1800" dirty="0" smtClean="0">
                          <a:solidFill>
                            <a:srgbClr val="008000"/>
                          </a:solidFill>
                        </a:rPr>
                        <a:t>-11.9%</a:t>
                      </a:r>
                      <a:endParaRPr lang="en-US" sz="1800" dirty="0">
                        <a:solidFill>
                          <a:srgbClr val="008000"/>
                        </a:solidFill>
                      </a:endParaRPr>
                    </a:p>
                  </a:txBody>
                  <a:tcPr marT="45732" marB="45732"/>
                </a:tc>
              </a:tr>
              <a:tr h="389996">
                <a:tc>
                  <a:txBody>
                    <a:bodyPr/>
                    <a:lstStyle/>
                    <a:p>
                      <a:r>
                        <a:rPr lang="en-US" sz="1800" dirty="0" smtClean="0"/>
                        <a:t>African American</a:t>
                      </a:r>
                      <a:endParaRPr lang="en-US" sz="1800" b="1" dirty="0"/>
                    </a:p>
                  </a:txBody>
                  <a:tcPr marT="45732" marB="45732"/>
                </a:tc>
                <a:tc>
                  <a:txBody>
                    <a:bodyPr/>
                    <a:lstStyle/>
                    <a:p>
                      <a:pPr algn="ctr"/>
                      <a:r>
                        <a:rPr lang="en-US" sz="1800" b="0" dirty="0" smtClean="0">
                          <a:solidFill>
                            <a:srgbClr val="008000"/>
                          </a:solidFill>
                        </a:rPr>
                        <a:t>-12.6%</a:t>
                      </a:r>
                      <a:endParaRPr lang="en-US" sz="1800" b="0" dirty="0">
                        <a:solidFill>
                          <a:srgbClr val="008000"/>
                        </a:solidFill>
                      </a:endParaRPr>
                    </a:p>
                  </a:txBody>
                  <a:tcPr marT="45732" marB="45732"/>
                </a:tc>
              </a:tr>
              <a:tr h="389996">
                <a:tc>
                  <a:txBody>
                    <a:bodyPr/>
                    <a:lstStyle/>
                    <a:p>
                      <a:r>
                        <a:rPr lang="en-US" sz="1800" dirty="0" smtClean="0"/>
                        <a:t>Caucasian</a:t>
                      </a:r>
                      <a:endParaRPr lang="en-US" sz="1800" b="1" dirty="0"/>
                    </a:p>
                  </a:txBody>
                  <a:tcPr marT="45732" marB="45732"/>
                </a:tc>
                <a:tc>
                  <a:txBody>
                    <a:bodyPr/>
                    <a:lstStyle/>
                    <a:p>
                      <a:pPr algn="ctr"/>
                      <a:r>
                        <a:rPr lang="en-US" sz="1800" b="0" dirty="0" smtClean="0">
                          <a:solidFill>
                            <a:srgbClr val="008000"/>
                          </a:solidFill>
                        </a:rPr>
                        <a:t>-11.4%</a:t>
                      </a:r>
                      <a:endParaRPr lang="en-US" sz="1800" b="0" dirty="0">
                        <a:solidFill>
                          <a:srgbClr val="008000"/>
                        </a:solidFill>
                      </a:endParaRPr>
                    </a:p>
                  </a:txBody>
                  <a:tcPr marT="45732" marB="45732"/>
                </a:tc>
              </a:tr>
              <a:tr h="389996">
                <a:tc>
                  <a:txBody>
                    <a:bodyPr/>
                    <a:lstStyle/>
                    <a:p>
                      <a:r>
                        <a:rPr lang="en-US" sz="1800" dirty="0" smtClean="0"/>
                        <a:t>Students with Disabilities</a:t>
                      </a:r>
                      <a:endParaRPr lang="en-US" sz="1800" b="1" dirty="0">
                        <a:solidFill>
                          <a:schemeClr val="tx1"/>
                        </a:solidFill>
                      </a:endParaRPr>
                    </a:p>
                  </a:txBody>
                  <a:tcPr marT="45732" marB="45732"/>
                </a:tc>
                <a:tc>
                  <a:txBody>
                    <a:bodyPr/>
                    <a:lstStyle/>
                    <a:p>
                      <a:pPr algn="ctr"/>
                      <a:r>
                        <a:rPr lang="en-US" sz="1800" b="0" dirty="0" smtClean="0">
                          <a:solidFill>
                            <a:srgbClr val="008000"/>
                          </a:solidFill>
                        </a:rPr>
                        <a:t>-14.5%</a:t>
                      </a:r>
                      <a:endParaRPr lang="en-US" sz="1800" b="0" dirty="0">
                        <a:solidFill>
                          <a:srgbClr val="008000"/>
                        </a:solidFill>
                      </a:endParaRPr>
                    </a:p>
                  </a:txBody>
                  <a:tcPr marT="45732" marB="45732"/>
                </a:tc>
              </a:tr>
              <a:tr h="389996">
                <a:tc>
                  <a:txBody>
                    <a:bodyPr/>
                    <a:lstStyle/>
                    <a:p>
                      <a:r>
                        <a:rPr lang="en-US" sz="1800" b="0" dirty="0" smtClean="0"/>
                        <a:t>Economically</a:t>
                      </a:r>
                      <a:r>
                        <a:rPr lang="en-US" sz="1800" b="0" baseline="0" dirty="0" smtClean="0"/>
                        <a:t> Disadvantaged</a:t>
                      </a:r>
                      <a:endParaRPr lang="en-US" sz="1800" b="1" dirty="0"/>
                    </a:p>
                  </a:txBody>
                  <a:tcPr marT="45732" marB="45732"/>
                </a:tc>
                <a:tc>
                  <a:txBody>
                    <a:bodyPr/>
                    <a:lstStyle/>
                    <a:p>
                      <a:pPr algn="ctr"/>
                      <a:r>
                        <a:rPr lang="en-US" sz="1800" b="0" dirty="0" smtClean="0">
                          <a:solidFill>
                            <a:srgbClr val="008000"/>
                          </a:solidFill>
                        </a:rPr>
                        <a:t>-13.7%*</a:t>
                      </a:r>
                      <a:endParaRPr lang="en-US" sz="1800" b="0" dirty="0">
                        <a:solidFill>
                          <a:srgbClr val="008000"/>
                        </a:solidFill>
                      </a:endParaRPr>
                    </a:p>
                  </a:txBody>
                  <a:tcPr marT="45732" marB="45732"/>
                </a:tc>
              </a:tr>
            </a:tbl>
          </a:graphicData>
        </a:graphic>
      </p:graphicFrame>
      <p:sp>
        <p:nvSpPr>
          <p:cNvPr id="10" name="TextBox 9"/>
          <p:cNvSpPr txBox="1"/>
          <p:nvPr/>
        </p:nvSpPr>
        <p:spPr>
          <a:xfrm>
            <a:off x="5257800" y="5486400"/>
            <a:ext cx="2286000" cy="246221"/>
          </a:xfrm>
          <a:prstGeom prst="rect">
            <a:avLst/>
          </a:prstGeom>
          <a:noFill/>
        </p:spPr>
        <p:txBody>
          <a:bodyPr wrap="square" rtlCol="0">
            <a:spAutoFit/>
          </a:bodyPr>
          <a:lstStyle/>
          <a:p>
            <a:pPr algn="ctr"/>
            <a:r>
              <a:rPr lang="en-US" sz="1000" dirty="0" smtClean="0">
                <a:latin typeface="+mn-lt"/>
              </a:rPr>
              <a:t>*</a:t>
            </a:r>
            <a:r>
              <a:rPr lang="en-US" sz="1000" dirty="0" err="1" smtClean="0">
                <a:latin typeface="+mn-lt"/>
              </a:rPr>
              <a:t>EcD</a:t>
            </a:r>
            <a:r>
              <a:rPr lang="en-US" sz="1000" dirty="0" smtClean="0">
                <a:latin typeface="+mn-lt"/>
              </a:rPr>
              <a:t> Data through 2012</a:t>
            </a:r>
            <a:endParaRPr lang="en-US" sz="1000" dirty="0">
              <a:latin typeface="+mn-lt"/>
            </a:endParaRPr>
          </a:p>
        </p:txBody>
      </p:sp>
    </p:spTree>
    <p:extLst>
      <p:ext uri="{BB962C8B-B14F-4D97-AF65-F5344CB8AC3E}">
        <p14:creationId xmlns:p14="http://schemas.microsoft.com/office/powerpoint/2010/main" val="3513224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76400" y="228600"/>
            <a:ext cx="6934200" cy="1143000"/>
          </a:xfrm>
        </p:spPr>
        <p:txBody>
          <a:bodyPr/>
          <a:lstStyle/>
          <a:p>
            <a:pPr algn="ctr" eaLnBrk="1" hangingPunct="1">
              <a:defRPr/>
            </a:pPr>
            <a:r>
              <a:rPr lang="en-US" sz="4200" dirty="0" smtClean="0">
                <a:solidFill>
                  <a:schemeClr val="tx1"/>
                </a:solidFill>
                <a:ea typeface="+mj-ea"/>
                <a:cs typeface="+mj-cs"/>
              </a:rPr>
              <a:t> </a:t>
            </a:r>
            <a:r>
              <a:rPr lang="en-US" sz="3800" dirty="0" smtClean="0">
                <a:solidFill>
                  <a:schemeClr val="tx1"/>
                </a:solidFill>
                <a:ea typeface="+mj-ea"/>
                <a:cs typeface="+mj-cs"/>
              </a:rPr>
              <a:t>Our Results: Attitude</a:t>
            </a:r>
          </a:p>
        </p:txBody>
      </p:sp>
      <p:sp>
        <p:nvSpPr>
          <p:cNvPr id="21507" name="Rectangle 4"/>
          <p:cNvSpPr>
            <a:spLocks noChangeArrowheads="1"/>
          </p:cNvSpPr>
          <p:nvPr/>
        </p:nvSpPr>
        <p:spPr bwMode="auto">
          <a:xfrm>
            <a:off x="609600" y="1960563"/>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1500"/>
          </a:p>
          <a:p>
            <a:pPr lvl="1">
              <a:lnSpc>
                <a:spcPct val="80000"/>
              </a:lnSpc>
            </a:pPr>
            <a:endParaRPr lang="en-US" sz="1500"/>
          </a:p>
          <a:p>
            <a:pPr>
              <a:lnSpc>
                <a:spcPct val="80000"/>
              </a:lnSpc>
            </a:pPr>
            <a:endParaRPr lang="en-US" sz="1500"/>
          </a:p>
        </p:txBody>
      </p:sp>
      <p:sp>
        <p:nvSpPr>
          <p:cNvPr id="21508" name="Rectangle 6"/>
          <p:cNvSpPr>
            <a:spLocks noChangeArrowheads="1"/>
          </p:cNvSpPr>
          <p:nvPr/>
        </p:nvSpPr>
        <p:spPr bwMode="auto">
          <a:xfrm>
            <a:off x="914400" y="1752600"/>
            <a:ext cx="6705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a:latin typeface="Times New Roman" pitchFamily="18" charset="0"/>
                <a:cs typeface="Times New Roman" pitchFamily="18" charset="0"/>
              </a:rPr>
              <a:t>Percentage of Decrease in Referrals</a:t>
            </a:r>
            <a:endParaRPr lang="en-US" sz="2200"/>
          </a:p>
        </p:txBody>
      </p:sp>
      <p:sp>
        <p:nvSpPr>
          <p:cNvPr id="21563"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solidFill>
                  <a:schemeClr val="accent1"/>
                </a:solidFill>
                <a:latin typeface="Century Schoolbook" pitchFamily="18" charset="0"/>
              </a:rPr>
              <a:t>Striving to Reach and Motivate Students</a:t>
            </a:r>
          </a:p>
        </p:txBody>
      </p:sp>
      <p:pic>
        <p:nvPicPr>
          <p:cNvPr id="21564" name="Picture 3" descr="SRMS Logo HiRes-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612818070"/>
              </p:ext>
            </p:extLst>
          </p:nvPr>
        </p:nvGraphicFramePr>
        <p:xfrm>
          <a:off x="457200" y="2362200"/>
          <a:ext cx="7924800" cy="2209800"/>
        </p:xfrm>
        <a:graphic>
          <a:graphicData uri="http://schemas.openxmlformats.org/drawingml/2006/table">
            <a:tbl>
              <a:tblPr firstRow="1" bandRow="1">
                <a:tableStyleId>{5C22544A-7EE6-4342-B048-85BDC9FD1C3A}</a:tableStyleId>
              </a:tblPr>
              <a:tblGrid>
                <a:gridCol w="5892800"/>
                <a:gridCol w="2032000"/>
              </a:tblGrid>
              <a:tr h="381000">
                <a:tc>
                  <a:txBody>
                    <a:bodyPr/>
                    <a:lstStyle/>
                    <a:p>
                      <a:endParaRPr lang="en-US" sz="1800" dirty="0"/>
                    </a:p>
                  </a:txBody>
                  <a:tcPr/>
                </a:tc>
                <a:tc>
                  <a:txBody>
                    <a:bodyPr/>
                    <a:lstStyle/>
                    <a:p>
                      <a:pPr algn="ctr"/>
                      <a:r>
                        <a:rPr lang="en-US" sz="1800" dirty="0" smtClean="0"/>
                        <a:t>2009 to 2013</a:t>
                      </a:r>
                      <a:endParaRPr lang="en-US" sz="1800" dirty="0"/>
                    </a:p>
                  </a:txBody>
                  <a:tcPr/>
                </a:tc>
              </a:tr>
              <a:tr h="254924">
                <a:tc>
                  <a:txBody>
                    <a:bodyPr/>
                    <a:lstStyle/>
                    <a:p>
                      <a:r>
                        <a:rPr lang="en-US" sz="1800" dirty="0" smtClean="0"/>
                        <a:t>Decrease</a:t>
                      </a:r>
                      <a:r>
                        <a:rPr lang="en-US" sz="1800" baseline="0" dirty="0" smtClean="0"/>
                        <a:t> in All Referrals</a:t>
                      </a:r>
                      <a:endParaRPr lang="en-US" sz="1800" dirty="0"/>
                    </a:p>
                  </a:txBody>
                  <a:tcPr anchor="ctr"/>
                </a:tc>
                <a:tc>
                  <a:txBody>
                    <a:bodyPr/>
                    <a:lstStyle/>
                    <a:p>
                      <a:pPr algn="ctr"/>
                      <a:r>
                        <a:rPr lang="en-US" sz="1800" dirty="0" smtClean="0">
                          <a:solidFill>
                            <a:srgbClr val="008000"/>
                          </a:solidFill>
                        </a:rPr>
                        <a:t>-50%</a:t>
                      </a:r>
                      <a:endParaRPr lang="en-US" sz="1800" dirty="0">
                        <a:solidFill>
                          <a:srgbClr val="008000"/>
                        </a:solidFill>
                      </a:endParaRPr>
                    </a:p>
                  </a:txBody>
                  <a:tcPr anchor="ctr"/>
                </a:tc>
              </a:tr>
              <a:tr h="254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Decrease in African American Referrals </a:t>
                      </a:r>
                      <a:endParaRPr lang="en-US" sz="1800" b="1" dirty="0" smtClean="0"/>
                    </a:p>
                  </a:txBody>
                  <a:tcPr anchor="ctr"/>
                </a:tc>
                <a:tc>
                  <a:txBody>
                    <a:bodyPr/>
                    <a:lstStyle/>
                    <a:p>
                      <a:pPr algn="ctr"/>
                      <a:r>
                        <a:rPr lang="en-US" sz="1800" dirty="0" smtClean="0">
                          <a:solidFill>
                            <a:srgbClr val="008000"/>
                          </a:solidFill>
                        </a:rPr>
                        <a:t>-54%</a:t>
                      </a:r>
                      <a:endParaRPr lang="en-US" sz="1800" dirty="0">
                        <a:solidFill>
                          <a:srgbClr val="008000"/>
                        </a:solidFill>
                      </a:endParaRPr>
                    </a:p>
                  </a:txBody>
                  <a:tcPr anchor="ctr"/>
                </a:tc>
              </a:tr>
              <a:tr h="254924">
                <a:tc>
                  <a:txBody>
                    <a:bodyPr/>
                    <a:lstStyle/>
                    <a:p>
                      <a:r>
                        <a:rPr lang="en-US" sz="1800" dirty="0" smtClean="0"/>
                        <a:t>Decrease in Caucasian Referrals</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8000"/>
                          </a:solidFill>
                        </a:rPr>
                        <a:t>-43%</a:t>
                      </a:r>
                    </a:p>
                  </a:txBody>
                  <a:tcPr anchor="ctr"/>
                </a:tc>
              </a:tr>
              <a:tr h="254924">
                <a:tc>
                  <a:txBody>
                    <a:bodyPr/>
                    <a:lstStyle/>
                    <a:p>
                      <a:r>
                        <a:rPr lang="en-US" sz="1800" dirty="0" smtClean="0"/>
                        <a:t>Decrease</a:t>
                      </a:r>
                      <a:r>
                        <a:rPr lang="en-US" sz="1800" baseline="0" dirty="0" smtClean="0"/>
                        <a:t> in Students with Disabilities Referrals </a:t>
                      </a:r>
                      <a:endParaRPr lang="en-US" sz="1800" dirty="0"/>
                    </a:p>
                  </a:txBody>
                  <a:tcPr anchor="ctr"/>
                </a:tc>
                <a:tc>
                  <a:txBody>
                    <a:bodyPr/>
                    <a:lstStyle/>
                    <a:p>
                      <a:pPr algn="ctr"/>
                      <a:r>
                        <a:rPr lang="en-US" sz="1800" dirty="0" smtClean="0">
                          <a:solidFill>
                            <a:srgbClr val="008000"/>
                          </a:solidFill>
                        </a:rPr>
                        <a:t>-67%</a:t>
                      </a:r>
                      <a:endParaRPr lang="en-US" sz="1800" dirty="0">
                        <a:solidFill>
                          <a:srgbClr val="008000"/>
                        </a:solidFill>
                      </a:endParaRPr>
                    </a:p>
                  </a:txBody>
                  <a:tcPr anchor="ctr"/>
                </a:tc>
              </a:tr>
              <a:tr h="254924">
                <a:tc>
                  <a:txBody>
                    <a:bodyPr/>
                    <a:lstStyle/>
                    <a:p>
                      <a:r>
                        <a:rPr lang="en-US" sz="1800" dirty="0" smtClean="0"/>
                        <a:t>Decrease</a:t>
                      </a:r>
                      <a:r>
                        <a:rPr lang="en-US" sz="1800" baseline="0" dirty="0" smtClean="0"/>
                        <a:t> in Economically Disadvantaged Referrals</a:t>
                      </a:r>
                      <a:endParaRPr lang="en-US" sz="1800" dirty="0"/>
                    </a:p>
                  </a:txBody>
                  <a:tcPr anchor="ctr"/>
                </a:tc>
                <a:tc>
                  <a:txBody>
                    <a:bodyPr/>
                    <a:lstStyle/>
                    <a:p>
                      <a:pPr algn="ctr"/>
                      <a:r>
                        <a:rPr lang="en-US" sz="1800" dirty="0" smtClean="0">
                          <a:solidFill>
                            <a:srgbClr val="008000"/>
                          </a:solidFill>
                        </a:rPr>
                        <a:t>-44%</a:t>
                      </a:r>
                      <a:endParaRPr lang="en-US" sz="1800" dirty="0">
                        <a:solidFill>
                          <a:srgbClr val="008000"/>
                        </a:solidFill>
                      </a:endParaRPr>
                    </a:p>
                  </a:txBody>
                  <a:tcPr anchor="ctr"/>
                </a:tc>
              </a:tr>
            </a:tbl>
          </a:graphicData>
        </a:graphic>
      </p:graphicFrame>
    </p:spTree>
    <p:extLst>
      <p:ext uri="{BB962C8B-B14F-4D97-AF65-F5344CB8AC3E}">
        <p14:creationId xmlns:p14="http://schemas.microsoft.com/office/powerpoint/2010/main" val="2501598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28800" y="304800"/>
            <a:ext cx="6705600" cy="762000"/>
          </a:xfrm>
        </p:spPr>
        <p:txBody>
          <a:bodyPr/>
          <a:lstStyle/>
          <a:p>
            <a:pPr algn="ctr" eaLnBrk="1" hangingPunct="1">
              <a:defRPr/>
            </a:pPr>
            <a:r>
              <a:rPr lang="en-US" sz="3800" dirty="0" smtClean="0">
                <a:solidFill>
                  <a:schemeClr val="tx1"/>
                </a:solidFill>
                <a:ea typeface="+mj-ea"/>
                <a:cs typeface="+mj-cs"/>
              </a:rPr>
              <a:t>Our Results: Academics</a:t>
            </a:r>
          </a:p>
        </p:txBody>
      </p:sp>
      <p:sp>
        <p:nvSpPr>
          <p:cNvPr id="22531" name="Rectangle 4"/>
          <p:cNvSpPr>
            <a:spLocks noChangeArrowheads="1"/>
          </p:cNvSpPr>
          <p:nvPr/>
        </p:nvSpPr>
        <p:spPr bwMode="auto">
          <a:xfrm>
            <a:off x="609600" y="1960563"/>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1500"/>
          </a:p>
          <a:p>
            <a:pPr lvl="1">
              <a:lnSpc>
                <a:spcPct val="80000"/>
              </a:lnSpc>
            </a:pPr>
            <a:endParaRPr lang="en-US" sz="1500"/>
          </a:p>
          <a:p>
            <a:pPr>
              <a:lnSpc>
                <a:spcPct val="80000"/>
              </a:lnSpc>
            </a:pPr>
            <a:endParaRPr lang="en-US" sz="1500"/>
          </a:p>
        </p:txBody>
      </p:sp>
      <p:sp>
        <p:nvSpPr>
          <p:cNvPr id="22582"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solidFill>
                  <a:schemeClr val="accent1"/>
                </a:solidFill>
                <a:latin typeface="Century Schoolbook" pitchFamily="18" charset="0"/>
              </a:rPr>
              <a:t>Striving to Reach and Motivate Students</a:t>
            </a:r>
          </a:p>
        </p:txBody>
      </p:sp>
      <p:pic>
        <p:nvPicPr>
          <p:cNvPr id="22583" name="Picture 3" descr="SRMS Logo HiRes-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1579659909"/>
              </p:ext>
            </p:extLst>
          </p:nvPr>
        </p:nvGraphicFramePr>
        <p:xfrm>
          <a:off x="609600" y="2362200"/>
          <a:ext cx="7620000" cy="3220715"/>
        </p:xfrm>
        <a:graphic>
          <a:graphicData uri="http://schemas.openxmlformats.org/drawingml/2006/table">
            <a:tbl>
              <a:tblPr firstRow="1" bandRow="1">
                <a:tableStyleId>{5C22544A-7EE6-4342-B048-85BDC9FD1C3A}</a:tableStyleId>
              </a:tblPr>
              <a:tblGrid>
                <a:gridCol w="3886200"/>
                <a:gridCol w="1752600"/>
                <a:gridCol w="1981200"/>
              </a:tblGrid>
              <a:tr h="645338">
                <a:tc gridSpan="3">
                  <a:txBody>
                    <a:bodyPr/>
                    <a:lstStyle/>
                    <a:p>
                      <a:pPr algn="ctr"/>
                      <a:r>
                        <a:rPr lang="en-US" sz="1800" dirty="0" smtClean="0"/>
                        <a:t>AYP Subgroup Academic Achievement</a:t>
                      </a:r>
                      <a:r>
                        <a:rPr lang="en-US" sz="1800" baseline="0" dirty="0" smtClean="0"/>
                        <a:t> </a:t>
                      </a:r>
                    </a:p>
                    <a:p>
                      <a:pPr algn="ctr"/>
                      <a:r>
                        <a:rPr lang="en-US" sz="1800" baseline="0" dirty="0" smtClean="0"/>
                        <a:t>Percentage of Improvement</a:t>
                      </a:r>
                      <a:endParaRPr lang="en-US" sz="1800" dirty="0"/>
                    </a:p>
                  </a:txBody>
                  <a:tcPr marT="45728" marB="45728"/>
                </a:tc>
                <a:tc hMerge="1">
                  <a:txBody>
                    <a:bodyPr/>
                    <a:lstStyle/>
                    <a:p>
                      <a:endParaRPr lang="en-US" sz="1600" dirty="0"/>
                    </a:p>
                  </a:txBody>
                  <a:tcPr/>
                </a:tc>
                <a:tc hMerge="1">
                  <a:txBody>
                    <a:bodyPr/>
                    <a:lstStyle/>
                    <a:p>
                      <a:endParaRPr lang="en-US" sz="1600" dirty="0"/>
                    </a:p>
                  </a:txBody>
                  <a:tcPr/>
                </a:tc>
              </a:tr>
              <a:tr h="223027">
                <a:tc>
                  <a:txBody>
                    <a:bodyPr/>
                    <a:lstStyle/>
                    <a:p>
                      <a:endParaRPr lang="en-US" sz="1800" dirty="0"/>
                    </a:p>
                  </a:txBody>
                  <a:tcPr marT="45728" marB="45728"/>
                </a:tc>
                <a:tc>
                  <a:txBody>
                    <a:bodyPr/>
                    <a:lstStyle/>
                    <a:p>
                      <a:pPr algn="ctr"/>
                      <a:r>
                        <a:rPr lang="en-US" sz="1800" dirty="0" smtClean="0"/>
                        <a:t>Math</a:t>
                      </a:r>
                      <a:endParaRPr lang="en-US" sz="1800" dirty="0"/>
                    </a:p>
                  </a:txBody>
                  <a:tcPr marT="45728" marB="45728"/>
                </a:tc>
                <a:tc>
                  <a:txBody>
                    <a:bodyPr/>
                    <a:lstStyle/>
                    <a:p>
                      <a:pPr algn="ctr"/>
                      <a:r>
                        <a:rPr lang="en-US" sz="1800" dirty="0" smtClean="0"/>
                        <a:t>Reading/ELA</a:t>
                      </a:r>
                      <a:endParaRPr lang="en-US" sz="1800" dirty="0"/>
                    </a:p>
                  </a:txBody>
                  <a:tcPr marT="45728" marB="45728"/>
                </a:tc>
              </a:tr>
              <a:tr h="263489">
                <a:tc>
                  <a:txBody>
                    <a:bodyPr/>
                    <a:lstStyle/>
                    <a:p>
                      <a:endParaRPr lang="en-US" sz="1800" dirty="0"/>
                    </a:p>
                  </a:txBody>
                  <a:tcPr marT="45728" marB="45728"/>
                </a:tc>
                <a:tc>
                  <a:txBody>
                    <a:bodyPr/>
                    <a:lstStyle/>
                    <a:p>
                      <a:pPr algn="ctr"/>
                      <a:r>
                        <a:rPr lang="en-US" sz="1800" dirty="0" smtClean="0"/>
                        <a:t>2003 to 2013</a:t>
                      </a:r>
                      <a:endParaRPr lang="en-US" sz="1800" dirty="0"/>
                    </a:p>
                  </a:txBody>
                  <a:tcPr marT="45728" marB="45728"/>
                </a:tc>
                <a:tc>
                  <a:txBody>
                    <a:bodyPr/>
                    <a:lstStyle/>
                    <a:p>
                      <a:pPr algn="ctr"/>
                      <a:r>
                        <a:rPr lang="en-US" sz="1800" dirty="0" smtClean="0"/>
                        <a:t>2003 to 2013</a:t>
                      </a:r>
                      <a:endParaRPr lang="en-US" sz="1800" dirty="0"/>
                    </a:p>
                  </a:txBody>
                  <a:tcPr marT="45728" marB="45728"/>
                </a:tc>
              </a:tr>
              <a:tr h="368765">
                <a:tc>
                  <a:txBody>
                    <a:bodyPr/>
                    <a:lstStyle/>
                    <a:p>
                      <a:r>
                        <a:rPr lang="en-US" sz="1800" dirty="0" smtClean="0"/>
                        <a:t>All</a:t>
                      </a:r>
                      <a:endParaRPr lang="en-US" sz="1800" dirty="0">
                        <a:solidFill>
                          <a:schemeClr val="tx1"/>
                        </a:solidFill>
                      </a:endParaRPr>
                    </a:p>
                  </a:txBody>
                  <a:tcPr marT="45732" marB="45732"/>
                </a:tc>
                <a:tc>
                  <a:txBody>
                    <a:bodyPr/>
                    <a:lstStyle/>
                    <a:p>
                      <a:pPr algn="ctr"/>
                      <a:r>
                        <a:rPr lang="en-US" sz="1800" dirty="0" smtClean="0">
                          <a:solidFill>
                            <a:srgbClr val="008000"/>
                          </a:solidFill>
                        </a:rPr>
                        <a:t>+21.4%</a:t>
                      </a:r>
                      <a:endParaRPr lang="en-US" sz="1800" dirty="0">
                        <a:solidFill>
                          <a:srgbClr val="008000"/>
                        </a:solidFill>
                      </a:endParaRPr>
                    </a:p>
                  </a:txBody>
                  <a:tcPr marT="45728" marB="45728"/>
                </a:tc>
                <a:tc>
                  <a:txBody>
                    <a:bodyPr/>
                    <a:lstStyle/>
                    <a:p>
                      <a:pPr algn="ctr"/>
                      <a:r>
                        <a:rPr lang="en-US" sz="1800" dirty="0" smtClean="0">
                          <a:solidFill>
                            <a:srgbClr val="008000"/>
                          </a:solidFill>
                        </a:rPr>
                        <a:t>+22.7%</a:t>
                      </a:r>
                      <a:endParaRPr lang="en-US" sz="1800" dirty="0">
                        <a:solidFill>
                          <a:srgbClr val="008000"/>
                        </a:solidFill>
                      </a:endParaRPr>
                    </a:p>
                  </a:txBody>
                  <a:tcPr marT="45728" marB="45728"/>
                </a:tc>
              </a:tr>
              <a:tr h="368765">
                <a:tc>
                  <a:txBody>
                    <a:bodyPr/>
                    <a:lstStyle/>
                    <a:p>
                      <a:r>
                        <a:rPr lang="en-US" sz="1800" dirty="0" smtClean="0"/>
                        <a:t>African American</a:t>
                      </a:r>
                      <a:endParaRPr lang="en-US" sz="1800" b="1" dirty="0"/>
                    </a:p>
                  </a:txBody>
                  <a:tcPr marT="45732" marB="45732"/>
                </a:tc>
                <a:tc>
                  <a:txBody>
                    <a:bodyPr/>
                    <a:lstStyle/>
                    <a:p>
                      <a:pPr algn="ctr"/>
                      <a:r>
                        <a:rPr lang="en-US" sz="1800" dirty="0" smtClean="0">
                          <a:solidFill>
                            <a:srgbClr val="008000"/>
                          </a:solidFill>
                        </a:rPr>
                        <a:t>+33.1%</a:t>
                      </a:r>
                      <a:endParaRPr lang="en-US" sz="1800" dirty="0">
                        <a:solidFill>
                          <a:srgbClr val="008000"/>
                        </a:solidFill>
                      </a:endParaRPr>
                    </a:p>
                  </a:txBody>
                  <a:tcPr marT="45728" marB="45728"/>
                </a:tc>
                <a:tc>
                  <a:txBody>
                    <a:bodyPr/>
                    <a:lstStyle/>
                    <a:p>
                      <a:pPr algn="ctr"/>
                      <a:r>
                        <a:rPr lang="en-US" sz="1800" dirty="0" smtClean="0">
                          <a:solidFill>
                            <a:srgbClr val="008000"/>
                          </a:solidFill>
                        </a:rPr>
                        <a:t>+33.8%</a:t>
                      </a:r>
                      <a:endParaRPr lang="en-US" sz="1800" dirty="0">
                        <a:solidFill>
                          <a:srgbClr val="008000"/>
                        </a:solidFill>
                      </a:endParaRPr>
                    </a:p>
                  </a:txBody>
                  <a:tcPr marT="45728" marB="45728"/>
                </a:tc>
              </a:tr>
              <a:tr h="368765">
                <a:tc>
                  <a:txBody>
                    <a:bodyPr/>
                    <a:lstStyle/>
                    <a:p>
                      <a:r>
                        <a:rPr lang="en-US" sz="1800" dirty="0" smtClean="0"/>
                        <a:t>Caucasian</a:t>
                      </a:r>
                      <a:endParaRPr lang="en-US" sz="1800" b="1" dirty="0"/>
                    </a:p>
                  </a:txBody>
                  <a:tcPr marT="45732" marB="45732"/>
                </a:tc>
                <a:tc>
                  <a:txBody>
                    <a:bodyPr/>
                    <a:lstStyle/>
                    <a:p>
                      <a:pPr algn="ctr"/>
                      <a:r>
                        <a:rPr lang="en-US" sz="1800" dirty="0" smtClean="0">
                          <a:solidFill>
                            <a:srgbClr val="008000"/>
                          </a:solidFill>
                        </a:rPr>
                        <a:t>+15.5%</a:t>
                      </a:r>
                      <a:endParaRPr lang="en-US" sz="1800" dirty="0">
                        <a:solidFill>
                          <a:srgbClr val="008000"/>
                        </a:solidFill>
                      </a:endParaRPr>
                    </a:p>
                  </a:txBody>
                  <a:tcPr marT="45728" marB="45728"/>
                </a:tc>
                <a:tc>
                  <a:txBody>
                    <a:bodyPr/>
                    <a:lstStyle/>
                    <a:p>
                      <a:pPr algn="ctr"/>
                      <a:r>
                        <a:rPr lang="en-US" sz="1800" dirty="0" smtClean="0">
                          <a:solidFill>
                            <a:srgbClr val="008000"/>
                          </a:solidFill>
                        </a:rPr>
                        <a:t>+17.3%</a:t>
                      </a:r>
                      <a:endParaRPr lang="en-US" sz="1800" dirty="0">
                        <a:solidFill>
                          <a:srgbClr val="008000"/>
                        </a:solidFill>
                      </a:endParaRPr>
                    </a:p>
                  </a:txBody>
                  <a:tcPr marT="45728" marB="45728"/>
                </a:tc>
              </a:tr>
              <a:tr h="368765">
                <a:tc>
                  <a:txBody>
                    <a:bodyPr/>
                    <a:lstStyle/>
                    <a:p>
                      <a:r>
                        <a:rPr lang="en-US" sz="1800" dirty="0" smtClean="0"/>
                        <a:t>Students with Disabilities</a:t>
                      </a:r>
                      <a:endParaRPr lang="en-US" sz="1800" b="1" dirty="0">
                        <a:solidFill>
                          <a:schemeClr val="tx1"/>
                        </a:solidFill>
                      </a:endParaRPr>
                    </a:p>
                  </a:txBody>
                  <a:tcPr marT="45732" marB="45732"/>
                </a:tc>
                <a:tc>
                  <a:txBody>
                    <a:bodyPr/>
                    <a:lstStyle/>
                    <a:p>
                      <a:pPr algn="ctr"/>
                      <a:r>
                        <a:rPr lang="en-US" sz="1800" dirty="0" smtClean="0">
                          <a:solidFill>
                            <a:srgbClr val="008000"/>
                          </a:solidFill>
                        </a:rPr>
                        <a:t>+52.8%</a:t>
                      </a:r>
                      <a:endParaRPr lang="en-US" sz="1800" dirty="0">
                        <a:solidFill>
                          <a:srgbClr val="008000"/>
                        </a:solidFill>
                      </a:endParaRPr>
                    </a:p>
                  </a:txBody>
                  <a:tcPr marT="45728" marB="45728"/>
                </a:tc>
                <a:tc>
                  <a:txBody>
                    <a:bodyPr/>
                    <a:lstStyle/>
                    <a:p>
                      <a:pPr algn="ctr"/>
                      <a:r>
                        <a:rPr lang="en-US" sz="1800" dirty="0" smtClean="0">
                          <a:solidFill>
                            <a:srgbClr val="008000"/>
                          </a:solidFill>
                        </a:rPr>
                        <a:t>+54.9%</a:t>
                      </a:r>
                      <a:endParaRPr lang="en-US" sz="1800" dirty="0">
                        <a:solidFill>
                          <a:srgbClr val="008000"/>
                        </a:solidFill>
                      </a:endParaRPr>
                    </a:p>
                  </a:txBody>
                  <a:tcPr marT="45728" marB="45728"/>
                </a:tc>
              </a:tr>
              <a:tr h="368765">
                <a:tc>
                  <a:txBody>
                    <a:bodyPr/>
                    <a:lstStyle/>
                    <a:p>
                      <a:r>
                        <a:rPr lang="en-US" sz="1800" b="0" dirty="0" smtClean="0"/>
                        <a:t>Economically</a:t>
                      </a:r>
                      <a:r>
                        <a:rPr lang="en-US" sz="1800" b="0" baseline="0" dirty="0" smtClean="0"/>
                        <a:t> Disadvantaged</a:t>
                      </a:r>
                      <a:endParaRPr lang="en-US" sz="1800" b="1" dirty="0"/>
                    </a:p>
                  </a:txBody>
                  <a:tcPr marT="45732" marB="45732"/>
                </a:tc>
                <a:tc>
                  <a:txBody>
                    <a:bodyPr/>
                    <a:lstStyle/>
                    <a:p>
                      <a:pPr algn="ctr"/>
                      <a:r>
                        <a:rPr lang="en-US" sz="1800" dirty="0" smtClean="0">
                          <a:solidFill>
                            <a:srgbClr val="008000"/>
                          </a:solidFill>
                        </a:rPr>
                        <a:t>+18.4%*</a:t>
                      </a:r>
                      <a:endParaRPr lang="en-US" sz="1800" dirty="0">
                        <a:solidFill>
                          <a:srgbClr val="008000"/>
                        </a:solidFill>
                      </a:endParaRPr>
                    </a:p>
                  </a:txBody>
                  <a:tcPr marT="45728" marB="45728"/>
                </a:tc>
                <a:tc>
                  <a:txBody>
                    <a:bodyPr/>
                    <a:lstStyle/>
                    <a:p>
                      <a:pPr algn="ctr"/>
                      <a:r>
                        <a:rPr lang="en-US" sz="1800" dirty="0" smtClean="0">
                          <a:solidFill>
                            <a:srgbClr val="008000"/>
                          </a:solidFill>
                        </a:rPr>
                        <a:t>+20.3%*</a:t>
                      </a:r>
                      <a:endParaRPr lang="en-US" sz="1800" dirty="0">
                        <a:solidFill>
                          <a:srgbClr val="008000"/>
                        </a:solidFill>
                      </a:endParaRPr>
                    </a:p>
                  </a:txBody>
                  <a:tcPr marT="45728" marB="45728"/>
                </a:tc>
              </a:tr>
            </a:tbl>
          </a:graphicData>
        </a:graphic>
      </p:graphicFrame>
      <p:sp>
        <p:nvSpPr>
          <p:cNvPr id="9" name="TextBox 8"/>
          <p:cNvSpPr txBox="1"/>
          <p:nvPr/>
        </p:nvSpPr>
        <p:spPr>
          <a:xfrm>
            <a:off x="5181600" y="5638800"/>
            <a:ext cx="2286000" cy="246221"/>
          </a:xfrm>
          <a:prstGeom prst="rect">
            <a:avLst/>
          </a:prstGeom>
          <a:noFill/>
        </p:spPr>
        <p:txBody>
          <a:bodyPr wrap="square" rtlCol="0">
            <a:spAutoFit/>
          </a:bodyPr>
          <a:lstStyle/>
          <a:p>
            <a:pPr algn="ctr"/>
            <a:r>
              <a:rPr lang="en-US" sz="1000" dirty="0" smtClean="0">
                <a:latin typeface="+mn-lt"/>
              </a:rPr>
              <a:t>*</a:t>
            </a:r>
            <a:r>
              <a:rPr lang="en-US" sz="1000" dirty="0" err="1" smtClean="0">
                <a:latin typeface="+mn-lt"/>
              </a:rPr>
              <a:t>EcD</a:t>
            </a:r>
            <a:r>
              <a:rPr lang="en-US" sz="1000" dirty="0" smtClean="0">
                <a:latin typeface="+mn-lt"/>
              </a:rPr>
              <a:t> Data through 2012</a:t>
            </a:r>
            <a:endParaRPr lang="en-US" sz="1000" dirty="0">
              <a:latin typeface="+mn-lt"/>
            </a:endParaRPr>
          </a:p>
        </p:txBody>
      </p:sp>
    </p:spTree>
    <p:extLst>
      <p:ext uri="{BB962C8B-B14F-4D97-AF65-F5344CB8AC3E}">
        <p14:creationId xmlns:p14="http://schemas.microsoft.com/office/powerpoint/2010/main" val="874152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7"/>
          <p:cNvGrpSpPr>
            <a:grpSpLocks/>
          </p:cNvGrpSpPr>
          <p:nvPr/>
        </p:nvGrpSpPr>
        <p:grpSpPr bwMode="auto">
          <a:xfrm>
            <a:off x="1244600" y="6176963"/>
            <a:ext cx="6970713" cy="252412"/>
            <a:chOff x="1685146" y="5933116"/>
            <a:chExt cx="6831492" cy="246751"/>
          </a:xfrm>
        </p:grpSpPr>
        <p:pic>
          <p:nvPicPr>
            <p:cNvPr id="235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146" y="5933116"/>
              <a:ext cx="58483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8"/>
            <p:cNvPicPr>
              <a:picLocks noChangeAspect="1" noChangeArrowheads="1"/>
            </p:cNvPicPr>
            <p:nvPr/>
          </p:nvPicPr>
          <p:blipFill>
            <a:blip r:embed="rId4">
              <a:extLst>
                <a:ext uri="{28A0092B-C50C-407E-A947-70E740481C1C}">
                  <a14:useLocalDpi xmlns:a14="http://schemas.microsoft.com/office/drawing/2010/main" val="0"/>
                </a:ext>
              </a:extLst>
            </a:blip>
            <a:srcRect b="10715"/>
            <a:stretch>
              <a:fillRect/>
            </a:stretch>
          </p:blipFill>
          <p:spPr bwMode="auto">
            <a:xfrm>
              <a:off x="6240163" y="5941742"/>
              <a:ext cx="2276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55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1674813"/>
            <a:ext cx="85820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3" descr="SRMS Logo HiRes-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1752600" y="284163"/>
            <a:ext cx="6705600" cy="762000"/>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en-US" sz="3800" dirty="0" smtClean="0">
                <a:solidFill>
                  <a:schemeClr val="tx1"/>
                </a:solidFill>
                <a:ea typeface="+mj-ea"/>
                <a:cs typeface="+mj-cs"/>
              </a:rPr>
              <a:t>Our Results: Academics</a:t>
            </a:r>
          </a:p>
        </p:txBody>
      </p:sp>
    </p:spTree>
    <p:extLst>
      <p:ext uri="{BB962C8B-B14F-4D97-AF65-F5344CB8AC3E}">
        <p14:creationId xmlns:p14="http://schemas.microsoft.com/office/powerpoint/2010/main" val="917029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6108700"/>
            <a:ext cx="15160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6108700"/>
            <a:ext cx="134937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361950" y="1214438"/>
            <a:ext cx="8420100" cy="4429125"/>
            <a:chOff x="361950" y="1248002"/>
            <a:chExt cx="8420100" cy="4429125"/>
          </a:xfrm>
        </p:grpSpPr>
        <p:pic>
          <p:nvPicPr>
            <p:cNvPr id="2463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248002"/>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31" name="TextBox 41"/>
            <p:cNvSpPr txBox="1">
              <a:spLocks noChangeArrowheads="1"/>
            </p:cNvSpPr>
            <p:nvPr/>
          </p:nvSpPr>
          <p:spPr bwMode="auto">
            <a:xfrm>
              <a:off x="3505200" y="3293675"/>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45%</a:t>
              </a:r>
            </a:p>
          </p:txBody>
        </p:sp>
        <p:sp>
          <p:nvSpPr>
            <p:cNvPr id="24632" name="TextBox 42"/>
            <p:cNvSpPr txBox="1">
              <a:spLocks noChangeArrowheads="1"/>
            </p:cNvSpPr>
            <p:nvPr/>
          </p:nvSpPr>
          <p:spPr bwMode="auto">
            <a:xfrm>
              <a:off x="3505200" y="1970941"/>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80%</a:t>
              </a:r>
            </a:p>
          </p:txBody>
        </p:sp>
      </p:grpSp>
      <p:pic>
        <p:nvPicPr>
          <p:cNvPr id="2458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a:grpSpLocks/>
          </p:cNvGrpSpPr>
          <p:nvPr/>
        </p:nvGrpSpPr>
        <p:grpSpPr bwMode="auto">
          <a:xfrm>
            <a:off x="361950" y="1214438"/>
            <a:ext cx="8420100" cy="4429125"/>
            <a:chOff x="361950" y="1248002"/>
            <a:chExt cx="8420100" cy="4429125"/>
          </a:xfrm>
        </p:grpSpPr>
        <p:pic>
          <p:nvPicPr>
            <p:cNvPr id="24627"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50" y="1248002"/>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28" name="TextBox 6"/>
            <p:cNvSpPr txBox="1">
              <a:spLocks noChangeArrowheads="1"/>
            </p:cNvSpPr>
            <p:nvPr/>
          </p:nvSpPr>
          <p:spPr bwMode="auto">
            <a:xfrm>
              <a:off x="1598472" y="2874831"/>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66%</a:t>
              </a:r>
            </a:p>
          </p:txBody>
        </p:sp>
        <p:sp>
          <p:nvSpPr>
            <p:cNvPr id="24629" name="TextBox 40"/>
            <p:cNvSpPr txBox="1">
              <a:spLocks noChangeArrowheads="1"/>
            </p:cNvSpPr>
            <p:nvPr/>
          </p:nvSpPr>
          <p:spPr bwMode="auto">
            <a:xfrm>
              <a:off x="1675332" y="3776809"/>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33%</a:t>
              </a:r>
            </a:p>
          </p:txBody>
        </p:sp>
      </p:grpSp>
      <p:grpSp>
        <p:nvGrpSpPr>
          <p:cNvPr id="11" name="Group 10"/>
          <p:cNvGrpSpPr>
            <a:grpSpLocks/>
          </p:cNvGrpSpPr>
          <p:nvPr/>
        </p:nvGrpSpPr>
        <p:grpSpPr bwMode="auto">
          <a:xfrm>
            <a:off x="361950" y="1214438"/>
            <a:ext cx="8420100" cy="4429125"/>
            <a:chOff x="361950" y="1248002"/>
            <a:chExt cx="8420100" cy="4429125"/>
          </a:xfrm>
        </p:grpSpPr>
        <p:pic>
          <p:nvPicPr>
            <p:cNvPr id="24624"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950" y="1248002"/>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25" name="TextBox 44"/>
            <p:cNvSpPr txBox="1">
              <a:spLocks noChangeArrowheads="1"/>
            </p:cNvSpPr>
            <p:nvPr/>
          </p:nvSpPr>
          <p:spPr bwMode="auto">
            <a:xfrm>
              <a:off x="2450855" y="4572000"/>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22%</a:t>
              </a:r>
            </a:p>
          </p:txBody>
        </p:sp>
        <p:sp>
          <p:nvSpPr>
            <p:cNvPr id="24626" name="TextBox 45"/>
            <p:cNvSpPr txBox="1">
              <a:spLocks noChangeArrowheads="1"/>
            </p:cNvSpPr>
            <p:nvPr/>
          </p:nvSpPr>
          <p:spPr bwMode="auto">
            <a:xfrm>
              <a:off x="2481335" y="2902633"/>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66%</a:t>
              </a:r>
            </a:p>
          </p:txBody>
        </p:sp>
      </p:grpSp>
      <p:pic>
        <p:nvPicPr>
          <p:cNvPr id="41995"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1950" y="1214438"/>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p:cNvGrpSpPr>
          <p:nvPr/>
        </p:nvGrpSpPr>
        <p:grpSpPr bwMode="auto">
          <a:xfrm>
            <a:off x="361950" y="1214438"/>
            <a:ext cx="8420100" cy="4429125"/>
            <a:chOff x="361950" y="1248002"/>
            <a:chExt cx="8420100" cy="4429125"/>
          </a:xfrm>
        </p:grpSpPr>
        <p:pic>
          <p:nvPicPr>
            <p:cNvPr id="24621"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1950" y="1248002"/>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22" name="TextBox 42"/>
            <p:cNvSpPr txBox="1">
              <a:spLocks noChangeArrowheads="1"/>
            </p:cNvSpPr>
            <p:nvPr/>
          </p:nvSpPr>
          <p:spPr bwMode="auto">
            <a:xfrm>
              <a:off x="4462160" y="1881345"/>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83%</a:t>
              </a:r>
            </a:p>
          </p:txBody>
        </p:sp>
        <p:sp>
          <p:nvSpPr>
            <p:cNvPr id="24623" name="TextBox 41"/>
            <p:cNvSpPr txBox="1">
              <a:spLocks noChangeArrowheads="1"/>
            </p:cNvSpPr>
            <p:nvPr/>
          </p:nvSpPr>
          <p:spPr bwMode="auto">
            <a:xfrm>
              <a:off x="4462160" y="3915310"/>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41%</a:t>
              </a:r>
            </a:p>
          </p:txBody>
        </p:sp>
      </p:grpSp>
      <p:grpSp>
        <p:nvGrpSpPr>
          <p:cNvPr id="5" name="Group 4"/>
          <p:cNvGrpSpPr>
            <a:grpSpLocks/>
          </p:cNvGrpSpPr>
          <p:nvPr/>
        </p:nvGrpSpPr>
        <p:grpSpPr bwMode="auto">
          <a:xfrm>
            <a:off x="361950" y="1214438"/>
            <a:ext cx="8420100" cy="4429125"/>
            <a:chOff x="361950" y="1248002"/>
            <a:chExt cx="8420100" cy="4429125"/>
          </a:xfrm>
        </p:grpSpPr>
        <p:pic>
          <p:nvPicPr>
            <p:cNvPr id="24618"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1950" y="1248002"/>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19" name="TextBox 41"/>
            <p:cNvSpPr txBox="1">
              <a:spLocks noChangeArrowheads="1"/>
            </p:cNvSpPr>
            <p:nvPr/>
          </p:nvSpPr>
          <p:spPr bwMode="auto">
            <a:xfrm>
              <a:off x="5388334" y="2984017"/>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54%</a:t>
              </a:r>
            </a:p>
          </p:txBody>
        </p:sp>
        <p:sp>
          <p:nvSpPr>
            <p:cNvPr id="24620" name="TextBox 42"/>
            <p:cNvSpPr txBox="1">
              <a:spLocks noChangeArrowheads="1"/>
            </p:cNvSpPr>
            <p:nvPr/>
          </p:nvSpPr>
          <p:spPr bwMode="auto">
            <a:xfrm>
              <a:off x="5443432" y="1928166"/>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83%</a:t>
              </a:r>
            </a:p>
          </p:txBody>
        </p:sp>
      </p:grpSp>
      <p:grpSp>
        <p:nvGrpSpPr>
          <p:cNvPr id="4" name="Group 3"/>
          <p:cNvGrpSpPr>
            <a:grpSpLocks/>
          </p:cNvGrpSpPr>
          <p:nvPr/>
        </p:nvGrpSpPr>
        <p:grpSpPr bwMode="auto">
          <a:xfrm>
            <a:off x="361950" y="1214438"/>
            <a:ext cx="8420100" cy="4429125"/>
            <a:chOff x="361950" y="1248002"/>
            <a:chExt cx="8420100" cy="4429125"/>
          </a:xfrm>
        </p:grpSpPr>
        <p:pic>
          <p:nvPicPr>
            <p:cNvPr id="24615" name="Picture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1950" y="1248002"/>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16" name="TextBox 41"/>
            <p:cNvSpPr txBox="1">
              <a:spLocks noChangeArrowheads="1"/>
            </p:cNvSpPr>
            <p:nvPr/>
          </p:nvSpPr>
          <p:spPr bwMode="auto">
            <a:xfrm>
              <a:off x="6324600" y="2473235"/>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68%</a:t>
              </a:r>
            </a:p>
          </p:txBody>
        </p:sp>
        <p:sp>
          <p:nvSpPr>
            <p:cNvPr id="24617" name="TextBox 42"/>
            <p:cNvSpPr txBox="1">
              <a:spLocks noChangeArrowheads="1"/>
            </p:cNvSpPr>
            <p:nvPr/>
          </p:nvSpPr>
          <p:spPr bwMode="auto">
            <a:xfrm>
              <a:off x="6400800" y="1704201"/>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88%</a:t>
              </a:r>
            </a:p>
          </p:txBody>
        </p:sp>
      </p:grpSp>
      <p:grpSp>
        <p:nvGrpSpPr>
          <p:cNvPr id="3" name="Group 2"/>
          <p:cNvGrpSpPr>
            <a:grpSpLocks/>
          </p:cNvGrpSpPr>
          <p:nvPr/>
        </p:nvGrpSpPr>
        <p:grpSpPr bwMode="auto">
          <a:xfrm>
            <a:off x="361950" y="1214438"/>
            <a:ext cx="8420100" cy="4429125"/>
            <a:chOff x="361950" y="1248002"/>
            <a:chExt cx="8420100" cy="4429125"/>
          </a:xfrm>
        </p:grpSpPr>
        <p:pic>
          <p:nvPicPr>
            <p:cNvPr id="24612" name="Picture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1950" y="1248002"/>
              <a:ext cx="84201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13" name="TextBox 41"/>
            <p:cNvSpPr txBox="1">
              <a:spLocks noChangeArrowheads="1"/>
            </p:cNvSpPr>
            <p:nvPr/>
          </p:nvSpPr>
          <p:spPr bwMode="auto">
            <a:xfrm>
              <a:off x="7257400" y="2707018"/>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60%</a:t>
              </a:r>
            </a:p>
          </p:txBody>
        </p:sp>
        <p:sp>
          <p:nvSpPr>
            <p:cNvPr id="24614" name="TextBox 42"/>
            <p:cNvSpPr txBox="1">
              <a:spLocks noChangeArrowheads="1"/>
            </p:cNvSpPr>
            <p:nvPr/>
          </p:nvSpPr>
          <p:spPr bwMode="auto">
            <a:xfrm>
              <a:off x="7239000" y="1604346"/>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71538" eaLnBrk="0" hangingPunct="0">
                <a:defRPr>
                  <a:solidFill>
                    <a:schemeClr val="tx1"/>
                  </a:solidFill>
                  <a:latin typeface="Arial" charset="0"/>
                  <a:ea typeface="MS PGothic" pitchFamily="34" charset="-128"/>
                </a:defRPr>
              </a:lvl1pPr>
              <a:lvl2pPr marL="742950" indent="-285750" defTabSz="871538" eaLnBrk="0" hangingPunct="0">
                <a:defRPr>
                  <a:solidFill>
                    <a:schemeClr val="tx1"/>
                  </a:solidFill>
                  <a:latin typeface="Arial" charset="0"/>
                  <a:ea typeface="MS PGothic" pitchFamily="34" charset="-128"/>
                </a:defRPr>
              </a:lvl2pPr>
              <a:lvl3pPr marL="1143000" indent="-228600" defTabSz="871538" eaLnBrk="0" hangingPunct="0">
                <a:defRPr>
                  <a:solidFill>
                    <a:schemeClr val="tx1"/>
                  </a:solidFill>
                  <a:latin typeface="Arial" charset="0"/>
                  <a:ea typeface="MS PGothic" pitchFamily="34" charset="-128"/>
                </a:defRPr>
              </a:lvl3pPr>
              <a:lvl4pPr marL="1600200" indent="-228600" defTabSz="871538" eaLnBrk="0" hangingPunct="0">
                <a:defRPr>
                  <a:solidFill>
                    <a:schemeClr val="tx1"/>
                  </a:solidFill>
                  <a:latin typeface="Arial" charset="0"/>
                  <a:ea typeface="MS PGothic" pitchFamily="34" charset="-128"/>
                </a:defRPr>
              </a:lvl4pPr>
              <a:lvl5pPr marL="2057400" indent="-228600" defTabSz="871538" eaLnBrk="0" hangingPunct="0">
                <a:defRPr>
                  <a:solidFill>
                    <a:schemeClr val="tx1"/>
                  </a:solidFill>
                  <a:latin typeface="Arial" charset="0"/>
                  <a:ea typeface="MS PGothic" pitchFamily="34" charset="-128"/>
                </a:defRPr>
              </a:lvl5pPr>
              <a:lvl6pPr marL="2514600" indent="-228600" defTabSz="8715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715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715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715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a:solidFill>
                    <a:srgbClr val="000000"/>
                  </a:solidFill>
                  <a:ea typeface="SimSun" pitchFamily="2" charset="-122"/>
                </a:rPr>
                <a:t>89%</a:t>
              </a:r>
            </a:p>
          </p:txBody>
        </p:sp>
      </p:grpSp>
      <p:pic>
        <p:nvPicPr>
          <p:cNvPr id="43040" name="Picture 32"/>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685800" y="1214438"/>
            <a:ext cx="80962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3" name="Table 82"/>
          <p:cNvGraphicFramePr>
            <a:graphicFrameLocks noGrp="1"/>
          </p:cNvGraphicFramePr>
          <p:nvPr/>
        </p:nvGraphicFramePr>
        <p:xfrm>
          <a:off x="5557838" y="4219575"/>
          <a:ext cx="2516188" cy="857249"/>
        </p:xfrm>
        <a:graphic>
          <a:graphicData uri="http://schemas.openxmlformats.org/drawingml/2006/table">
            <a:tbl>
              <a:tblPr firstRow="1" firstCol="1">
                <a:tableStyleId>{C083E6E3-FA7D-4D7B-A595-EF9225AFEA82}</a:tableStyleId>
              </a:tblPr>
              <a:tblGrid>
                <a:gridCol w="1049800"/>
                <a:gridCol w="627659"/>
                <a:gridCol w="838729"/>
              </a:tblGrid>
              <a:tr h="224247">
                <a:tc>
                  <a:txBody>
                    <a:bodyPr/>
                    <a:lstStyle/>
                    <a:p>
                      <a:pPr algn="r" fontAlgn="b"/>
                      <a:endParaRPr lang="en-US" sz="1100" b="0" i="0" u="none" strike="noStrike" dirty="0">
                        <a:solidFill>
                          <a:srgbClr val="000000"/>
                        </a:solidFill>
                        <a:effectLst/>
                        <a:latin typeface="Calibri"/>
                      </a:endParaRPr>
                    </a:p>
                  </a:txBody>
                  <a:tcPr marL="9720" marR="9720" marT="9705" marB="0" anchor="b"/>
                </a:tc>
                <a:tc>
                  <a:txBody>
                    <a:bodyPr/>
                    <a:lstStyle/>
                    <a:p>
                      <a:pPr algn="ctr" fontAlgn="b"/>
                      <a:r>
                        <a:rPr lang="en-US" sz="1100" u="none" strike="noStrike" dirty="0">
                          <a:effectLst/>
                        </a:rPr>
                        <a:t>SWD</a:t>
                      </a:r>
                      <a:endParaRPr lang="en-US" sz="1100" b="0" i="0" u="none" strike="noStrike" dirty="0">
                        <a:solidFill>
                          <a:srgbClr val="000000"/>
                        </a:solidFill>
                        <a:effectLst/>
                        <a:latin typeface="Calibri"/>
                      </a:endParaRPr>
                    </a:p>
                  </a:txBody>
                  <a:tcPr marL="9720" marR="9720" marT="9705" marB="0" anchor="ctr"/>
                </a:tc>
                <a:tc>
                  <a:txBody>
                    <a:bodyPr/>
                    <a:lstStyle/>
                    <a:p>
                      <a:pPr algn="ctr" fontAlgn="b"/>
                      <a:r>
                        <a:rPr lang="en-US" sz="1100" u="none" strike="noStrike" dirty="0">
                          <a:effectLst/>
                        </a:rPr>
                        <a:t>ALL</a:t>
                      </a:r>
                      <a:endParaRPr lang="en-US" sz="1100" b="0" i="0" u="none" strike="noStrike" dirty="0">
                        <a:solidFill>
                          <a:srgbClr val="000000"/>
                        </a:solidFill>
                        <a:effectLst/>
                        <a:latin typeface="Calibri"/>
                      </a:endParaRPr>
                    </a:p>
                  </a:txBody>
                  <a:tcPr marL="9720" marR="9720" marT="9705" marB="0" anchor="ctr"/>
                </a:tc>
              </a:tr>
              <a:tr h="227114">
                <a:tc>
                  <a:txBody>
                    <a:bodyPr/>
                    <a:lstStyle/>
                    <a:p>
                      <a:pPr algn="r" fontAlgn="b"/>
                      <a:r>
                        <a:rPr lang="en-US" sz="1100" u="none" strike="noStrike" dirty="0">
                          <a:effectLst/>
                        </a:rPr>
                        <a:t>State</a:t>
                      </a:r>
                      <a:endParaRPr lang="en-US" sz="1100" b="0" i="0" u="none" strike="noStrike" dirty="0">
                        <a:solidFill>
                          <a:srgbClr val="000000"/>
                        </a:solidFill>
                        <a:effectLst/>
                        <a:latin typeface="Calibri"/>
                      </a:endParaRPr>
                    </a:p>
                  </a:txBody>
                  <a:tcPr marL="9720" marR="9720" marT="9705" marB="0" anchor="ctr"/>
                </a:tc>
                <a:tc>
                  <a:txBody>
                    <a:bodyPr/>
                    <a:lstStyle/>
                    <a:p>
                      <a:pPr algn="ctr" fontAlgn="b"/>
                      <a:r>
                        <a:rPr lang="en-US" sz="1400" u="none" strike="noStrike" dirty="0">
                          <a:effectLst/>
                        </a:rPr>
                        <a:t>+29</a:t>
                      </a:r>
                      <a:endParaRPr lang="en-US" sz="1400" b="0" i="0" u="none" strike="noStrike" dirty="0">
                        <a:solidFill>
                          <a:srgbClr val="000000"/>
                        </a:solidFill>
                        <a:effectLst/>
                        <a:latin typeface="Calibri"/>
                      </a:endParaRPr>
                    </a:p>
                  </a:txBody>
                  <a:tcPr marL="9720" marR="9720" marT="9705" marB="0" anchor="ctr"/>
                </a:tc>
                <a:tc>
                  <a:txBody>
                    <a:bodyPr/>
                    <a:lstStyle/>
                    <a:p>
                      <a:pPr marL="0" algn="ctr" defTabSz="914303" rtl="0" eaLnBrk="1" fontAlgn="b" latinLnBrk="0" hangingPunct="1"/>
                      <a:r>
                        <a:rPr lang="en-US" sz="1400" u="none" strike="noStrike" kern="1200" dirty="0">
                          <a:solidFill>
                            <a:schemeClr val="tx1"/>
                          </a:solidFill>
                          <a:effectLst/>
                          <a:latin typeface="+mn-lt"/>
                          <a:ea typeface="+mn-ea"/>
                          <a:cs typeface="+mn-cs"/>
                        </a:rPr>
                        <a:t>+13</a:t>
                      </a:r>
                    </a:p>
                  </a:txBody>
                  <a:tcPr marL="9720" marR="9720" marT="9705" marB="0" anchor="ctr"/>
                </a:tc>
              </a:tr>
              <a:tr h="405888">
                <a:tc>
                  <a:txBody>
                    <a:bodyPr/>
                    <a:lstStyle/>
                    <a:p>
                      <a:pPr algn="r" fontAlgn="b"/>
                      <a:r>
                        <a:rPr lang="en-US" sz="1100" u="none" strike="noStrike" dirty="0">
                          <a:effectLst/>
                        </a:rPr>
                        <a:t>Smokey Road</a:t>
                      </a:r>
                      <a:endParaRPr lang="en-US" sz="1100" b="0" i="0" u="none" strike="noStrike" dirty="0">
                        <a:solidFill>
                          <a:srgbClr val="000000"/>
                        </a:solidFill>
                        <a:effectLst/>
                        <a:latin typeface="Calibri"/>
                      </a:endParaRPr>
                    </a:p>
                  </a:txBody>
                  <a:tcPr marL="9720" marR="9720" marT="9705" marB="0" anchor="ctr"/>
                </a:tc>
                <a:tc>
                  <a:txBody>
                    <a:bodyPr/>
                    <a:lstStyle/>
                    <a:p>
                      <a:pPr marL="0" algn="ctr" defTabSz="914303" rtl="0" eaLnBrk="1" fontAlgn="b" latinLnBrk="0" hangingPunct="1"/>
                      <a:r>
                        <a:rPr lang="en-US" sz="1400" u="none" strike="noStrike" kern="1200" dirty="0">
                          <a:solidFill>
                            <a:schemeClr val="tx1"/>
                          </a:solidFill>
                          <a:effectLst/>
                          <a:latin typeface="+mn-lt"/>
                          <a:ea typeface="+mn-ea"/>
                          <a:cs typeface="+mn-cs"/>
                        </a:rPr>
                        <a:t>+53</a:t>
                      </a:r>
                    </a:p>
                  </a:txBody>
                  <a:tcPr marL="9720" marR="9720" marT="9705" marB="0" anchor="ctr"/>
                </a:tc>
                <a:tc>
                  <a:txBody>
                    <a:bodyPr/>
                    <a:lstStyle/>
                    <a:p>
                      <a:pPr marL="0" algn="ctr" defTabSz="914303" rtl="0" eaLnBrk="1" fontAlgn="b" latinLnBrk="0" hangingPunct="1"/>
                      <a:r>
                        <a:rPr lang="en-US" sz="1400" u="none" strike="noStrike" kern="1200" dirty="0">
                          <a:solidFill>
                            <a:schemeClr val="tx1"/>
                          </a:solidFill>
                          <a:effectLst/>
                          <a:latin typeface="+mn-lt"/>
                          <a:ea typeface="+mn-ea"/>
                          <a:cs typeface="+mn-cs"/>
                        </a:rPr>
                        <a:t>+29</a:t>
                      </a:r>
                    </a:p>
                  </a:txBody>
                  <a:tcPr marL="9720" marR="9720" marT="9705" marB="0" anchor="ctr"/>
                </a:tc>
              </a:tr>
            </a:tbl>
          </a:graphicData>
        </a:graphic>
      </p:graphicFrame>
      <p:pic>
        <p:nvPicPr>
          <p:cNvPr id="24610" name="Picture 3" descr="SRMS Logo HiRes-4.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4605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2"/>
          <p:cNvSpPr txBox="1">
            <a:spLocks noChangeArrowheads="1"/>
          </p:cNvSpPr>
          <p:nvPr/>
        </p:nvSpPr>
        <p:spPr>
          <a:xfrm>
            <a:off x="1752600" y="284163"/>
            <a:ext cx="6705600" cy="762000"/>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MS PGothic" pitchFamily="34" charset="-128"/>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en-US" sz="3200" dirty="0" smtClean="0">
                <a:solidFill>
                  <a:schemeClr val="tx1"/>
                </a:solidFill>
                <a:ea typeface="+mj-ea"/>
                <a:cs typeface="+mj-cs"/>
              </a:rPr>
              <a:t>Our Results: SWD Academics</a:t>
            </a:r>
          </a:p>
        </p:txBody>
      </p:sp>
    </p:spTree>
    <p:extLst>
      <p:ext uri="{BB962C8B-B14F-4D97-AF65-F5344CB8AC3E}">
        <p14:creationId xmlns:p14="http://schemas.microsoft.com/office/powerpoint/2010/main" val="3626438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99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199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304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686800" cy="334962"/>
          </a:xfrm>
        </p:spPr>
        <p:txBody>
          <a:bodyPr>
            <a:noAutofit/>
          </a:bodyPr>
          <a:lstStyle/>
          <a:p>
            <a:pPr algn="ctr"/>
            <a:r>
              <a:rPr lang="en-US" sz="3500" dirty="0" smtClean="0">
                <a:solidFill>
                  <a:schemeClr val="tx1"/>
                </a:solidFill>
              </a:rPr>
              <a:t>Calling All Superheroes</a:t>
            </a:r>
            <a:endParaRPr lang="en-US" sz="3500" dirty="0">
              <a:solidFill>
                <a:schemeClr val="tx1"/>
              </a:solidFill>
              <a:latin typeface="+mn-lt"/>
            </a:endParaRPr>
          </a:p>
        </p:txBody>
      </p:sp>
    </p:spTree>
    <p:extLst>
      <p:ext uri="{BB962C8B-B14F-4D97-AF65-F5344CB8AC3E}">
        <p14:creationId xmlns:p14="http://schemas.microsoft.com/office/powerpoint/2010/main" val="2568579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610600" cy="990600"/>
          </a:xfrm>
        </p:spPr>
        <p:txBody>
          <a:bodyPr>
            <a:normAutofit fontScale="90000"/>
          </a:bodyPr>
          <a:lstStyle/>
          <a:p>
            <a:pPr algn="ctr">
              <a:defRPr/>
            </a:pPr>
            <a:r>
              <a:rPr lang="en-US" sz="3800" dirty="0" smtClean="0">
                <a:solidFill>
                  <a:schemeClr val="tx1"/>
                </a:solidFill>
              </a:rPr>
              <a:t>Traits of </a:t>
            </a:r>
            <a:br>
              <a:rPr lang="en-US" sz="3800" dirty="0" smtClean="0">
                <a:solidFill>
                  <a:schemeClr val="tx1"/>
                </a:solidFill>
              </a:rPr>
            </a:br>
            <a:r>
              <a:rPr lang="en-US" sz="3800" dirty="0" smtClean="0">
                <a:solidFill>
                  <a:schemeClr val="tx1"/>
                </a:solidFill>
              </a:rPr>
              <a:t>High Performing Schools</a:t>
            </a:r>
            <a:endParaRPr lang="en-US" sz="3800" dirty="0">
              <a:solidFill>
                <a:schemeClr val="tx1"/>
              </a:solidFill>
            </a:endParaRPr>
          </a:p>
        </p:txBody>
      </p:sp>
      <p:sp>
        <p:nvSpPr>
          <p:cNvPr id="4" name="Rectangle 3"/>
          <p:cNvSpPr/>
          <p:nvPr/>
        </p:nvSpPr>
        <p:spPr>
          <a:xfrm>
            <a:off x="152400" y="1524000"/>
            <a:ext cx="8382000" cy="5232400"/>
          </a:xfrm>
          <a:prstGeom prst="rect">
            <a:avLst/>
          </a:prstGeom>
        </p:spPr>
        <p:txBody>
          <a:bodyPr>
            <a:spAutoFit/>
          </a:bodyPr>
          <a:lstStyle/>
          <a:p>
            <a:pPr>
              <a:defRPr/>
            </a:pPr>
            <a:r>
              <a:rPr lang="en-US" sz="1900" dirty="0">
                <a:latin typeface="+mn-lt"/>
              </a:rPr>
              <a:t>“The Arizona Department of Education examined three years of statewide testing data to find the schools where students with disabilities improved academically year after year.”</a:t>
            </a:r>
          </a:p>
          <a:p>
            <a:pPr>
              <a:defRPr/>
            </a:pPr>
            <a:endParaRPr lang="en-US" sz="1900" dirty="0">
              <a:latin typeface="+mn-lt"/>
            </a:endParaRPr>
          </a:p>
          <a:p>
            <a:pPr>
              <a:defRPr/>
            </a:pPr>
            <a:r>
              <a:rPr lang="en-US" sz="1900" dirty="0">
                <a:latin typeface="+mn-lt"/>
              </a:rPr>
              <a:t>“I'm not taking my daughter to get serviced. I'm looking for a great school."</a:t>
            </a:r>
          </a:p>
          <a:p>
            <a:pPr>
              <a:defRPr/>
            </a:pPr>
            <a:endParaRPr lang="en-US" sz="1900" dirty="0">
              <a:latin typeface="+mn-lt"/>
            </a:endParaRPr>
          </a:p>
          <a:p>
            <a:pPr marL="285750" indent="-285750">
              <a:buFont typeface="Arial" panose="020B0604020202020204" pitchFamily="34" charset="0"/>
              <a:buChar char="•"/>
              <a:defRPr/>
            </a:pPr>
            <a:r>
              <a:rPr lang="en-US" sz="1900" dirty="0">
                <a:latin typeface="+mn-lt"/>
              </a:rPr>
              <a:t>High Expectations</a:t>
            </a:r>
          </a:p>
          <a:p>
            <a:pPr marL="285750" indent="-285750">
              <a:buFont typeface="Arial" panose="020B0604020202020204" pitchFamily="34" charset="0"/>
              <a:buChar char="•"/>
              <a:defRPr/>
            </a:pPr>
            <a:r>
              <a:rPr lang="en-US" sz="1900" dirty="0">
                <a:latin typeface="+mn-lt"/>
              </a:rPr>
              <a:t>Highly Effective Teaching Strategies</a:t>
            </a:r>
          </a:p>
          <a:p>
            <a:pPr marL="285750" indent="-285750">
              <a:buFont typeface="Arial" panose="020B0604020202020204" pitchFamily="34" charset="0"/>
              <a:buChar char="•"/>
              <a:defRPr/>
            </a:pPr>
            <a:r>
              <a:rPr lang="en-US" sz="1900" dirty="0">
                <a:latin typeface="+mn-lt"/>
              </a:rPr>
              <a:t>Data Driven Decision Making</a:t>
            </a:r>
          </a:p>
          <a:p>
            <a:pPr marL="285750" indent="-285750">
              <a:buFont typeface="Arial" panose="020B0604020202020204" pitchFamily="34" charset="0"/>
              <a:buChar char="•"/>
              <a:defRPr/>
            </a:pPr>
            <a:r>
              <a:rPr lang="en-US" sz="1900" dirty="0">
                <a:latin typeface="+mn-lt"/>
              </a:rPr>
              <a:t>Students Are Provided with Reteach and Enrichment Activities</a:t>
            </a:r>
          </a:p>
          <a:p>
            <a:pPr marL="285750" indent="-285750">
              <a:buFont typeface="Arial" panose="020B0604020202020204" pitchFamily="34" charset="0"/>
              <a:buChar char="•"/>
              <a:defRPr/>
            </a:pPr>
            <a:r>
              <a:rPr lang="en-US" sz="1900" dirty="0">
                <a:latin typeface="+mn-lt"/>
              </a:rPr>
              <a:t>Students with Disabilities Receive Core Instruction in the General Education Classroom</a:t>
            </a:r>
          </a:p>
          <a:p>
            <a:pPr marL="285750" indent="-285750">
              <a:buFont typeface="Arial" panose="020B0604020202020204" pitchFamily="34" charset="0"/>
              <a:buChar char="•"/>
              <a:defRPr/>
            </a:pPr>
            <a:r>
              <a:rPr lang="en-US" sz="1900" dirty="0">
                <a:latin typeface="+mn-lt"/>
              </a:rPr>
              <a:t>Effective Leadership</a:t>
            </a:r>
          </a:p>
          <a:p>
            <a:pPr>
              <a:defRPr/>
            </a:pPr>
            <a:endParaRPr lang="en-US" sz="1900" dirty="0">
              <a:latin typeface="+mn-lt"/>
            </a:endParaRPr>
          </a:p>
          <a:p>
            <a:pPr>
              <a:defRPr/>
            </a:pPr>
            <a:r>
              <a:rPr lang="en-US" sz="1900" dirty="0">
                <a:latin typeface="+mn-lt"/>
              </a:rPr>
              <a:t>“Aha! Just as I suspected. A good school is a good school for all kids.” </a:t>
            </a:r>
          </a:p>
          <a:p>
            <a:pPr>
              <a:defRPr/>
            </a:pPr>
            <a:endParaRPr lang="en-US" dirty="0">
              <a:latin typeface="+mn-lt"/>
            </a:endParaRPr>
          </a:p>
          <a:p>
            <a:pPr>
              <a:defRPr/>
            </a:pPr>
            <a:r>
              <a:rPr lang="en-US" sz="1200" dirty="0">
                <a:latin typeface="+mn-lt"/>
              </a:rPr>
              <a:t>Source: Karla Phillips </a:t>
            </a:r>
            <a:r>
              <a:rPr lang="en-US" sz="1200" u="sng" dirty="0">
                <a:latin typeface="+mn-lt"/>
              </a:rPr>
              <a:t>Huff Post Education</a:t>
            </a:r>
            <a:r>
              <a:rPr lang="en-US" sz="1200" dirty="0">
                <a:latin typeface="+mn-lt"/>
              </a:rPr>
              <a:t>, with information the Arizona Department of Education</a:t>
            </a:r>
            <a:endParaRPr lang="en-US" sz="1200" u="sng" dirty="0">
              <a:latin typeface="+mn-lt"/>
            </a:endParaRPr>
          </a:p>
        </p:txBody>
      </p:sp>
    </p:spTree>
    <p:extLst>
      <p:ext uri="{BB962C8B-B14F-4D97-AF65-F5344CB8AC3E}">
        <p14:creationId xmlns:p14="http://schemas.microsoft.com/office/powerpoint/2010/main" val="243148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
            <a:ext cx="8382000" cy="685800"/>
          </a:xfrm>
        </p:spPr>
        <p:txBody>
          <a:bodyPr>
            <a:normAutofit/>
          </a:bodyPr>
          <a:lstStyle/>
          <a:p>
            <a:pPr algn="ctr" eaLnBrk="1" fontAlgn="auto" hangingPunct="1">
              <a:spcAft>
                <a:spcPts val="0"/>
              </a:spcAft>
              <a:defRPr/>
            </a:pPr>
            <a:r>
              <a:rPr lang="en-US" sz="3800" dirty="0" smtClean="0"/>
              <a:t>12 Quotes to Ponder</a:t>
            </a:r>
            <a:endParaRPr lang="en-US" sz="3800" dirty="0"/>
          </a:p>
        </p:txBody>
      </p:sp>
      <p:sp>
        <p:nvSpPr>
          <p:cNvPr id="4" name="Text Placeholder 3"/>
          <p:cNvSpPr>
            <a:spLocks noGrp="1"/>
          </p:cNvSpPr>
          <p:nvPr>
            <p:ph type="body" sz="half" idx="1"/>
          </p:nvPr>
        </p:nvSpPr>
        <p:spPr>
          <a:xfrm>
            <a:off x="0" y="914400"/>
            <a:ext cx="8991600" cy="5791200"/>
          </a:xfrm>
        </p:spPr>
        <p:txBody>
          <a:bodyPr>
            <a:noAutofit/>
          </a:bodyPr>
          <a:lstStyle/>
          <a:p>
            <a:pPr marL="0" indent="0" algn="ctr">
              <a:spcBef>
                <a:spcPts val="0"/>
              </a:spcBef>
              <a:buNone/>
            </a:pPr>
            <a:r>
              <a:rPr lang="en-US" sz="2300" dirty="0"/>
              <a:t>“Nothing of any importance has ever been accomplished by a pessimist</a:t>
            </a:r>
            <a:r>
              <a:rPr lang="en-US" sz="2300" dirty="0" smtClean="0"/>
              <a:t>.”  Jack </a:t>
            </a:r>
            <a:r>
              <a:rPr lang="en-US" sz="2300" dirty="0"/>
              <a:t>Welch</a:t>
            </a:r>
          </a:p>
          <a:p>
            <a:pPr marL="0" indent="0" algn="ctr">
              <a:spcBef>
                <a:spcPts val="0"/>
              </a:spcBef>
              <a:buNone/>
            </a:pPr>
            <a:endParaRPr lang="en-US" sz="2300" dirty="0" smtClean="0"/>
          </a:p>
          <a:p>
            <a:pPr marL="0" indent="0" algn="ctr">
              <a:spcBef>
                <a:spcPts val="0"/>
              </a:spcBef>
              <a:buNone/>
            </a:pPr>
            <a:r>
              <a:rPr lang="en-US" sz="2300" dirty="0" smtClean="0"/>
              <a:t>“</a:t>
            </a:r>
            <a:r>
              <a:rPr lang="en-US" sz="2300" dirty="0"/>
              <a:t>There are no traffic jams along the extra mile</a:t>
            </a:r>
            <a:r>
              <a:rPr lang="en-US" sz="2300" dirty="0" smtClean="0"/>
              <a:t>.”  Roger </a:t>
            </a:r>
            <a:r>
              <a:rPr lang="en-US" sz="2300" dirty="0" err="1" smtClean="0"/>
              <a:t>Staubach</a:t>
            </a:r>
            <a:endParaRPr lang="en-US" sz="2300" dirty="0" smtClean="0"/>
          </a:p>
          <a:p>
            <a:pPr marL="0" indent="0" algn="ctr">
              <a:spcBef>
                <a:spcPts val="0"/>
              </a:spcBef>
              <a:buNone/>
            </a:pPr>
            <a:endParaRPr lang="en-US" sz="2300" dirty="0" smtClean="0"/>
          </a:p>
          <a:p>
            <a:pPr marL="0" indent="0" algn="ctr">
              <a:spcBef>
                <a:spcPts val="0"/>
              </a:spcBef>
              <a:buNone/>
            </a:pPr>
            <a:r>
              <a:rPr lang="en-US" sz="2300" dirty="0" smtClean="0"/>
              <a:t>“</a:t>
            </a:r>
            <a:r>
              <a:rPr lang="en-US" sz="2300" dirty="0"/>
              <a:t>There will be haters, doubters, non-believers, and then there </a:t>
            </a:r>
            <a:r>
              <a:rPr lang="en-US" sz="2300" dirty="0" smtClean="0"/>
              <a:t>will </a:t>
            </a:r>
            <a:r>
              <a:rPr lang="en-US" sz="2300" dirty="0"/>
              <a:t>be you, proving them wrong</a:t>
            </a:r>
            <a:r>
              <a:rPr lang="en-US" sz="2300" dirty="0" smtClean="0"/>
              <a:t>.”  Anonymous </a:t>
            </a:r>
            <a:endParaRPr lang="en-US" sz="2300" dirty="0"/>
          </a:p>
          <a:p>
            <a:pPr marL="0" indent="0" algn="ctr">
              <a:spcBef>
                <a:spcPts val="0"/>
              </a:spcBef>
              <a:buNone/>
            </a:pPr>
            <a:endParaRPr lang="en-US" sz="2300" dirty="0" smtClean="0"/>
          </a:p>
          <a:p>
            <a:pPr marL="0" indent="0" algn="ctr">
              <a:spcBef>
                <a:spcPts val="0"/>
              </a:spcBef>
              <a:buNone/>
            </a:pPr>
            <a:r>
              <a:rPr lang="en-US" sz="2300" dirty="0" smtClean="0"/>
              <a:t>“</a:t>
            </a:r>
            <a:r>
              <a:rPr lang="en-US" sz="2300" dirty="0"/>
              <a:t>The single greatest effect on student achievement is not race; it is not poverty – it is the effectiveness of the teacher”  </a:t>
            </a:r>
            <a:r>
              <a:rPr lang="en-US" sz="2300" dirty="0" smtClean="0"/>
              <a:t>          Harry Wong</a:t>
            </a:r>
          </a:p>
          <a:p>
            <a:pPr marL="0" indent="0" algn="ctr">
              <a:spcBef>
                <a:spcPts val="0"/>
              </a:spcBef>
              <a:buNone/>
            </a:pPr>
            <a:endParaRPr lang="en-US" sz="2300" dirty="0" smtClean="0"/>
          </a:p>
          <a:p>
            <a:pPr marL="0" indent="0" algn="ctr">
              <a:spcBef>
                <a:spcPts val="0"/>
              </a:spcBef>
              <a:buNone/>
            </a:pPr>
            <a:r>
              <a:rPr lang="en-US" sz="2300" dirty="0" smtClean="0"/>
              <a:t>“</a:t>
            </a:r>
            <a:r>
              <a:rPr lang="en-US" sz="2300" dirty="0"/>
              <a:t>The real secret of success is enthusiasm. ” Walter Chrysler</a:t>
            </a:r>
            <a:endParaRPr lang="en-US" altLang="en-US" sz="2300" dirty="0"/>
          </a:p>
          <a:p>
            <a:pPr marL="0" indent="0" algn="ctr">
              <a:spcBef>
                <a:spcPts val="0"/>
              </a:spcBef>
              <a:buNone/>
            </a:pPr>
            <a:endParaRPr lang="en-US" sz="2300" dirty="0" smtClean="0"/>
          </a:p>
          <a:p>
            <a:pPr marL="0" indent="0" algn="ctr">
              <a:spcBef>
                <a:spcPts val="0"/>
              </a:spcBef>
              <a:buNone/>
            </a:pPr>
            <a:r>
              <a:rPr lang="en-US" sz="2300" dirty="0" smtClean="0"/>
              <a:t>“</a:t>
            </a:r>
            <a:r>
              <a:rPr lang="en-US" sz="2300" dirty="0"/>
              <a:t>One person with passion is better than forty people merely interested</a:t>
            </a:r>
            <a:r>
              <a:rPr lang="en-US" sz="2300" dirty="0" smtClean="0"/>
              <a:t>.”  E</a:t>
            </a:r>
            <a:r>
              <a:rPr lang="en-US" sz="2300" dirty="0"/>
              <a:t>. M. </a:t>
            </a:r>
            <a:r>
              <a:rPr lang="en-US" sz="2300" dirty="0" smtClean="0"/>
              <a:t>Forster</a:t>
            </a:r>
          </a:p>
          <a:p>
            <a:pPr marL="0" indent="0" algn="ctr">
              <a:spcBef>
                <a:spcPts val="0"/>
              </a:spcBef>
              <a:buNone/>
            </a:pPr>
            <a:endParaRPr lang="en-US" sz="1400" dirty="0" smtClean="0"/>
          </a:p>
        </p:txBody>
      </p:sp>
    </p:spTree>
    <p:extLst>
      <p:ext uri="{BB962C8B-B14F-4D97-AF65-F5344CB8AC3E}">
        <p14:creationId xmlns:p14="http://schemas.microsoft.com/office/powerpoint/2010/main" val="2739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
            <a:ext cx="8382000" cy="685800"/>
          </a:xfrm>
        </p:spPr>
        <p:txBody>
          <a:bodyPr>
            <a:normAutofit/>
          </a:bodyPr>
          <a:lstStyle/>
          <a:p>
            <a:pPr algn="ctr" eaLnBrk="1" fontAlgn="auto" hangingPunct="1">
              <a:spcAft>
                <a:spcPts val="0"/>
              </a:spcAft>
              <a:defRPr/>
            </a:pPr>
            <a:r>
              <a:rPr lang="en-US" sz="3800" dirty="0" smtClean="0"/>
              <a:t>12 Quotes to Ponder</a:t>
            </a:r>
            <a:endParaRPr lang="en-US" sz="3800" dirty="0"/>
          </a:p>
        </p:txBody>
      </p:sp>
      <p:sp>
        <p:nvSpPr>
          <p:cNvPr id="4" name="Text Placeholder 3"/>
          <p:cNvSpPr>
            <a:spLocks noGrp="1"/>
          </p:cNvSpPr>
          <p:nvPr>
            <p:ph type="body" sz="half" idx="1"/>
          </p:nvPr>
        </p:nvSpPr>
        <p:spPr>
          <a:xfrm>
            <a:off x="0" y="762000"/>
            <a:ext cx="8991600" cy="5943600"/>
          </a:xfrm>
        </p:spPr>
        <p:txBody>
          <a:bodyPr>
            <a:noAutofit/>
          </a:bodyPr>
          <a:lstStyle/>
          <a:p>
            <a:pPr marL="0" indent="0" algn="ctr">
              <a:spcBef>
                <a:spcPts val="0"/>
              </a:spcBef>
              <a:buNone/>
            </a:pPr>
            <a:r>
              <a:rPr lang="en-US" sz="1900" dirty="0" smtClean="0"/>
              <a:t>“I would remove the phrase ‘You’re going to need this for the test’ from every school.”  </a:t>
            </a:r>
            <a:r>
              <a:rPr lang="en-US" sz="1900" smtClean="0"/>
              <a:t>Teresa Williams</a:t>
            </a:r>
            <a:endParaRPr lang="en-US" sz="1900" dirty="0"/>
          </a:p>
          <a:p>
            <a:pPr marL="0" indent="0" algn="ctr">
              <a:spcBef>
                <a:spcPts val="0"/>
              </a:spcBef>
              <a:buNone/>
            </a:pPr>
            <a:endParaRPr lang="en-US" sz="1900" dirty="0" smtClean="0"/>
          </a:p>
          <a:p>
            <a:pPr marL="0" indent="0" algn="ctr">
              <a:spcBef>
                <a:spcPts val="0"/>
              </a:spcBef>
              <a:buNone/>
            </a:pPr>
            <a:r>
              <a:rPr lang="en-US" sz="1900" dirty="0" smtClean="0"/>
              <a:t>“</a:t>
            </a:r>
            <a:r>
              <a:rPr lang="en-US" sz="1900" dirty="0"/>
              <a:t>You're never as good as everyone tells you when you win, and you're never as bad as they say when you lose</a:t>
            </a:r>
            <a:r>
              <a:rPr lang="en-US" sz="1900" dirty="0" smtClean="0"/>
              <a:t>.”  Lou Holtz</a:t>
            </a:r>
          </a:p>
          <a:p>
            <a:pPr marL="0" indent="0" algn="ctr">
              <a:spcBef>
                <a:spcPts val="0"/>
              </a:spcBef>
              <a:buNone/>
            </a:pPr>
            <a:endParaRPr lang="en-US" sz="1900" dirty="0" smtClean="0"/>
          </a:p>
          <a:p>
            <a:pPr marL="0" indent="0" algn="ctr">
              <a:spcBef>
                <a:spcPts val="0"/>
              </a:spcBef>
              <a:buNone/>
            </a:pPr>
            <a:r>
              <a:rPr lang="en-US" sz="1900" dirty="0" smtClean="0"/>
              <a:t>“</a:t>
            </a:r>
            <a:r>
              <a:rPr lang="en-US" sz="1900" dirty="0"/>
              <a:t>Kids don't learn from teachers they don't like.” </a:t>
            </a:r>
            <a:r>
              <a:rPr lang="en-US" sz="1900" dirty="0" smtClean="0"/>
              <a:t> Rita </a:t>
            </a:r>
            <a:r>
              <a:rPr lang="en-US" sz="1900" dirty="0"/>
              <a:t>Pierson</a:t>
            </a:r>
          </a:p>
          <a:p>
            <a:pPr marL="0" indent="0" algn="ctr">
              <a:spcBef>
                <a:spcPts val="0"/>
              </a:spcBef>
              <a:buNone/>
            </a:pPr>
            <a:endParaRPr lang="en-US" sz="1900" dirty="0" smtClean="0"/>
          </a:p>
          <a:p>
            <a:pPr marL="0" indent="0" algn="ctr">
              <a:spcBef>
                <a:spcPts val="0"/>
              </a:spcBef>
              <a:buNone/>
            </a:pPr>
            <a:r>
              <a:rPr lang="en-US" sz="1900" dirty="0" smtClean="0"/>
              <a:t>“</a:t>
            </a:r>
            <a:r>
              <a:rPr lang="en-US" sz="1900" dirty="0"/>
              <a:t>Our job is to teach the students we have.  Not the ones we would like to have.  Not the ones we used to have.  Those we have right now.  All of them</a:t>
            </a:r>
            <a:r>
              <a:rPr lang="en-US" sz="1900" dirty="0" smtClean="0"/>
              <a:t>.”       Kevin Maxwell</a:t>
            </a:r>
          </a:p>
          <a:p>
            <a:pPr marL="0" indent="0" algn="ctr">
              <a:buNone/>
            </a:pPr>
            <a:endParaRPr lang="en-US" sz="1900" dirty="0" smtClean="0"/>
          </a:p>
          <a:p>
            <a:pPr marL="0" indent="0" algn="ctr">
              <a:buNone/>
            </a:pPr>
            <a:r>
              <a:rPr lang="en-US" sz="1900" dirty="0" smtClean="0"/>
              <a:t>“</a:t>
            </a:r>
            <a:r>
              <a:rPr lang="en-US" sz="1900" dirty="0"/>
              <a:t>Teaching is not about the management of students to create an orderly classroom.  Teaching is about building relationships with students to create a culture of learning</a:t>
            </a:r>
            <a:r>
              <a:rPr lang="en-US" sz="1900" dirty="0" smtClean="0"/>
              <a:t>.” Charity </a:t>
            </a:r>
            <a:r>
              <a:rPr lang="en-US" sz="1900" dirty="0"/>
              <a:t>Stephens</a:t>
            </a:r>
          </a:p>
          <a:p>
            <a:pPr marL="0" indent="0" algn="ctr">
              <a:buNone/>
            </a:pPr>
            <a:endParaRPr lang="en-US" sz="1900" dirty="0">
              <a:solidFill>
                <a:srgbClr val="92D050"/>
              </a:solidFill>
            </a:endParaRPr>
          </a:p>
          <a:p>
            <a:pPr marL="0" indent="0" algn="ctr">
              <a:buNone/>
            </a:pPr>
            <a:r>
              <a:rPr lang="en-US" sz="1900" dirty="0"/>
              <a:t>“Every kid is one caring adult away from being a success story.”  </a:t>
            </a:r>
            <a:r>
              <a:rPr lang="en-US" sz="1900" dirty="0" smtClean="0"/>
              <a:t>Josh </a:t>
            </a:r>
            <a:r>
              <a:rPr lang="en-US" sz="1900" dirty="0"/>
              <a:t>Shipp</a:t>
            </a:r>
          </a:p>
          <a:p>
            <a:pPr marL="0" indent="0" algn="ctr">
              <a:spcBef>
                <a:spcPts val="0"/>
              </a:spcBef>
              <a:buNone/>
            </a:pPr>
            <a:endParaRPr lang="en-US" sz="1400" dirty="0"/>
          </a:p>
        </p:txBody>
      </p:sp>
    </p:spTree>
    <p:extLst>
      <p:ext uri="{BB962C8B-B14F-4D97-AF65-F5344CB8AC3E}">
        <p14:creationId xmlns:p14="http://schemas.microsoft.com/office/powerpoint/2010/main" val="26217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2" y="152400"/>
            <a:ext cx="8686800" cy="334962"/>
          </a:xfrm>
        </p:spPr>
        <p:txBody>
          <a:bodyPr>
            <a:normAutofit fontScale="90000"/>
          </a:bodyPr>
          <a:lstStyle/>
          <a:p>
            <a:pPr algn="ctr"/>
            <a:r>
              <a:rPr lang="en-US" sz="3200" dirty="0" smtClean="0">
                <a:solidFill>
                  <a:schemeClr val="tx1"/>
                </a:solidFill>
              </a:rPr>
              <a:t>Be a Leader of Change</a:t>
            </a:r>
            <a:endParaRPr lang="en-US" dirty="0">
              <a:solidFill>
                <a:schemeClr val="tx1"/>
              </a:solidFill>
              <a:latin typeface="+mn-lt"/>
            </a:endParaRPr>
          </a:p>
        </p:txBody>
      </p:sp>
      <p:sp>
        <p:nvSpPr>
          <p:cNvPr id="5" name="TextBox 4"/>
          <p:cNvSpPr txBox="1"/>
          <p:nvPr/>
        </p:nvSpPr>
        <p:spPr>
          <a:xfrm>
            <a:off x="76200" y="477250"/>
            <a:ext cx="8839200" cy="430887"/>
          </a:xfrm>
          <a:prstGeom prst="rect">
            <a:avLst/>
          </a:prstGeom>
          <a:noFill/>
        </p:spPr>
        <p:txBody>
          <a:bodyPr wrap="square" rtlCol="0">
            <a:spAutoFit/>
          </a:bodyPr>
          <a:lstStyle/>
          <a:p>
            <a:pPr algn="ctr"/>
            <a:r>
              <a:rPr lang="en-US" sz="2200" dirty="0" smtClean="0">
                <a:latin typeface="+mn-lt"/>
              </a:rPr>
              <a:t>We can do it, together.</a:t>
            </a:r>
            <a:endParaRPr lang="en-US" sz="2200" dirty="0">
              <a:latin typeface="+mn-lt"/>
            </a:endParaRPr>
          </a:p>
        </p:txBody>
      </p:sp>
    </p:spTree>
    <p:extLst>
      <p:ext uri="{BB962C8B-B14F-4D97-AF65-F5344CB8AC3E}">
        <p14:creationId xmlns:p14="http://schemas.microsoft.com/office/powerpoint/2010/main" val="606086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04800"/>
            <a:ext cx="7391400" cy="1143000"/>
          </a:xfrm>
        </p:spPr>
        <p:txBody>
          <a:bodyPr>
            <a:normAutofit/>
          </a:bodyPr>
          <a:lstStyle/>
          <a:p>
            <a:pPr algn="ctr"/>
            <a:r>
              <a:rPr lang="en-US" sz="3200" dirty="0" smtClean="0">
                <a:solidFill>
                  <a:schemeClr val="tx1"/>
                </a:solidFill>
              </a:rPr>
              <a:t>Visionary </a:t>
            </a:r>
            <a:r>
              <a:rPr lang="en-US" sz="3200" dirty="0">
                <a:solidFill>
                  <a:schemeClr val="tx1"/>
                </a:solidFill>
              </a:rPr>
              <a:t>and Instructional </a:t>
            </a:r>
            <a:r>
              <a:rPr lang="en-US" sz="3200" dirty="0" smtClean="0">
                <a:solidFill>
                  <a:schemeClr val="tx1"/>
                </a:solidFill>
              </a:rPr>
              <a:t>Leadership</a:t>
            </a:r>
            <a:r>
              <a:rPr lang="en-US" sz="2800" dirty="0">
                <a:solidFill>
                  <a:schemeClr val="tx1"/>
                </a:solidFill>
              </a:rPr>
              <a:t> </a:t>
            </a:r>
          </a:p>
        </p:txBody>
      </p:sp>
      <p:sp>
        <p:nvSpPr>
          <p:cNvPr id="3" name="Subtitle 2"/>
          <p:cNvSpPr>
            <a:spLocks noGrp="1"/>
          </p:cNvSpPr>
          <p:nvPr>
            <p:ph type="subTitle" idx="1"/>
          </p:nvPr>
        </p:nvSpPr>
        <p:spPr>
          <a:xfrm>
            <a:off x="1905000" y="3454878"/>
            <a:ext cx="7010400" cy="3403122"/>
          </a:xfrm>
        </p:spPr>
        <p:txBody>
          <a:bodyPr>
            <a:normAutofit fontScale="40000" lnSpcReduction="20000"/>
          </a:bodyPr>
          <a:lstStyle/>
          <a:p>
            <a:pPr algn="ctr"/>
            <a:endParaRPr lang="en-US" dirty="0" smtClean="0"/>
          </a:p>
          <a:p>
            <a:pPr algn="ctr"/>
            <a:r>
              <a:rPr lang="en-US" sz="5100" dirty="0" smtClean="0">
                <a:solidFill>
                  <a:schemeClr val="tx1"/>
                </a:solidFill>
              </a:rPr>
              <a:t>Dr</a:t>
            </a:r>
            <a:r>
              <a:rPr lang="en-US" sz="5100" dirty="0">
                <a:solidFill>
                  <a:schemeClr val="tx1"/>
                </a:solidFill>
              </a:rPr>
              <a:t>. Laurie Barron</a:t>
            </a:r>
          </a:p>
          <a:p>
            <a:pPr algn="ctr"/>
            <a:r>
              <a:rPr lang="en-US" sz="4000" dirty="0" smtClean="0">
                <a:solidFill>
                  <a:schemeClr val="tx1"/>
                </a:solidFill>
              </a:rPr>
              <a:t>Superintendent</a:t>
            </a:r>
          </a:p>
          <a:p>
            <a:pPr algn="ctr"/>
            <a:r>
              <a:rPr lang="en-US" sz="4000" dirty="0" smtClean="0">
                <a:solidFill>
                  <a:schemeClr val="tx1"/>
                </a:solidFill>
              </a:rPr>
              <a:t>Evergreen </a:t>
            </a:r>
            <a:r>
              <a:rPr lang="en-US" sz="4000" dirty="0">
                <a:solidFill>
                  <a:schemeClr val="tx1"/>
                </a:solidFill>
              </a:rPr>
              <a:t>School </a:t>
            </a:r>
            <a:r>
              <a:rPr lang="en-US" sz="4000" dirty="0" smtClean="0">
                <a:solidFill>
                  <a:schemeClr val="tx1"/>
                </a:solidFill>
              </a:rPr>
              <a:t>District </a:t>
            </a:r>
          </a:p>
          <a:p>
            <a:pPr algn="ctr"/>
            <a:r>
              <a:rPr lang="en-US" sz="4000" dirty="0" smtClean="0">
                <a:solidFill>
                  <a:schemeClr val="tx1"/>
                </a:solidFill>
              </a:rPr>
              <a:t>Kalispell</a:t>
            </a:r>
            <a:r>
              <a:rPr lang="en-US" sz="4000" dirty="0">
                <a:solidFill>
                  <a:schemeClr val="tx1"/>
                </a:solidFill>
              </a:rPr>
              <a:t>, </a:t>
            </a:r>
            <a:r>
              <a:rPr lang="en-US" sz="4000" dirty="0" smtClean="0">
                <a:solidFill>
                  <a:schemeClr val="tx1"/>
                </a:solidFill>
              </a:rPr>
              <a:t>Montana</a:t>
            </a:r>
          </a:p>
          <a:p>
            <a:pPr algn="ctr"/>
            <a:endParaRPr lang="en-US" sz="4000" dirty="0" smtClean="0">
              <a:solidFill>
                <a:schemeClr val="tx1"/>
              </a:solidFill>
            </a:endParaRPr>
          </a:p>
          <a:p>
            <a:pPr algn="ctr"/>
            <a:endParaRPr lang="en-US" sz="4000" dirty="0" smtClean="0">
              <a:solidFill>
                <a:schemeClr val="tx1"/>
              </a:solidFill>
            </a:endParaRPr>
          </a:p>
          <a:p>
            <a:pPr algn="ctr"/>
            <a:endParaRPr lang="en-US" sz="4000" dirty="0" smtClean="0">
              <a:solidFill>
                <a:schemeClr val="tx1"/>
              </a:solidFill>
            </a:endParaRPr>
          </a:p>
          <a:p>
            <a:pPr algn="ctr"/>
            <a:r>
              <a:rPr lang="en-US" sz="4000" dirty="0" smtClean="0">
                <a:solidFill>
                  <a:schemeClr val="tx1"/>
                </a:solidFill>
              </a:rPr>
              <a:t>2013 MetLife/NASSP National Middle Level Principal of the Year</a:t>
            </a:r>
          </a:p>
          <a:p>
            <a:pPr algn="ctr"/>
            <a:endParaRPr lang="en-US" sz="4000" u="sng" dirty="0" smtClean="0">
              <a:solidFill>
                <a:schemeClr val="tx1"/>
              </a:solidFill>
            </a:endParaRPr>
          </a:p>
          <a:p>
            <a:pPr algn="ctr"/>
            <a:r>
              <a:rPr lang="en-US" sz="4000" dirty="0" smtClean="0">
                <a:solidFill>
                  <a:schemeClr val="tx1"/>
                </a:solidFill>
              </a:rPr>
              <a:t>lauriebarron18@gmail.com</a:t>
            </a:r>
            <a:endParaRPr lang="en-US" sz="4000" dirty="0">
              <a:solidFill>
                <a:schemeClr val="tx1"/>
              </a:solidFill>
            </a:endParaRPr>
          </a:p>
          <a:p>
            <a:pPr algn="ctr"/>
            <a:r>
              <a:rPr lang="en-US" sz="4000" dirty="0">
                <a:solidFill>
                  <a:schemeClr val="tx1"/>
                </a:solidFill>
              </a:rPr>
              <a:t>@</a:t>
            </a:r>
            <a:r>
              <a:rPr lang="en-US" sz="4000" dirty="0" err="1">
                <a:solidFill>
                  <a:schemeClr val="tx1"/>
                </a:solidFill>
              </a:rPr>
              <a:t>LaurieBarron</a:t>
            </a:r>
            <a:r>
              <a:rPr lang="en-US" sz="4000" dirty="0">
                <a:solidFill>
                  <a:schemeClr val="tx1"/>
                </a:solidFill>
              </a:rPr>
              <a:t> (Twitter</a:t>
            </a:r>
            <a:r>
              <a:rPr lang="en-US" sz="4000" dirty="0" smtClean="0">
                <a:solidFill>
                  <a:schemeClr val="tx1"/>
                </a:solidFill>
              </a:rPr>
              <a:t>)</a:t>
            </a:r>
          </a:p>
          <a:p>
            <a:endParaRPr lang="en-US" dirty="0"/>
          </a:p>
        </p:txBody>
      </p:sp>
    </p:spTree>
    <p:extLst>
      <p:ext uri="{BB962C8B-B14F-4D97-AF65-F5344CB8AC3E}">
        <p14:creationId xmlns:p14="http://schemas.microsoft.com/office/powerpoint/2010/main" val="1576534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00200" y="152400"/>
            <a:ext cx="7315200" cy="685800"/>
          </a:xfrm>
        </p:spPr>
        <p:txBody>
          <a:bodyPr>
            <a:noAutofit/>
          </a:bodyPr>
          <a:lstStyle/>
          <a:p>
            <a:pPr algn="ctr" eaLnBrk="1" hangingPunct="1">
              <a:defRPr/>
            </a:pPr>
            <a:r>
              <a:rPr lang="en-US" sz="3500" dirty="0" smtClean="0">
                <a:solidFill>
                  <a:schemeClr val="tx1"/>
                </a:solidFill>
                <a:ea typeface="+mj-ea"/>
                <a:cs typeface="+mj-cs"/>
              </a:rPr>
              <a:t>Collaborative Leadership</a:t>
            </a:r>
          </a:p>
        </p:txBody>
      </p:sp>
      <p:pic>
        <p:nvPicPr>
          <p:cNvPr id="17411" name="Picture 7" descr="DSC_0017 Croppe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4267200"/>
            <a:ext cx="8305800" cy="2191972"/>
          </a:xfrm>
          <a:prstGeom prst="rect">
            <a:avLst/>
          </a:prstGeom>
          <a:ln>
            <a:noFill/>
          </a:ln>
          <a:effectLst>
            <a:softEdge rad="112500"/>
          </a:effectLst>
        </p:spPr>
      </p:pic>
      <p:sp>
        <p:nvSpPr>
          <p:cNvPr id="19459"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19460" name="Picture 3" descr="SRMS Logo HiRes-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209800" y="40386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entury Schoolbook" charset="0"/>
              </a:rPr>
              <a:t>Principal’</a:t>
            </a:r>
            <a:r>
              <a:rPr lang="en-US" altLang="ja-JP" sz="1800" dirty="0" smtClean="0">
                <a:latin typeface="Century Schoolbook" charset="0"/>
              </a:rPr>
              <a:t>s </a:t>
            </a:r>
            <a:r>
              <a:rPr lang="en-US" altLang="ja-JP" sz="1800" dirty="0">
                <a:latin typeface="Century Schoolbook" charset="0"/>
              </a:rPr>
              <a:t>Student Leadership Council </a:t>
            </a:r>
            <a:endParaRPr lang="en-US" sz="1800" dirty="0">
              <a:latin typeface="Century Schoolbook" charset="0"/>
            </a:endParaRPr>
          </a:p>
        </p:txBody>
      </p:sp>
      <p:sp>
        <p:nvSpPr>
          <p:cNvPr id="8" name="TextBox 7"/>
          <p:cNvSpPr txBox="1"/>
          <p:nvPr/>
        </p:nvSpPr>
        <p:spPr>
          <a:xfrm>
            <a:off x="1066800" y="1447800"/>
            <a:ext cx="3429000" cy="369888"/>
          </a:xfrm>
          <a:prstGeom prst="rect">
            <a:avLst/>
          </a:prstGeom>
          <a:noFill/>
        </p:spPr>
        <p:txBody>
          <a:bodyPr>
            <a:spAutoFit/>
          </a:bodyPr>
          <a:lstStyle/>
          <a:p>
            <a:pPr algn="ctr">
              <a:defRPr/>
            </a:pPr>
            <a:r>
              <a:rPr lang="en-US" dirty="0">
                <a:latin typeface="+mn-lt"/>
                <a:ea typeface="+mn-ea"/>
                <a:cs typeface="+mn-cs"/>
              </a:rPr>
              <a:t>SBLT, School Council, PTO</a:t>
            </a:r>
          </a:p>
        </p:txBody>
      </p:sp>
      <p:pic>
        <p:nvPicPr>
          <p:cNvPr id="14" name="Picture 7" descr="Mader COTY 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1905000"/>
            <a:ext cx="5024284" cy="2133600"/>
          </a:xfrm>
          <a:prstGeom prst="rect">
            <a:avLst/>
          </a:prstGeom>
          <a:ln>
            <a:noFill/>
          </a:ln>
          <a:effectLst>
            <a:softEdge rad="112500"/>
          </a:effectLst>
        </p:spPr>
      </p:pic>
      <p:pic>
        <p:nvPicPr>
          <p:cNvPr id="17" name="Picture 16" descr="Homecoming 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7800" y="1447800"/>
            <a:ext cx="3387307" cy="2386353"/>
          </a:xfrm>
          <a:prstGeom prst="rect">
            <a:avLst/>
          </a:prstGeom>
          <a:ln>
            <a:noFill/>
          </a:ln>
          <a:effectLst>
            <a:softEdge rad="112500"/>
          </a:effectLst>
        </p:spPr>
      </p:pic>
    </p:spTree>
    <p:extLst>
      <p:ext uri="{BB962C8B-B14F-4D97-AF65-F5344CB8AC3E}">
        <p14:creationId xmlns:p14="http://schemas.microsoft.com/office/powerpoint/2010/main" val="1876615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228600"/>
            <a:ext cx="8465068" cy="533400"/>
          </a:xfrm>
        </p:spPr>
        <p:txBody>
          <a:bodyPr>
            <a:noAutofit/>
          </a:bodyPr>
          <a:lstStyle/>
          <a:p>
            <a:pPr algn="ctr"/>
            <a:r>
              <a:rPr lang="en-US" sz="3500" dirty="0" smtClean="0">
                <a:solidFill>
                  <a:schemeClr val="tx1"/>
                </a:solidFill>
              </a:rPr>
              <a:t>Collaborative Leadership </a:t>
            </a:r>
            <a:endParaRPr lang="en-US" sz="3500" dirty="0">
              <a:solidFill>
                <a:schemeClr val="tx1"/>
              </a:solidFill>
              <a:latin typeface="+mn-lt"/>
            </a:endParaRPr>
          </a:p>
        </p:txBody>
      </p:sp>
    </p:spTree>
    <p:extLst>
      <p:ext uri="{BB962C8B-B14F-4D97-AF65-F5344CB8AC3E}">
        <p14:creationId xmlns:p14="http://schemas.microsoft.com/office/powerpoint/2010/main" val="293969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228600"/>
            <a:ext cx="8465068" cy="533400"/>
          </a:xfrm>
        </p:spPr>
        <p:txBody>
          <a:bodyPr>
            <a:noAutofit/>
          </a:bodyPr>
          <a:lstStyle/>
          <a:p>
            <a:pPr algn="ctr"/>
            <a:r>
              <a:rPr lang="en-US" sz="3500" dirty="0" smtClean="0">
                <a:solidFill>
                  <a:schemeClr val="tx1"/>
                </a:solidFill>
              </a:rPr>
              <a:t>Collaborative Leadership </a:t>
            </a:r>
            <a:endParaRPr lang="en-US" sz="3500" dirty="0">
              <a:solidFill>
                <a:schemeClr val="tx1"/>
              </a:solidFill>
              <a:latin typeface="+mn-lt"/>
            </a:endParaRPr>
          </a:p>
        </p:txBody>
      </p:sp>
      <p:sp>
        <p:nvSpPr>
          <p:cNvPr id="3" name="TextBox 2"/>
          <p:cNvSpPr txBox="1"/>
          <p:nvPr/>
        </p:nvSpPr>
        <p:spPr>
          <a:xfrm>
            <a:off x="304800" y="990600"/>
            <a:ext cx="8382000" cy="4616648"/>
          </a:xfrm>
          <a:prstGeom prst="rect">
            <a:avLst/>
          </a:prstGeom>
          <a:noFill/>
        </p:spPr>
        <p:txBody>
          <a:bodyPr wrap="square" rtlCol="0">
            <a:spAutoFit/>
          </a:bodyPr>
          <a:lstStyle/>
          <a:p>
            <a:pPr marL="342900" indent="-342900">
              <a:buFont typeface="+mj-lt"/>
              <a:buAutoNum type="arabicPeriod"/>
            </a:pPr>
            <a:r>
              <a:rPr lang="en-US" sz="2100" dirty="0" smtClean="0">
                <a:latin typeface="+mn-lt"/>
              </a:rPr>
              <a:t>What role does collaborative leadership play in school leadership?</a:t>
            </a:r>
          </a:p>
          <a:p>
            <a:pPr marL="342900" indent="-342900">
              <a:buFont typeface="+mj-lt"/>
              <a:buAutoNum type="arabicPeriod"/>
            </a:pPr>
            <a:endParaRPr lang="en-US" sz="2100" dirty="0">
              <a:latin typeface="+mn-lt"/>
            </a:endParaRPr>
          </a:p>
          <a:p>
            <a:pPr marL="342900" indent="-342900">
              <a:buFont typeface="+mj-lt"/>
              <a:buAutoNum type="arabicPeriod"/>
            </a:pPr>
            <a:r>
              <a:rPr lang="en-US" sz="2100" dirty="0" smtClean="0">
                <a:latin typeface="+mn-lt"/>
              </a:rPr>
              <a:t>What is your school doing to promote collaborative leadership with the following groups?</a:t>
            </a:r>
          </a:p>
          <a:p>
            <a:pPr marL="800100" lvl="1" indent="-342900">
              <a:buFont typeface="+mj-lt"/>
              <a:buAutoNum type="arabicPeriod"/>
            </a:pPr>
            <a:r>
              <a:rPr lang="en-US" sz="2100" dirty="0" smtClean="0">
                <a:latin typeface="+mn-lt"/>
              </a:rPr>
              <a:t>Students</a:t>
            </a:r>
          </a:p>
          <a:p>
            <a:pPr marL="800100" lvl="1" indent="-342900">
              <a:buFont typeface="+mj-lt"/>
              <a:buAutoNum type="arabicPeriod"/>
            </a:pPr>
            <a:r>
              <a:rPr lang="en-US" sz="2100" dirty="0" smtClean="0">
                <a:latin typeface="+mn-lt"/>
              </a:rPr>
              <a:t>Staff</a:t>
            </a:r>
          </a:p>
          <a:p>
            <a:pPr marL="800100" lvl="1" indent="-342900">
              <a:buFont typeface="+mj-lt"/>
              <a:buAutoNum type="arabicPeriod"/>
            </a:pPr>
            <a:r>
              <a:rPr lang="en-US" sz="2100" dirty="0" smtClean="0">
                <a:latin typeface="+mn-lt"/>
              </a:rPr>
              <a:t>Other Stakeholders (parents, businesses, community)</a:t>
            </a:r>
          </a:p>
          <a:p>
            <a:pPr marL="342900" indent="-342900">
              <a:buFont typeface="+mj-lt"/>
              <a:buAutoNum type="arabicPeriod"/>
            </a:pPr>
            <a:endParaRPr lang="en-US" sz="2100" dirty="0" smtClean="0">
              <a:latin typeface="+mn-lt"/>
            </a:endParaRPr>
          </a:p>
          <a:p>
            <a:pPr marL="342900" indent="-342900">
              <a:buFont typeface="+mj-lt"/>
              <a:buAutoNum type="arabicPeriod"/>
            </a:pPr>
            <a:r>
              <a:rPr lang="en-US" sz="2100" dirty="0" smtClean="0">
                <a:latin typeface="+mn-lt"/>
              </a:rPr>
              <a:t>How are you going to improve what your school is doing to promote collaborative leadership?</a:t>
            </a:r>
          </a:p>
          <a:p>
            <a:pPr marL="342900" indent="-342900">
              <a:buFont typeface="+mj-lt"/>
              <a:buAutoNum type="arabicPeriod"/>
            </a:pPr>
            <a:endParaRPr lang="en-US" sz="2100" dirty="0" smtClean="0">
              <a:latin typeface="+mn-lt"/>
            </a:endParaRPr>
          </a:p>
          <a:p>
            <a:pPr marL="342900" indent="-342900">
              <a:buFont typeface="+mj-lt"/>
              <a:buAutoNum type="arabicPeriod"/>
            </a:pPr>
            <a:r>
              <a:rPr lang="en-US" sz="2100" dirty="0" smtClean="0">
                <a:latin typeface="+mn-lt"/>
              </a:rPr>
              <a:t>What are the greatest challenges to implementing effective collaborative leadership?</a:t>
            </a:r>
          </a:p>
        </p:txBody>
      </p:sp>
    </p:spTree>
    <p:extLst>
      <p:ext uri="{BB962C8B-B14F-4D97-AF65-F5344CB8AC3E}">
        <p14:creationId xmlns:p14="http://schemas.microsoft.com/office/powerpoint/2010/main" val="3400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
        <p:nvSpPr>
          <p:cNvPr id="21506"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21507" name="Picture 3" descr="SRMS Logo HiRes-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96234" y="838200"/>
            <a:ext cx="3429000" cy="369888"/>
          </a:xfrm>
          <a:prstGeom prst="rect">
            <a:avLst/>
          </a:prstGeom>
          <a:noFill/>
        </p:spPr>
        <p:txBody>
          <a:bodyPr>
            <a:spAutoFit/>
          </a:bodyPr>
          <a:lstStyle/>
          <a:p>
            <a:pPr algn="ctr">
              <a:defRPr/>
            </a:pPr>
            <a:r>
              <a:rPr lang="en-US" dirty="0">
                <a:latin typeface="+mn-lt"/>
                <a:ea typeface="+mn-ea"/>
                <a:cs typeface="+mn-cs"/>
              </a:rPr>
              <a:t>Weekly Classroom Visits</a:t>
            </a:r>
          </a:p>
        </p:txBody>
      </p:sp>
      <p:pic>
        <p:nvPicPr>
          <p:cNvPr id="13" name="Picture 12" descr="DSC_0075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1447800"/>
            <a:ext cx="2521305" cy="1676400"/>
          </a:xfrm>
          <a:prstGeom prst="rect">
            <a:avLst/>
          </a:prstGeom>
          <a:ln>
            <a:noFill/>
          </a:ln>
          <a:effectLst>
            <a:softEdge rad="112500"/>
          </a:effectLst>
        </p:spPr>
      </p:pic>
      <p:pic>
        <p:nvPicPr>
          <p:cNvPr id="15" name="Picture 14" descr="DSC_007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4600" y="3022870"/>
            <a:ext cx="2438400" cy="1621277"/>
          </a:xfrm>
          <a:prstGeom prst="rect">
            <a:avLst/>
          </a:prstGeom>
          <a:ln>
            <a:noFill/>
          </a:ln>
          <a:effectLst>
            <a:softEdge rad="112500"/>
          </a:effectLst>
        </p:spPr>
      </p:pic>
      <p:pic>
        <p:nvPicPr>
          <p:cNvPr id="18" name="Picture 17" descr="Hauert 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320936"/>
            <a:ext cx="2514600" cy="1671942"/>
          </a:xfrm>
          <a:prstGeom prst="rect">
            <a:avLst/>
          </a:prstGeom>
          <a:ln>
            <a:noFill/>
          </a:ln>
          <a:effectLst>
            <a:softEdge rad="112500"/>
          </a:effectLst>
        </p:spPr>
      </p:pic>
      <p:pic>
        <p:nvPicPr>
          <p:cNvPr id="19" name="Picture 18" descr="Hauert 5.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29000" y="3048000"/>
            <a:ext cx="2438400" cy="1828800"/>
          </a:xfrm>
          <a:prstGeom prst="rect">
            <a:avLst/>
          </a:prstGeom>
          <a:ln>
            <a:noFill/>
          </a:ln>
          <a:effectLst>
            <a:softEdge rad="112500"/>
          </a:effectLst>
        </p:spPr>
      </p:pic>
      <p:pic>
        <p:nvPicPr>
          <p:cNvPr id="23" name="Picture 22" descr="Valentine 7.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800" y="3200400"/>
            <a:ext cx="2245360" cy="1684020"/>
          </a:xfrm>
          <a:prstGeom prst="rect">
            <a:avLst/>
          </a:prstGeom>
          <a:ln>
            <a:noFill/>
          </a:ln>
          <a:effectLst>
            <a:softEdge rad="112500"/>
          </a:effectLst>
        </p:spPr>
      </p:pic>
      <p:pic>
        <p:nvPicPr>
          <p:cNvPr id="2051" name="Picture 3" descr="I:\Pictures to Share - SRMS\2012-2013\First Day of School\DSC_0055 (2).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826105" y="4728537"/>
            <a:ext cx="2750344"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I:\Pictures to Share - SRMS\2012-2013\First Day of School\DSC_0066 (2).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931160" y="1295400"/>
            <a:ext cx="2750344"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Pictures to Share - SRMS\2012-2013\First Day of School\DSC_0073 (2).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662454" y="4846319"/>
            <a:ext cx="2515911" cy="1672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I:\Pictures to Share - SRMS\2012-2013\First Day of School\DSC_0162.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52400" y="4968740"/>
            <a:ext cx="2473960" cy="1644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2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fade">
                                      <p:cBhvr>
                                        <p:cTn id="35" dur="500"/>
                                        <p:tgtEl>
                                          <p:spTgt spid="205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wipe(down)">
                                      <p:cBhvr>
                                        <p:cTn id="4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SRMS Logo HiRes-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0"/>
            <a:ext cx="1524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spect="1"/>
          </p:cNvSpPr>
          <p:nvPr/>
        </p:nvSpPr>
        <p:spPr bwMode="auto">
          <a:xfrm>
            <a:off x="457200" y="6324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1"/>
                </a:solidFill>
                <a:latin typeface="Century Schoolbook" charset="0"/>
              </a:rPr>
              <a:t>Striving to Reach and Motivate Students</a:t>
            </a:r>
          </a:p>
        </p:txBody>
      </p:sp>
      <p:pic>
        <p:nvPicPr>
          <p:cNvPr id="3" name="Andrews final.m4v">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5"/>
          <a:stretch>
            <a:fillRect/>
          </a:stretch>
        </p:blipFill>
        <p:spPr>
          <a:xfrm>
            <a:off x="457200" y="1936750"/>
            <a:ext cx="7467600" cy="4200525"/>
          </a:xfrm>
        </p:spPr>
      </p:pic>
      <p:sp>
        <p:nvSpPr>
          <p:cNvPr id="7" name="Rectangle 2"/>
          <p:cNvSpPr>
            <a:spLocks noGrp="1" noChangeArrowheads="1"/>
          </p:cNvSpPr>
          <p:nvPr>
            <p:ph type="title"/>
          </p:nvPr>
        </p:nvSpPr>
        <p:spPr>
          <a:xfrm>
            <a:off x="1565452" y="152400"/>
            <a:ext cx="7053392" cy="762000"/>
          </a:xfrm>
        </p:spPr>
        <p:txBody>
          <a:bodyPr>
            <a:noAutofit/>
          </a:bodyPr>
          <a:lstStyle/>
          <a:p>
            <a:pPr algn="ctr" eaLnBrk="1" hangingPunct="1">
              <a:defRPr/>
            </a:pPr>
            <a:r>
              <a:rPr lang="en-US" sz="3500" dirty="0" smtClean="0">
                <a:solidFill>
                  <a:schemeClr val="tx1"/>
                </a:solidFill>
                <a:ea typeface="+mj-ea"/>
                <a:cs typeface="+mj-cs"/>
              </a:rPr>
              <a:t>Personalization</a:t>
            </a:r>
          </a:p>
        </p:txBody>
      </p:sp>
    </p:spTree>
    <p:extLst>
      <p:ext uri="{BB962C8B-B14F-4D97-AF65-F5344CB8AC3E}">
        <p14:creationId xmlns:p14="http://schemas.microsoft.com/office/powerpoint/2010/main" val="1520383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2">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140723</TotalTime>
  <Words>2036</Words>
  <Application>Microsoft Office PowerPoint</Application>
  <PresentationFormat>On-screen Show (4:3)</PresentationFormat>
  <Paragraphs>416</Paragraphs>
  <Slides>44</Slides>
  <Notes>25</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Visionary and Instructional Leadership </vt:lpstr>
      <vt:lpstr>Building a School Culture for Improvement </vt:lpstr>
      <vt:lpstr>The “WHAT” of the  Breaking Ranks®  Framework</vt:lpstr>
      <vt:lpstr>Calling All Superheroes</vt:lpstr>
      <vt:lpstr>Collaborative Leadership</vt:lpstr>
      <vt:lpstr>Collaborative Leadership </vt:lpstr>
      <vt:lpstr>Collaborative Leadership </vt:lpstr>
      <vt:lpstr>Personalization</vt:lpstr>
      <vt:lpstr>Personalization</vt:lpstr>
      <vt:lpstr>Personalization</vt:lpstr>
      <vt:lpstr>Personalization</vt:lpstr>
      <vt:lpstr>Personalization</vt:lpstr>
      <vt:lpstr>Personalization</vt:lpstr>
      <vt:lpstr>Personalization</vt:lpstr>
      <vt:lpstr>Personalization</vt:lpstr>
      <vt:lpstr>Personalization</vt:lpstr>
      <vt:lpstr>Personalization</vt:lpstr>
      <vt:lpstr>Personalization</vt:lpstr>
      <vt:lpstr>Personalization</vt:lpstr>
      <vt:lpstr>Personalization</vt:lpstr>
      <vt:lpstr>Personalization</vt:lpstr>
      <vt:lpstr>Personalization</vt:lpstr>
      <vt:lpstr>Curriculum, Instruction,  Assessment</vt:lpstr>
      <vt:lpstr>Curriculum, Instruction, Assessment</vt:lpstr>
      <vt:lpstr>Curriculum, Instruction, Assessment</vt:lpstr>
      <vt:lpstr>Curriculum, Instruction, Assessment</vt:lpstr>
      <vt:lpstr>Curriculum, Instruction, Assessment</vt:lpstr>
      <vt:lpstr>Curriculum, Instruction, Assessment</vt:lpstr>
      <vt:lpstr>Curriculum, Instruction, Assessment</vt:lpstr>
      <vt:lpstr>Curriculum, Instruction, Assessment</vt:lpstr>
      <vt:lpstr>Curriculum, Instruction, Assessment</vt:lpstr>
      <vt:lpstr>Curriculum, Instruction, Assessment</vt:lpstr>
      <vt:lpstr>Lead Your Students to Do More</vt:lpstr>
      <vt:lpstr>PowerPoint Presentation</vt:lpstr>
      <vt:lpstr>Our Results: Attendance</vt:lpstr>
      <vt:lpstr> Our Results: Attitude</vt:lpstr>
      <vt:lpstr>Our Results: Academics</vt:lpstr>
      <vt:lpstr>PowerPoint Presentation</vt:lpstr>
      <vt:lpstr>PowerPoint Presentation</vt:lpstr>
      <vt:lpstr>Traits of  High Performing Schools</vt:lpstr>
      <vt:lpstr>12 Quotes to Ponder</vt:lpstr>
      <vt:lpstr>12 Quotes to Ponder</vt:lpstr>
      <vt:lpstr>Be a Leader of Change</vt:lpstr>
      <vt:lpstr>Visionary and Instructional Leadership </vt:lpstr>
    </vt:vector>
  </TitlesOfParts>
  <Company>Coweta County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Smokey Road Middle School</dc:title>
  <dc:creator>CCSS</dc:creator>
  <cp:lastModifiedBy>Barron, Laurie</cp:lastModifiedBy>
  <cp:revision>2792</cp:revision>
  <cp:lastPrinted>2013-01-29T17:46:01Z</cp:lastPrinted>
  <dcterms:created xsi:type="dcterms:W3CDTF">2006-05-30T16:22:33Z</dcterms:created>
  <dcterms:modified xsi:type="dcterms:W3CDTF">2015-08-18T14:40:03Z</dcterms:modified>
</cp:coreProperties>
</file>