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98" r:id="rId3"/>
    <p:sldId id="258" r:id="rId4"/>
    <p:sldId id="271" r:id="rId5"/>
    <p:sldId id="257" r:id="rId6"/>
    <p:sldId id="291" r:id="rId7"/>
    <p:sldId id="259" r:id="rId8"/>
    <p:sldId id="260" r:id="rId9"/>
    <p:sldId id="272" r:id="rId10"/>
    <p:sldId id="275" r:id="rId11"/>
    <p:sldId id="273" r:id="rId12"/>
    <p:sldId id="276" r:id="rId13"/>
    <p:sldId id="277" r:id="rId14"/>
    <p:sldId id="274" r:id="rId15"/>
    <p:sldId id="293" r:id="rId16"/>
    <p:sldId id="280" r:id="rId17"/>
    <p:sldId id="281" r:id="rId18"/>
    <p:sldId id="282" r:id="rId19"/>
    <p:sldId id="292" r:id="rId20"/>
    <p:sldId id="295" r:id="rId21"/>
    <p:sldId id="261" r:id="rId22"/>
    <p:sldId id="262" r:id="rId23"/>
    <p:sldId id="263" r:id="rId24"/>
    <p:sldId id="294" r:id="rId25"/>
    <p:sldId id="284" r:id="rId26"/>
    <p:sldId id="264" r:id="rId27"/>
    <p:sldId id="265" r:id="rId28"/>
    <p:sldId id="266" r:id="rId29"/>
    <p:sldId id="267" r:id="rId30"/>
    <p:sldId id="296" r:id="rId31"/>
    <p:sldId id="289" r:id="rId32"/>
    <p:sldId id="268" r:id="rId33"/>
    <p:sldId id="285" r:id="rId34"/>
    <p:sldId id="287" r:id="rId35"/>
    <p:sldId id="288" r:id="rId36"/>
    <p:sldId id="290" r:id="rId37"/>
    <p:sldId id="269" r:id="rId38"/>
    <p:sldId id="270" r:id="rId39"/>
    <p:sldId id="297" r:id="rId4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C259C8-258E-496A-9C98-9AD6B7426C29}" type="doc">
      <dgm:prSet loTypeId="urn:microsoft.com/office/officeart/2005/8/layout/radial6" loCatId="cycle" qsTypeId="urn:microsoft.com/office/officeart/2005/8/quickstyle/simple1" qsCatId="simple" csTypeId="urn:microsoft.com/office/officeart/2005/8/colors/colorful1" csCatId="colorful" phldr="1"/>
      <dgm:spPr/>
      <dgm:t>
        <a:bodyPr/>
        <a:lstStyle/>
        <a:p>
          <a:endParaRPr lang="en-US"/>
        </a:p>
      </dgm:t>
    </dgm:pt>
    <dgm:pt modelId="{3151B4BE-9FD4-4780-BE4A-884C6F3B4869}">
      <dgm:prSet phldrT="[Text]" custT="1"/>
      <dgm:spPr/>
      <dgm:t>
        <a:bodyPr/>
        <a:lstStyle/>
        <a:p>
          <a:r>
            <a:rPr lang="en-US" sz="2800" dirty="0">
              <a:latin typeface="Arial" pitchFamily="34" charset="0"/>
              <a:cs typeface="Arial" pitchFamily="34" charset="0"/>
            </a:rPr>
            <a:t>Elements of Culture</a:t>
          </a:r>
        </a:p>
      </dgm:t>
    </dgm:pt>
    <dgm:pt modelId="{7581FA01-76BE-4D6E-A5E8-409B0DEBF216}" type="parTrans" cxnId="{3369825A-DF66-46FF-B1E2-F9F4F0348AAA}">
      <dgm:prSet/>
      <dgm:spPr/>
      <dgm:t>
        <a:bodyPr/>
        <a:lstStyle/>
        <a:p>
          <a:endParaRPr lang="en-US"/>
        </a:p>
      </dgm:t>
    </dgm:pt>
    <dgm:pt modelId="{1168A60B-D867-40A2-95E0-4C6B99679439}" type="sibTrans" cxnId="{3369825A-DF66-46FF-B1E2-F9F4F0348AAA}">
      <dgm:prSet/>
      <dgm:spPr/>
      <dgm:t>
        <a:bodyPr/>
        <a:lstStyle/>
        <a:p>
          <a:endParaRPr lang="en-US"/>
        </a:p>
      </dgm:t>
    </dgm:pt>
    <dgm:pt modelId="{639858C4-1EED-4143-88CB-983AED972CE4}">
      <dgm:prSet phldrT="[Text]" custT="1"/>
      <dgm:spPr/>
      <dgm:t>
        <a:bodyPr/>
        <a:lstStyle/>
        <a:p>
          <a:r>
            <a:rPr lang="en-US" sz="2000" dirty="0">
              <a:latin typeface="Arial" pitchFamily="34" charset="0"/>
              <a:cs typeface="Arial" pitchFamily="34" charset="0"/>
            </a:rPr>
            <a:t>Norms, Values, Beliefs</a:t>
          </a:r>
        </a:p>
      </dgm:t>
    </dgm:pt>
    <dgm:pt modelId="{DB65864A-5899-42F0-8B96-39FD43D304F4}" type="parTrans" cxnId="{ABFB386E-A449-4863-8AEC-DA5277D13D6E}">
      <dgm:prSet/>
      <dgm:spPr/>
      <dgm:t>
        <a:bodyPr/>
        <a:lstStyle/>
        <a:p>
          <a:endParaRPr lang="en-US"/>
        </a:p>
      </dgm:t>
    </dgm:pt>
    <dgm:pt modelId="{0ED48160-A4C9-4FBC-A3C8-7CFA4959A5DE}" type="sibTrans" cxnId="{ABFB386E-A449-4863-8AEC-DA5277D13D6E}">
      <dgm:prSet/>
      <dgm:spPr/>
      <dgm:t>
        <a:bodyPr/>
        <a:lstStyle/>
        <a:p>
          <a:endParaRPr lang="en-US"/>
        </a:p>
      </dgm:t>
    </dgm:pt>
    <dgm:pt modelId="{8C1148D1-AF02-4A66-805A-612B0A72D66F}">
      <dgm:prSet phldrT="[Text]" custT="1"/>
      <dgm:spPr/>
      <dgm:t>
        <a:bodyPr/>
        <a:lstStyle/>
        <a:p>
          <a:r>
            <a:rPr lang="en-US" sz="2000" dirty="0">
              <a:latin typeface="Arial" pitchFamily="34" charset="0"/>
              <a:cs typeface="Arial" pitchFamily="34" charset="0"/>
            </a:rPr>
            <a:t>Cultural Network</a:t>
          </a:r>
        </a:p>
      </dgm:t>
    </dgm:pt>
    <dgm:pt modelId="{9A551897-BF5D-4A4D-9988-D20237FBEF55}" type="parTrans" cxnId="{10FF7656-D4D1-416E-AA30-4ED687F2AA15}">
      <dgm:prSet/>
      <dgm:spPr/>
      <dgm:t>
        <a:bodyPr/>
        <a:lstStyle/>
        <a:p>
          <a:endParaRPr lang="en-US"/>
        </a:p>
      </dgm:t>
    </dgm:pt>
    <dgm:pt modelId="{FFD9580D-BFCD-4C95-BCCC-739D40260DFA}" type="sibTrans" cxnId="{10FF7656-D4D1-416E-AA30-4ED687F2AA15}">
      <dgm:prSet/>
      <dgm:spPr/>
      <dgm:t>
        <a:bodyPr/>
        <a:lstStyle/>
        <a:p>
          <a:endParaRPr lang="en-US"/>
        </a:p>
      </dgm:t>
    </dgm:pt>
    <dgm:pt modelId="{AC99419E-BE0C-44BE-B5F6-E060E0916619}">
      <dgm:prSet phldrT="[Text]" custT="1"/>
      <dgm:spPr/>
      <dgm:t>
        <a:bodyPr/>
        <a:lstStyle/>
        <a:p>
          <a:r>
            <a:rPr lang="en-US" sz="2000" dirty="0">
              <a:latin typeface="Arial" pitchFamily="34" charset="0"/>
              <a:cs typeface="Arial" pitchFamily="34" charset="0"/>
            </a:rPr>
            <a:t>Rituals, Traditions, Ceremonies</a:t>
          </a:r>
        </a:p>
      </dgm:t>
    </dgm:pt>
    <dgm:pt modelId="{C9E8883B-F2A1-46FB-9C1F-D6F546D2B195}" type="parTrans" cxnId="{8F98924C-EA04-4B65-A6A9-FE98CAE4D93F}">
      <dgm:prSet/>
      <dgm:spPr/>
      <dgm:t>
        <a:bodyPr/>
        <a:lstStyle/>
        <a:p>
          <a:endParaRPr lang="en-US"/>
        </a:p>
      </dgm:t>
    </dgm:pt>
    <dgm:pt modelId="{11D43A3D-EB0E-4727-95F2-0562E996A8A9}" type="sibTrans" cxnId="{8F98924C-EA04-4B65-A6A9-FE98CAE4D93F}">
      <dgm:prSet/>
      <dgm:spPr/>
      <dgm:t>
        <a:bodyPr/>
        <a:lstStyle/>
        <a:p>
          <a:endParaRPr lang="en-US"/>
        </a:p>
      </dgm:t>
    </dgm:pt>
    <dgm:pt modelId="{899A4798-A4F5-4A06-A7A3-AF6CDA5A6ED7}">
      <dgm:prSet phldrT="[Text]" custT="1"/>
      <dgm:spPr/>
      <dgm:t>
        <a:bodyPr/>
        <a:lstStyle/>
        <a:p>
          <a:r>
            <a:rPr lang="en-US" sz="2000" dirty="0">
              <a:latin typeface="Arial" pitchFamily="34" charset="0"/>
              <a:cs typeface="Arial" pitchFamily="34" charset="0"/>
            </a:rPr>
            <a:t>Symbols, Artifacts</a:t>
          </a:r>
        </a:p>
      </dgm:t>
    </dgm:pt>
    <dgm:pt modelId="{298A59F1-E485-49B6-838C-119B30CCF16C}" type="parTrans" cxnId="{EE7C1908-65FF-467C-B2DB-2E871E414D4A}">
      <dgm:prSet/>
      <dgm:spPr/>
      <dgm:t>
        <a:bodyPr/>
        <a:lstStyle/>
        <a:p>
          <a:endParaRPr lang="en-US"/>
        </a:p>
      </dgm:t>
    </dgm:pt>
    <dgm:pt modelId="{A4E1B048-36A2-4049-A51C-C9BC0E1A2AD3}" type="sibTrans" cxnId="{EE7C1908-65FF-467C-B2DB-2E871E414D4A}">
      <dgm:prSet/>
      <dgm:spPr/>
      <dgm:t>
        <a:bodyPr/>
        <a:lstStyle/>
        <a:p>
          <a:endParaRPr lang="en-US"/>
        </a:p>
      </dgm:t>
    </dgm:pt>
    <dgm:pt modelId="{825506D9-1C01-4840-A8A4-9300FD8DF5A4}">
      <dgm:prSet phldrT="[Text]" custT="1"/>
      <dgm:spPr/>
      <dgm:t>
        <a:bodyPr/>
        <a:lstStyle/>
        <a:p>
          <a:r>
            <a:rPr lang="en-US" sz="2000" dirty="0">
              <a:latin typeface="Arial" pitchFamily="34" charset="0"/>
              <a:cs typeface="Arial" pitchFamily="34" charset="0"/>
            </a:rPr>
            <a:t>Stories that herald values</a:t>
          </a:r>
        </a:p>
      </dgm:t>
    </dgm:pt>
    <dgm:pt modelId="{58759666-F6EA-402C-8B53-0861BA103A1F}" type="parTrans" cxnId="{0FDE0700-F30C-4068-A6A4-4913EDBA095F}">
      <dgm:prSet/>
      <dgm:spPr/>
      <dgm:t>
        <a:bodyPr/>
        <a:lstStyle/>
        <a:p>
          <a:endParaRPr lang="en-US"/>
        </a:p>
      </dgm:t>
    </dgm:pt>
    <dgm:pt modelId="{7564DACF-5241-433A-B58A-979A5F2BF92C}" type="sibTrans" cxnId="{0FDE0700-F30C-4068-A6A4-4913EDBA095F}">
      <dgm:prSet/>
      <dgm:spPr/>
      <dgm:t>
        <a:bodyPr/>
        <a:lstStyle/>
        <a:p>
          <a:endParaRPr lang="en-US"/>
        </a:p>
      </dgm:t>
    </dgm:pt>
    <dgm:pt modelId="{11AB3910-E52C-4E93-9973-A0FDCD43A56D}" type="pres">
      <dgm:prSet presAssocID="{25C259C8-258E-496A-9C98-9AD6B7426C29}" presName="Name0" presStyleCnt="0">
        <dgm:presLayoutVars>
          <dgm:chMax val="1"/>
          <dgm:dir/>
          <dgm:animLvl val="ctr"/>
          <dgm:resizeHandles val="exact"/>
        </dgm:presLayoutVars>
      </dgm:prSet>
      <dgm:spPr/>
      <dgm:t>
        <a:bodyPr/>
        <a:lstStyle/>
        <a:p>
          <a:endParaRPr lang="en-US"/>
        </a:p>
      </dgm:t>
    </dgm:pt>
    <dgm:pt modelId="{C70B494F-4ABC-4D09-B7DE-39DA413A6DED}" type="pres">
      <dgm:prSet presAssocID="{3151B4BE-9FD4-4780-BE4A-884C6F3B4869}" presName="centerShape" presStyleLbl="node0" presStyleIdx="0" presStyleCnt="1" custScaleX="136204" custLinFactNeighborX="487" custLinFactNeighborY="-1147"/>
      <dgm:spPr/>
      <dgm:t>
        <a:bodyPr/>
        <a:lstStyle/>
        <a:p>
          <a:endParaRPr lang="en-US"/>
        </a:p>
      </dgm:t>
    </dgm:pt>
    <dgm:pt modelId="{4C5DA0A3-FCDE-412D-A438-D5989C2592E9}" type="pres">
      <dgm:prSet presAssocID="{639858C4-1EED-4143-88CB-983AED972CE4}" presName="node" presStyleLbl="node1" presStyleIdx="0" presStyleCnt="5" custScaleX="137419" custScaleY="102974">
        <dgm:presLayoutVars>
          <dgm:bulletEnabled val="1"/>
        </dgm:presLayoutVars>
      </dgm:prSet>
      <dgm:spPr/>
      <dgm:t>
        <a:bodyPr/>
        <a:lstStyle/>
        <a:p>
          <a:endParaRPr lang="en-US"/>
        </a:p>
      </dgm:t>
    </dgm:pt>
    <dgm:pt modelId="{80CC6F24-5B14-4E63-AB55-AD4A4C7B2CE2}" type="pres">
      <dgm:prSet presAssocID="{639858C4-1EED-4143-88CB-983AED972CE4}" presName="dummy" presStyleCnt="0"/>
      <dgm:spPr/>
    </dgm:pt>
    <dgm:pt modelId="{7AFB631D-A622-4077-8AAB-B1D07A3322C3}" type="pres">
      <dgm:prSet presAssocID="{0ED48160-A4C9-4FBC-A3C8-7CFA4959A5DE}" presName="sibTrans" presStyleLbl="sibTrans2D1" presStyleIdx="0" presStyleCnt="5"/>
      <dgm:spPr/>
      <dgm:t>
        <a:bodyPr/>
        <a:lstStyle/>
        <a:p>
          <a:endParaRPr lang="en-US"/>
        </a:p>
      </dgm:t>
    </dgm:pt>
    <dgm:pt modelId="{315CCCE1-6193-4968-8A5B-F3F4202A1933}" type="pres">
      <dgm:prSet presAssocID="{899A4798-A4F5-4A06-A7A3-AF6CDA5A6ED7}" presName="node" presStyleLbl="node1" presStyleIdx="1" presStyleCnt="5" custScaleX="154730" custScaleY="102974" custRadScaleRad="114865" custRadScaleInc="-4212">
        <dgm:presLayoutVars>
          <dgm:bulletEnabled val="1"/>
        </dgm:presLayoutVars>
      </dgm:prSet>
      <dgm:spPr/>
      <dgm:t>
        <a:bodyPr/>
        <a:lstStyle/>
        <a:p>
          <a:endParaRPr lang="en-US"/>
        </a:p>
      </dgm:t>
    </dgm:pt>
    <dgm:pt modelId="{62D28AB4-FC46-4118-89D3-8BA04EDA5075}" type="pres">
      <dgm:prSet presAssocID="{899A4798-A4F5-4A06-A7A3-AF6CDA5A6ED7}" presName="dummy" presStyleCnt="0"/>
      <dgm:spPr/>
    </dgm:pt>
    <dgm:pt modelId="{54C2A913-FCB0-43BE-9B0A-404992CD4F57}" type="pres">
      <dgm:prSet presAssocID="{A4E1B048-36A2-4049-A51C-C9BC0E1A2AD3}" presName="sibTrans" presStyleLbl="sibTrans2D1" presStyleIdx="1" presStyleCnt="5"/>
      <dgm:spPr/>
      <dgm:t>
        <a:bodyPr/>
        <a:lstStyle/>
        <a:p>
          <a:endParaRPr lang="en-US"/>
        </a:p>
      </dgm:t>
    </dgm:pt>
    <dgm:pt modelId="{16817349-BFEC-4A24-A591-95B428960481}" type="pres">
      <dgm:prSet presAssocID="{825506D9-1C01-4840-A8A4-9300FD8DF5A4}" presName="node" presStyleLbl="node1" presStyleIdx="2" presStyleCnt="5" custScaleX="137419" custScaleY="102974">
        <dgm:presLayoutVars>
          <dgm:bulletEnabled val="1"/>
        </dgm:presLayoutVars>
      </dgm:prSet>
      <dgm:spPr/>
      <dgm:t>
        <a:bodyPr/>
        <a:lstStyle/>
        <a:p>
          <a:endParaRPr lang="en-US"/>
        </a:p>
      </dgm:t>
    </dgm:pt>
    <dgm:pt modelId="{3C36E81D-36FD-4B45-B7A1-7E6AF732163E}" type="pres">
      <dgm:prSet presAssocID="{825506D9-1C01-4840-A8A4-9300FD8DF5A4}" presName="dummy" presStyleCnt="0"/>
      <dgm:spPr/>
    </dgm:pt>
    <dgm:pt modelId="{2DC26FB9-38FD-4AB1-BC21-FF993914167A}" type="pres">
      <dgm:prSet presAssocID="{7564DACF-5241-433A-B58A-979A5F2BF92C}" presName="sibTrans" presStyleLbl="sibTrans2D1" presStyleIdx="2" presStyleCnt="5"/>
      <dgm:spPr/>
      <dgm:t>
        <a:bodyPr/>
        <a:lstStyle/>
        <a:p>
          <a:endParaRPr lang="en-US"/>
        </a:p>
      </dgm:t>
    </dgm:pt>
    <dgm:pt modelId="{7247F9A4-A1EF-4367-B5CE-F8F1E6B148F3}" type="pres">
      <dgm:prSet presAssocID="{8C1148D1-AF02-4A66-805A-612B0A72D66F}" presName="node" presStyleLbl="node1" presStyleIdx="3" presStyleCnt="5" custScaleX="137419" custScaleY="102974">
        <dgm:presLayoutVars>
          <dgm:bulletEnabled val="1"/>
        </dgm:presLayoutVars>
      </dgm:prSet>
      <dgm:spPr/>
      <dgm:t>
        <a:bodyPr/>
        <a:lstStyle/>
        <a:p>
          <a:endParaRPr lang="en-US"/>
        </a:p>
      </dgm:t>
    </dgm:pt>
    <dgm:pt modelId="{9718AA36-9ADA-4646-AC03-2A52F6BA399D}" type="pres">
      <dgm:prSet presAssocID="{8C1148D1-AF02-4A66-805A-612B0A72D66F}" presName="dummy" presStyleCnt="0"/>
      <dgm:spPr/>
    </dgm:pt>
    <dgm:pt modelId="{91311BC5-BC09-404B-9953-CB6DAE7D2075}" type="pres">
      <dgm:prSet presAssocID="{FFD9580D-BFCD-4C95-BCCC-739D40260DFA}" presName="sibTrans" presStyleLbl="sibTrans2D1" presStyleIdx="3" presStyleCnt="5"/>
      <dgm:spPr/>
      <dgm:t>
        <a:bodyPr/>
        <a:lstStyle/>
        <a:p>
          <a:endParaRPr lang="en-US"/>
        </a:p>
      </dgm:t>
    </dgm:pt>
    <dgm:pt modelId="{6C39886B-003F-45A2-A08F-ECD1C48D5F0E}" type="pres">
      <dgm:prSet presAssocID="{AC99419E-BE0C-44BE-B5F6-E060E0916619}" presName="node" presStyleLbl="node1" presStyleIdx="4" presStyleCnt="5" custScaleX="160595" custScaleY="102974" custRadScaleRad="115534" custRadScaleInc="-3217">
        <dgm:presLayoutVars>
          <dgm:bulletEnabled val="1"/>
        </dgm:presLayoutVars>
      </dgm:prSet>
      <dgm:spPr/>
      <dgm:t>
        <a:bodyPr/>
        <a:lstStyle/>
        <a:p>
          <a:endParaRPr lang="en-US"/>
        </a:p>
      </dgm:t>
    </dgm:pt>
    <dgm:pt modelId="{284AB66B-4ED3-4AAA-9DD9-B3EE74FEA704}" type="pres">
      <dgm:prSet presAssocID="{AC99419E-BE0C-44BE-B5F6-E060E0916619}" presName="dummy" presStyleCnt="0"/>
      <dgm:spPr/>
    </dgm:pt>
    <dgm:pt modelId="{84449CEC-0509-489F-9878-8F01B5102E9B}" type="pres">
      <dgm:prSet presAssocID="{11D43A3D-EB0E-4727-95F2-0562E996A8A9}" presName="sibTrans" presStyleLbl="sibTrans2D1" presStyleIdx="4" presStyleCnt="5"/>
      <dgm:spPr/>
      <dgm:t>
        <a:bodyPr/>
        <a:lstStyle/>
        <a:p>
          <a:endParaRPr lang="en-US"/>
        </a:p>
      </dgm:t>
    </dgm:pt>
  </dgm:ptLst>
  <dgm:cxnLst>
    <dgm:cxn modelId="{25B46B86-458A-4479-B50F-BB71BCF33C62}" type="presOf" srcId="{7564DACF-5241-433A-B58A-979A5F2BF92C}" destId="{2DC26FB9-38FD-4AB1-BC21-FF993914167A}" srcOrd="0" destOrd="0" presId="urn:microsoft.com/office/officeart/2005/8/layout/radial6"/>
    <dgm:cxn modelId="{53FBF974-E39E-44FC-86C5-D6F1B7FACB63}" type="presOf" srcId="{AC99419E-BE0C-44BE-B5F6-E060E0916619}" destId="{6C39886B-003F-45A2-A08F-ECD1C48D5F0E}" srcOrd="0" destOrd="0" presId="urn:microsoft.com/office/officeart/2005/8/layout/radial6"/>
    <dgm:cxn modelId="{B0F13C35-D54E-41EB-9DEE-2C10A8861709}" type="presOf" srcId="{A4E1B048-36A2-4049-A51C-C9BC0E1A2AD3}" destId="{54C2A913-FCB0-43BE-9B0A-404992CD4F57}" srcOrd="0" destOrd="0" presId="urn:microsoft.com/office/officeart/2005/8/layout/radial6"/>
    <dgm:cxn modelId="{F8D24C3C-2B29-4708-9432-E5AE74ECC59B}" type="presOf" srcId="{899A4798-A4F5-4A06-A7A3-AF6CDA5A6ED7}" destId="{315CCCE1-6193-4968-8A5B-F3F4202A1933}" srcOrd="0" destOrd="0" presId="urn:microsoft.com/office/officeart/2005/8/layout/radial6"/>
    <dgm:cxn modelId="{10FF7656-D4D1-416E-AA30-4ED687F2AA15}" srcId="{3151B4BE-9FD4-4780-BE4A-884C6F3B4869}" destId="{8C1148D1-AF02-4A66-805A-612B0A72D66F}" srcOrd="3" destOrd="0" parTransId="{9A551897-BF5D-4A4D-9988-D20237FBEF55}" sibTransId="{FFD9580D-BFCD-4C95-BCCC-739D40260DFA}"/>
    <dgm:cxn modelId="{EE7C1908-65FF-467C-B2DB-2E871E414D4A}" srcId="{3151B4BE-9FD4-4780-BE4A-884C6F3B4869}" destId="{899A4798-A4F5-4A06-A7A3-AF6CDA5A6ED7}" srcOrd="1" destOrd="0" parTransId="{298A59F1-E485-49B6-838C-119B30CCF16C}" sibTransId="{A4E1B048-36A2-4049-A51C-C9BC0E1A2AD3}"/>
    <dgm:cxn modelId="{3369825A-DF66-46FF-B1E2-F9F4F0348AAA}" srcId="{25C259C8-258E-496A-9C98-9AD6B7426C29}" destId="{3151B4BE-9FD4-4780-BE4A-884C6F3B4869}" srcOrd="0" destOrd="0" parTransId="{7581FA01-76BE-4D6E-A5E8-409B0DEBF216}" sibTransId="{1168A60B-D867-40A2-95E0-4C6B99679439}"/>
    <dgm:cxn modelId="{DA26CFAE-E949-4C1B-A5CB-0949ACB6477F}" type="presOf" srcId="{3151B4BE-9FD4-4780-BE4A-884C6F3B4869}" destId="{C70B494F-4ABC-4D09-B7DE-39DA413A6DED}" srcOrd="0" destOrd="0" presId="urn:microsoft.com/office/officeart/2005/8/layout/radial6"/>
    <dgm:cxn modelId="{6447AB3B-7A91-43E2-A36A-76477A79FF35}" type="presOf" srcId="{11D43A3D-EB0E-4727-95F2-0562E996A8A9}" destId="{84449CEC-0509-489F-9878-8F01B5102E9B}" srcOrd="0" destOrd="0" presId="urn:microsoft.com/office/officeart/2005/8/layout/radial6"/>
    <dgm:cxn modelId="{7FBF739C-176D-424A-A4C9-267FA7C54F07}" type="presOf" srcId="{0ED48160-A4C9-4FBC-A3C8-7CFA4959A5DE}" destId="{7AFB631D-A622-4077-8AAB-B1D07A3322C3}" srcOrd="0" destOrd="0" presId="urn:microsoft.com/office/officeart/2005/8/layout/radial6"/>
    <dgm:cxn modelId="{D4203C1E-F316-4D32-A0F3-462A9023B7E6}" type="presOf" srcId="{FFD9580D-BFCD-4C95-BCCC-739D40260DFA}" destId="{91311BC5-BC09-404B-9953-CB6DAE7D2075}" srcOrd="0" destOrd="0" presId="urn:microsoft.com/office/officeart/2005/8/layout/radial6"/>
    <dgm:cxn modelId="{ABFB386E-A449-4863-8AEC-DA5277D13D6E}" srcId="{3151B4BE-9FD4-4780-BE4A-884C6F3B4869}" destId="{639858C4-1EED-4143-88CB-983AED972CE4}" srcOrd="0" destOrd="0" parTransId="{DB65864A-5899-42F0-8B96-39FD43D304F4}" sibTransId="{0ED48160-A4C9-4FBC-A3C8-7CFA4959A5DE}"/>
    <dgm:cxn modelId="{8F98924C-EA04-4B65-A6A9-FE98CAE4D93F}" srcId="{3151B4BE-9FD4-4780-BE4A-884C6F3B4869}" destId="{AC99419E-BE0C-44BE-B5F6-E060E0916619}" srcOrd="4" destOrd="0" parTransId="{C9E8883B-F2A1-46FB-9C1F-D6F546D2B195}" sibTransId="{11D43A3D-EB0E-4727-95F2-0562E996A8A9}"/>
    <dgm:cxn modelId="{0FDE0700-F30C-4068-A6A4-4913EDBA095F}" srcId="{3151B4BE-9FD4-4780-BE4A-884C6F3B4869}" destId="{825506D9-1C01-4840-A8A4-9300FD8DF5A4}" srcOrd="2" destOrd="0" parTransId="{58759666-F6EA-402C-8B53-0861BA103A1F}" sibTransId="{7564DACF-5241-433A-B58A-979A5F2BF92C}"/>
    <dgm:cxn modelId="{8372128B-D345-4DE7-A781-604DACA5A7D0}" type="presOf" srcId="{639858C4-1EED-4143-88CB-983AED972CE4}" destId="{4C5DA0A3-FCDE-412D-A438-D5989C2592E9}" srcOrd="0" destOrd="0" presId="urn:microsoft.com/office/officeart/2005/8/layout/radial6"/>
    <dgm:cxn modelId="{BB35FFEE-8916-4F56-A925-11C2A1CE82F0}" type="presOf" srcId="{825506D9-1C01-4840-A8A4-9300FD8DF5A4}" destId="{16817349-BFEC-4A24-A591-95B428960481}" srcOrd="0" destOrd="0" presId="urn:microsoft.com/office/officeart/2005/8/layout/radial6"/>
    <dgm:cxn modelId="{3528D277-BB5A-4043-A58F-40F5BE150B77}" type="presOf" srcId="{25C259C8-258E-496A-9C98-9AD6B7426C29}" destId="{11AB3910-E52C-4E93-9973-A0FDCD43A56D}" srcOrd="0" destOrd="0" presId="urn:microsoft.com/office/officeart/2005/8/layout/radial6"/>
    <dgm:cxn modelId="{998163D9-F0CB-402E-8E22-8D8B8AF31412}" type="presOf" srcId="{8C1148D1-AF02-4A66-805A-612B0A72D66F}" destId="{7247F9A4-A1EF-4367-B5CE-F8F1E6B148F3}" srcOrd="0" destOrd="0" presId="urn:microsoft.com/office/officeart/2005/8/layout/radial6"/>
    <dgm:cxn modelId="{25A461CB-3E67-44BC-AD30-75B52FEB71AD}" type="presParOf" srcId="{11AB3910-E52C-4E93-9973-A0FDCD43A56D}" destId="{C70B494F-4ABC-4D09-B7DE-39DA413A6DED}" srcOrd="0" destOrd="0" presId="urn:microsoft.com/office/officeart/2005/8/layout/radial6"/>
    <dgm:cxn modelId="{1BB12CE2-2C27-44E5-B9FF-FD69DA079519}" type="presParOf" srcId="{11AB3910-E52C-4E93-9973-A0FDCD43A56D}" destId="{4C5DA0A3-FCDE-412D-A438-D5989C2592E9}" srcOrd="1" destOrd="0" presId="urn:microsoft.com/office/officeart/2005/8/layout/radial6"/>
    <dgm:cxn modelId="{DA2ED927-5972-4B4D-8370-7F9323C1ED8A}" type="presParOf" srcId="{11AB3910-E52C-4E93-9973-A0FDCD43A56D}" destId="{80CC6F24-5B14-4E63-AB55-AD4A4C7B2CE2}" srcOrd="2" destOrd="0" presId="urn:microsoft.com/office/officeart/2005/8/layout/radial6"/>
    <dgm:cxn modelId="{C0EB97FB-1A76-43FA-9CEE-F97D92892760}" type="presParOf" srcId="{11AB3910-E52C-4E93-9973-A0FDCD43A56D}" destId="{7AFB631D-A622-4077-8AAB-B1D07A3322C3}" srcOrd="3" destOrd="0" presId="urn:microsoft.com/office/officeart/2005/8/layout/radial6"/>
    <dgm:cxn modelId="{B688C96E-B4FD-4DFD-8307-58648705B8AE}" type="presParOf" srcId="{11AB3910-E52C-4E93-9973-A0FDCD43A56D}" destId="{315CCCE1-6193-4968-8A5B-F3F4202A1933}" srcOrd="4" destOrd="0" presId="urn:microsoft.com/office/officeart/2005/8/layout/radial6"/>
    <dgm:cxn modelId="{CB413766-89CA-4B50-8B72-850D2C147DD0}" type="presParOf" srcId="{11AB3910-E52C-4E93-9973-A0FDCD43A56D}" destId="{62D28AB4-FC46-4118-89D3-8BA04EDA5075}" srcOrd="5" destOrd="0" presId="urn:microsoft.com/office/officeart/2005/8/layout/radial6"/>
    <dgm:cxn modelId="{881E70CB-A7F0-49ED-994E-CF17941C7EF4}" type="presParOf" srcId="{11AB3910-E52C-4E93-9973-A0FDCD43A56D}" destId="{54C2A913-FCB0-43BE-9B0A-404992CD4F57}" srcOrd="6" destOrd="0" presId="urn:microsoft.com/office/officeart/2005/8/layout/radial6"/>
    <dgm:cxn modelId="{DCA81476-08C0-49FF-8DFC-E2E36656969F}" type="presParOf" srcId="{11AB3910-E52C-4E93-9973-A0FDCD43A56D}" destId="{16817349-BFEC-4A24-A591-95B428960481}" srcOrd="7" destOrd="0" presId="urn:microsoft.com/office/officeart/2005/8/layout/radial6"/>
    <dgm:cxn modelId="{7825607F-9F9B-4BA8-BCC6-CE67D4CAB652}" type="presParOf" srcId="{11AB3910-E52C-4E93-9973-A0FDCD43A56D}" destId="{3C36E81D-36FD-4B45-B7A1-7E6AF732163E}" srcOrd="8" destOrd="0" presId="urn:microsoft.com/office/officeart/2005/8/layout/radial6"/>
    <dgm:cxn modelId="{50345AC4-7DE2-43B2-85AB-A72286E399E2}" type="presParOf" srcId="{11AB3910-E52C-4E93-9973-A0FDCD43A56D}" destId="{2DC26FB9-38FD-4AB1-BC21-FF993914167A}" srcOrd="9" destOrd="0" presId="urn:microsoft.com/office/officeart/2005/8/layout/radial6"/>
    <dgm:cxn modelId="{31A259D5-DD03-4484-9689-BB895CAFE4AD}" type="presParOf" srcId="{11AB3910-E52C-4E93-9973-A0FDCD43A56D}" destId="{7247F9A4-A1EF-4367-B5CE-F8F1E6B148F3}" srcOrd="10" destOrd="0" presId="urn:microsoft.com/office/officeart/2005/8/layout/radial6"/>
    <dgm:cxn modelId="{082DECBD-FCB5-4D6C-ABAE-6929FB5CF320}" type="presParOf" srcId="{11AB3910-E52C-4E93-9973-A0FDCD43A56D}" destId="{9718AA36-9ADA-4646-AC03-2A52F6BA399D}" srcOrd="11" destOrd="0" presId="urn:microsoft.com/office/officeart/2005/8/layout/radial6"/>
    <dgm:cxn modelId="{C00EB376-AA2E-4131-9313-DC85F3CE5A86}" type="presParOf" srcId="{11AB3910-E52C-4E93-9973-A0FDCD43A56D}" destId="{91311BC5-BC09-404B-9953-CB6DAE7D2075}" srcOrd="12" destOrd="0" presId="urn:microsoft.com/office/officeart/2005/8/layout/radial6"/>
    <dgm:cxn modelId="{6E81D86B-CD00-456E-B9DC-A24D157623ED}" type="presParOf" srcId="{11AB3910-E52C-4E93-9973-A0FDCD43A56D}" destId="{6C39886B-003F-45A2-A08F-ECD1C48D5F0E}" srcOrd="13" destOrd="0" presId="urn:microsoft.com/office/officeart/2005/8/layout/radial6"/>
    <dgm:cxn modelId="{F81AA2E9-5485-4502-91AF-B07C84572A75}" type="presParOf" srcId="{11AB3910-E52C-4E93-9973-A0FDCD43A56D}" destId="{284AB66B-4ED3-4AAA-9DD9-B3EE74FEA704}" srcOrd="14" destOrd="0" presId="urn:microsoft.com/office/officeart/2005/8/layout/radial6"/>
    <dgm:cxn modelId="{CA9099ED-A9B5-4E25-92AC-EAD52627C62A}" type="presParOf" srcId="{11AB3910-E52C-4E93-9973-A0FDCD43A56D}" destId="{84449CEC-0509-489F-9878-8F01B5102E9B}"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5" name="Picture 5" descr="EES_PP_MasterP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5008118"/>
            <a:ext cx="5357280" cy="867737"/>
          </a:xfrm>
        </p:spPr>
        <p:txBody>
          <a:bodyPr>
            <a:normAutofit/>
          </a:bodyPr>
          <a:lstStyle>
            <a:lvl1pPr algn="l">
              <a:defRPr sz="3500" baseline="0">
                <a:solidFill>
                  <a:srgbClr val="595959"/>
                </a:solidFill>
                <a:latin typeface="Helvetica Neue"/>
                <a:cs typeface="Helvetica Neue"/>
              </a:defRPr>
            </a:lvl1pPr>
          </a:lstStyle>
          <a:p>
            <a:r>
              <a:rPr lang="en-US"/>
              <a:t>Click to edit Master title style</a:t>
            </a:r>
            <a:endParaRPr lang="en-US" dirty="0"/>
          </a:p>
        </p:txBody>
      </p:sp>
      <p:sp>
        <p:nvSpPr>
          <p:cNvPr id="3" name="Subtitle 2"/>
          <p:cNvSpPr>
            <a:spLocks noGrp="1"/>
          </p:cNvSpPr>
          <p:nvPr>
            <p:ph type="subTitle" idx="1"/>
          </p:nvPr>
        </p:nvSpPr>
        <p:spPr>
          <a:xfrm>
            <a:off x="685800" y="5875856"/>
            <a:ext cx="3811110" cy="661050"/>
          </a:xfrm>
        </p:spPr>
        <p:txBody>
          <a:bodyPr>
            <a:normAutofit/>
          </a:bodyPr>
          <a:lstStyle>
            <a:lvl1pPr marL="0" indent="0" algn="l">
              <a:buNone/>
              <a:defRPr sz="21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4" name="Text Placeholder 13"/>
          <p:cNvSpPr>
            <a:spLocks noGrp="1"/>
          </p:cNvSpPr>
          <p:nvPr>
            <p:ph type="body" sz="quarter" idx="10"/>
          </p:nvPr>
        </p:nvSpPr>
        <p:spPr>
          <a:xfrm>
            <a:off x="6207125" y="4649788"/>
            <a:ext cx="2682875" cy="2038350"/>
          </a:xfrm>
        </p:spPr>
        <p:txBody>
          <a:bodyPr>
            <a:normAutofit/>
          </a:bodyPr>
          <a:lstStyle>
            <a:lvl1pPr>
              <a:defRPr sz="2500">
                <a:solidFill>
                  <a:schemeClr val="tx1">
                    <a:lumMod val="50000"/>
                    <a:lumOff val="50000"/>
                  </a:schemeClr>
                </a:solidFill>
              </a:defRPr>
            </a:lvl1pPr>
          </a:lstStyle>
          <a:p>
            <a:pPr lvl="0"/>
            <a:r>
              <a:rPr lang="en-US"/>
              <a:t>Click to edit Master text styles</a:t>
            </a:r>
          </a:p>
        </p:txBody>
      </p:sp>
    </p:spTree>
    <p:extLst>
      <p:ext uri="{BB962C8B-B14F-4D97-AF65-F5344CB8AC3E}">
        <p14:creationId xmlns:p14="http://schemas.microsoft.com/office/powerpoint/2010/main" val="3827974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2pPr>
              <a:defRPr>
                <a:solidFill>
                  <a:srgbClr val="595959"/>
                </a:solidFill>
                <a:latin typeface="Helvetica Neue"/>
                <a:cs typeface="Helvetica Neue"/>
              </a:defRPr>
            </a:lvl2pPr>
            <a:lvl3pPr>
              <a:defRPr>
                <a:solidFill>
                  <a:srgbClr val="595959"/>
                </a:solidFill>
                <a:latin typeface="Helvetica Neue"/>
                <a:cs typeface="Helvetica Neue"/>
              </a:defRPr>
            </a:lvl3pPr>
            <a:lvl4pPr>
              <a:defRPr>
                <a:solidFill>
                  <a:srgbClr val="595959"/>
                </a:solidFill>
                <a:latin typeface="Helvetica Neue"/>
                <a:cs typeface="Helvetica Neue"/>
              </a:defRPr>
            </a:lvl4pPr>
            <a:lvl5pPr>
              <a:defRPr>
                <a:solidFill>
                  <a:srgbClr val="595959"/>
                </a:solidFill>
                <a:latin typeface="Helvetica Neue"/>
                <a:cs typeface="Helvetica Neu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58428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pic>
        <p:nvPicPr>
          <p:cNvPr id="3" name="Picture 8" descr="EES_PP_TransitionP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5" descr="EES_ed_WebIcon_hi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319213"/>
            <a:ext cx="4570413" cy="44164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Rectangle 8"/>
          <p:cNvSpPr>
            <a:spLocks noChangeArrowheads="1"/>
          </p:cNvSpPr>
          <p:nvPr/>
        </p:nvSpPr>
        <p:spPr bwMode="auto">
          <a:xfrm>
            <a:off x="4572000" y="3276600"/>
            <a:ext cx="4267200" cy="2971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spcAft>
                <a:spcPts val="1800"/>
              </a:spcAft>
            </a:pPr>
            <a:r>
              <a:rPr lang="en-US" sz="2200" b="1">
                <a:solidFill>
                  <a:srgbClr val="666666"/>
                </a:solidFill>
                <a:latin typeface="75 Helvetica Bold" charset="0"/>
              </a:rPr>
              <a:t>STEVEN W. EDWARDS, PH.D</a:t>
            </a:r>
            <a:r>
              <a:rPr lang="en-US" sz="2400">
                <a:solidFill>
                  <a:srgbClr val="666666"/>
                </a:solidFill>
                <a:latin typeface="75 Helvetica Bold" charset="0"/>
              </a:rPr>
              <a:t>.</a:t>
            </a:r>
            <a:r>
              <a:rPr lang="en-US">
                <a:solidFill>
                  <a:srgbClr val="666666"/>
                </a:solidFill>
                <a:latin typeface="75 Helvetica Bold" charset="0"/>
              </a:rPr>
              <a:t/>
            </a:r>
            <a:br>
              <a:rPr lang="en-US">
                <a:solidFill>
                  <a:srgbClr val="666666"/>
                </a:solidFill>
                <a:latin typeface="75 Helvetica Bold" charset="0"/>
              </a:rPr>
            </a:br>
            <a:r>
              <a:rPr lang="en-US">
                <a:solidFill>
                  <a:srgbClr val="FF8000"/>
                </a:solidFill>
                <a:latin typeface="75 Helvetica Bold" charset="0"/>
              </a:rPr>
              <a:t>PRESIDENT &amp; CEO</a:t>
            </a:r>
            <a:r>
              <a:rPr lang="en-US" sz="1200">
                <a:solidFill>
                  <a:srgbClr val="FF8000"/>
                </a:solidFill>
                <a:latin typeface="75 Helvetica Bold" charset="0"/>
              </a:rPr>
              <a:t/>
            </a:r>
            <a:br>
              <a:rPr lang="en-US" sz="1200">
                <a:solidFill>
                  <a:srgbClr val="FF8000"/>
                </a:solidFill>
                <a:latin typeface="75 Helvetica Bold" charset="0"/>
              </a:rPr>
            </a:br>
            <a:r>
              <a:rPr lang="en-US" sz="1200">
                <a:solidFill>
                  <a:srgbClr val="FF8000"/>
                </a:solidFill>
                <a:latin typeface="75 Helvetica Bold" charset="0"/>
              </a:rPr>
              <a:t/>
            </a:r>
            <a:br>
              <a:rPr lang="en-US" sz="1200">
                <a:solidFill>
                  <a:srgbClr val="FF8000"/>
                </a:solidFill>
                <a:latin typeface="75 Helvetica Bold" charset="0"/>
              </a:rPr>
            </a:br>
            <a:r>
              <a:rPr lang="en-US">
                <a:solidFill>
                  <a:srgbClr val="666666"/>
                </a:solidFill>
                <a:latin typeface="65 Helvetica Medium" charset="0"/>
              </a:rPr>
              <a:t/>
            </a:r>
            <a:br>
              <a:rPr lang="en-US">
                <a:solidFill>
                  <a:srgbClr val="666666"/>
                </a:solidFill>
                <a:latin typeface="65 Helvetica Medium" charset="0"/>
              </a:rPr>
            </a:br>
            <a:r>
              <a:rPr lang="en-US">
                <a:solidFill>
                  <a:srgbClr val="666666"/>
                </a:solidFill>
                <a:latin typeface="65 Helvetica Medium" charset="0"/>
              </a:rPr>
              <a:t/>
            </a:r>
            <a:br>
              <a:rPr lang="en-US">
                <a:solidFill>
                  <a:srgbClr val="666666"/>
                </a:solidFill>
                <a:latin typeface="65 Helvetica Medium" charset="0"/>
              </a:rPr>
            </a:br>
            <a:r>
              <a:rPr lang="en-US">
                <a:solidFill>
                  <a:srgbClr val="FF8000"/>
                </a:solidFill>
                <a:latin typeface="65 Helvetica Medium" charset="0"/>
              </a:rPr>
              <a:t>P</a:t>
            </a:r>
            <a:r>
              <a:rPr lang="en-US">
                <a:solidFill>
                  <a:srgbClr val="666666"/>
                </a:solidFill>
                <a:latin typeface="65 Helvetica Medium" charset="0"/>
              </a:rPr>
              <a:t> 202.359.5124  </a:t>
            </a:r>
            <a:r>
              <a:rPr lang="en-US">
                <a:solidFill>
                  <a:srgbClr val="FF8000"/>
                </a:solidFill>
                <a:latin typeface="65 Helvetica Medium" charset="0"/>
              </a:rPr>
              <a:t>F</a:t>
            </a:r>
            <a:r>
              <a:rPr lang="en-US">
                <a:solidFill>
                  <a:srgbClr val="666666"/>
                </a:solidFill>
                <a:latin typeface="65 Helvetica Medium" charset="0"/>
              </a:rPr>
              <a:t> 703.837.0223</a:t>
            </a:r>
            <a:br>
              <a:rPr lang="en-US">
                <a:solidFill>
                  <a:srgbClr val="666666"/>
                </a:solidFill>
                <a:latin typeface="65 Helvetica Medium" charset="0"/>
              </a:rPr>
            </a:br>
            <a:r>
              <a:rPr lang="en-US">
                <a:solidFill>
                  <a:srgbClr val="0080FF"/>
                </a:solidFill>
                <a:latin typeface="65 Helvetica Medium" charset="0"/>
              </a:rPr>
              <a:t>E</a:t>
            </a:r>
            <a:r>
              <a:rPr lang="en-US">
                <a:solidFill>
                  <a:srgbClr val="666666"/>
                </a:solidFill>
                <a:latin typeface="65 Helvetica Medium" charset="0"/>
              </a:rPr>
              <a:t> steve@edwardsedservices.com</a:t>
            </a:r>
            <a:br>
              <a:rPr lang="en-US">
                <a:solidFill>
                  <a:srgbClr val="666666"/>
                </a:solidFill>
                <a:latin typeface="65 Helvetica Medium" charset="0"/>
              </a:rPr>
            </a:br>
            <a:r>
              <a:rPr lang="en-US">
                <a:solidFill>
                  <a:srgbClr val="FF8000"/>
                </a:solidFill>
                <a:latin typeface="65 Helvetica Medium" charset="0"/>
              </a:rPr>
              <a:t>W</a:t>
            </a:r>
            <a:r>
              <a:rPr lang="en-US">
                <a:solidFill>
                  <a:srgbClr val="666666"/>
                </a:solidFill>
                <a:latin typeface="65 Helvetica Medium" charset="0"/>
              </a:rPr>
              <a:t> edwards</a:t>
            </a:r>
            <a:r>
              <a:rPr lang="en-US">
                <a:solidFill>
                  <a:srgbClr val="0080FF"/>
                </a:solidFill>
                <a:latin typeface="65 Helvetica Medium" charset="0"/>
              </a:rPr>
              <a:t>ed</a:t>
            </a:r>
            <a:r>
              <a:rPr lang="en-US">
                <a:solidFill>
                  <a:srgbClr val="666666"/>
                </a:solidFill>
                <a:latin typeface="65 Helvetica Medium" charset="0"/>
              </a:rPr>
              <a:t>services.com</a:t>
            </a:r>
          </a:p>
        </p:txBody>
      </p:sp>
      <p:sp>
        <p:nvSpPr>
          <p:cNvPr id="7" name="TextBox 6"/>
          <p:cNvSpPr txBox="1"/>
          <p:nvPr/>
        </p:nvSpPr>
        <p:spPr>
          <a:xfrm>
            <a:off x="4572000" y="1741488"/>
            <a:ext cx="4267200" cy="1077912"/>
          </a:xfrm>
          <a:prstGeom prst="rect">
            <a:avLst/>
          </a:prstGeom>
          <a:noFill/>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ja-JP" altLang="en-US" sz="3200" b="1">
                <a:solidFill>
                  <a:srgbClr val="0468A9"/>
                </a:solidFill>
                <a:latin typeface="Helvetica Neue Light" charset="0"/>
              </a:rPr>
              <a:t>“</a:t>
            </a:r>
            <a:r>
              <a:rPr lang="en-US" sz="3200" b="1">
                <a:solidFill>
                  <a:srgbClr val="0468A9"/>
                </a:solidFill>
                <a:latin typeface="Helvetica Neue Light" charset="0"/>
              </a:rPr>
              <a:t>LIKE</a:t>
            </a:r>
            <a:r>
              <a:rPr lang="ja-JP" altLang="en-US" sz="3200" b="1">
                <a:solidFill>
                  <a:srgbClr val="0468A9"/>
                </a:solidFill>
                <a:latin typeface="Helvetica Neue Light" charset="0"/>
              </a:rPr>
              <a:t>”</a:t>
            </a:r>
            <a:r>
              <a:rPr lang="en-US" sz="3200" b="1">
                <a:solidFill>
                  <a:srgbClr val="0468A9"/>
                </a:solidFill>
                <a:latin typeface="Helvetica Neue Light" charset="0"/>
              </a:rPr>
              <a:t> us on Facebook</a:t>
            </a:r>
          </a:p>
          <a:p>
            <a:pPr eaLnBrk="1" hangingPunct="1">
              <a:defRPr/>
            </a:pPr>
            <a:r>
              <a:rPr lang="en-US" sz="3200" b="1">
                <a:solidFill>
                  <a:srgbClr val="0468A9"/>
                </a:solidFill>
                <a:latin typeface="Helvetica Neue Light" charset="0"/>
              </a:rPr>
              <a:t>Follow us on Twitter</a:t>
            </a:r>
          </a:p>
        </p:txBody>
      </p:sp>
      <p:sp>
        <p:nvSpPr>
          <p:cNvPr id="6" name="Text Placeholder 6"/>
          <p:cNvSpPr>
            <a:spLocks noGrp="1"/>
          </p:cNvSpPr>
          <p:nvPr>
            <p:ph type="body" sz="quarter" idx="10"/>
          </p:nvPr>
        </p:nvSpPr>
        <p:spPr>
          <a:xfrm>
            <a:off x="4569693" y="306388"/>
            <a:ext cx="3683000" cy="1012825"/>
          </a:xfrm>
        </p:spPr>
        <p:txBody>
          <a:bodyPr>
            <a:noAutofit/>
          </a:bodyPr>
          <a:lstStyle>
            <a:lvl1pPr>
              <a:defRPr sz="4800" b="1" baseline="0"/>
            </a:lvl1pPr>
          </a:lstStyle>
          <a:p>
            <a:pPr lvl="0"/>
            <a:r>
              <a:rPr lang="en-US"/>
              <a:t>Click to edit Master text styles</a:t>
            </a:r>
          </a:p>
        </p:txBody>
      </p:sp>
    </p:spTree>
    <p:extLst>
      <p:ext uri="{BB962C8B-B14F-4D97-AF65-F5344CB8AC3E}">
        <p14:creationId xmlns:p14="http://schemas.microsoft.com/office/powerpoint/2010/main" val="26956860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pic>
        <p:nvPicPr>
          <p:cNvPr id="4" name="Picture 8" descr="EES_PP_TransitionP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 name="Picture 5" descr="EES_ed_WebIcon_hi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319213"/>
            <a:ext cx="4570413" cy="44164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Rectangle 8"/>
          <p:cNvSpPr>
            <a:spLocks noChangeArrowheads="1"/>
          </p:cNvSpPr>
          <p:nvPr/>
        </p:nvSpPr>
        <p:spPr bwMode="auto">
          <a:xfrm>
            <a:off x="4572000" y="3748088"/>
            <a:ext cx="4267200" cy="2500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spcAft>
                <a:spcPts val="1800"/>
              </a:spcAft>
            </a:pPr>
            <a:r>
              <a:rPr lang="en-US" sz="1200">
                <a:solidFill>
                  <a:srgbClr val="FF8000"/>
                </a:solidFill>
                <a:latin typeface="75 Helvetica Bold" charset="0"/>
              </a:rPr>
              <a:t/>
            </a:r>
            <a:br>
              <a:rPr lang="en-US" sz="1200">
                <a:solidFill>
                  <a:srgbClr val="FF8000"/>
                </a:solidFill>
                <a:latin typeface="75 Helvetica Bold" charset="0"/>
              </a:rPr>
            </a:br>
            <a:r>
              <a:rPr lang="en-US" sz="1200">
                <a:solidFill>
                  <a:srgbClr val="FF8000"/>
                </a:solidFill>
                <a:latin typeface="75 Helvetica Bold" charset="0"/>
              </a:rPr>
              <a:t/>
            </a:r>
            <a:br>
              <a:rPr lang="en-US" sz="1200">
                <a:solidFill>
                  <a:srgbClr val="FF8000"/>
                </a:solidFill>
                <a:latin typeface="75 Helvetica Bold" charset="0"/>
              </a:rPr>
            </a:br>
            <a:r>
              <a:rPr lang="en-US">
                <a:solidFill>
                  <a:srgbClr val="666666"/>
                </a:solidFill>
                <a:latin typeface="65 Helvetica Medium" charset="0"/>
              </a:rPr>
              <a:t/>
            </a:r>
            <a:br>
              <a:rPr lang="en-US">
                <a:solidFill>
                  <a:srgbClr val="666666"/>
                </a:solidFill>
                <a:latin typeface="65 Helvetica Medium" charset="0"/>
              </a:rPr>
            </a:br>
            <a:r>
              <a:rPr lang="en-US">
                <a:solidFill>
                  <a:srgbClr val="666666"/>
                </a:solidFill>
                <a:latin typeface="65 Helvetica Medium" charset="0"/>
              </a:rPr>
              <a:t/>
            </a:r>
            <a:br>
              <a:rPr lang="en-US">
                <a:solidFill>
                  <a:srgbClr val="666666"/>
                </a:solidFill>
                <a:latin typeface="65 Helvetica Medium" charset="0"/>
              </a:rPr>
            </a:br>
            <a:r>
              <a:rPr lang="en-US">
                <a:solidFill>
                  <a:srgbClr val="FF8000"/>
                </a:solidFill>
                <a:latin typeface="65 Helvetica Medium" charset="0"/>
              </a:rPr>
              <a:t>P</a:t>
            </a:r>
            <a:r>
              <a:rPr lang="en-US">
                <a:solidFill>
                  <a:srgbClr val="666666"/>
                </a:solidFill>
                <a:latin typeface="65 Helvetica Medium" charset="0"/>
              </a:rPr>
              <a:t>  703.837.0223  </a:t>
            </a:r>
            <a:r>
              <a:rPr lang="en-US">
                <a:solidFill>
                  <a:srgbClr val="FF8000"/>
                </a:solidFill>
                <a:latin typeface="65 Helvetica Medium" charset="0"/>
              </a:rPr>
              <a:t>F</a:t>
            </a:r>
            <a:r>
              <a:rPr lang="en-US">
                <a:solidFill>
                  <a:srgbClr val="666666"/>
                </a:solidFill>
                <a:latin typeface="65 Helvetica Medium" charset="0"/>
              </a:rPr>
              <a:t> 703.837.0223</a:t>
            </a:r>
            <a:br>
              <a:rPr lang="en-US">
                <a:solidFill>
                  <a:srgbClr val="666666"/>
                </a:solidFill>
                <a:latin typeface="65 Helvetica Medium" charset="0"/>
              </a:rPr>
            </a:br>
            <a:r>
              <a:rPr lang="en-US">
                <a:solidFill>
                  <a:srgbClr val="0080FF"/>
                </a:solidFill>
                <a:latin typeface="65 Helvetica Medium" charset="0"/>
              </a:rPr>
              <a:t>E</a:t>
            </a:r>
            <a:r>
              <a:rPr lang="en-US">
                <a:solidFill>
                  <a:srgbClr val="666666"/>
                </a:solidFill>
                <a:latin typeface="65 Helvetica Medium" charset="0"/>
              </a:rPr>
              <a:t>  info@edwardsedservices.com</a:t>
            </a:r>
            <a:br>
              <a:rPr lang="en-US">
                <a:solidFill>
                  <a:srgbClr val="666666"/>
                </a:solidFill>
                <a:latin typeface="65 Helvetica Medium" charset="0"/>
              </a:rPr>
            </a:br>
            <a:r>
              <a:rPr lang="en-US">
                <a:solidFill>
                  <a:srgbClr val="FF8000"/>
                </a:solidFill>
                <a:latin typeface="65 Helvetica Medium" charset="0"/>
              </a:rPr>
              <a:t>W</a:t>
            </a:r>
            <a:r>
              <a:rPr lang="en-US">
                <a:solidFill>
                  <a:srgbClr val="666666"/>
                </a:solidFill>
                <a:latin typeface="65 Helvetica Medium" charset="0"/>
              </a:rPr>
              <a:t> edwards</a:t>
            </a:r>
            <a:r>
              <a:rPr lang="en-US">
                <a:solidFill>
                  <a:srgbClr val="0080FF"/>
                </a:solidFill>
                <a:latin typeface="65 Helvetica Medium" charset="0"/>
              </a:rPr>
              <a:t>ed</a:t>
            </a:r>
            <a:r>
              <a:rPr lang="en-US">
                <a:solidFill>
                  <a:srgbClr val="666666"/>
                </a:solidFill>
                <a:latin typeface="65 Helvetica Medium" charset="0"/>
              </a:rPr>
              <a:t>services.com</a:t>
            </a:r>
          </a:p>
        </p:txBody>
      </p:sp>
      <p:sp>
        <p:nvSpPr>
          <p:cNvPr id="6" name="Text Placeholder 6"/>
          <p:cNvSpPr>
            <a:spLocks noGrp="1"/>
          </p:cNvSpPr>
          <p:nvPr>
            <p:ph type="body" sz="quarter" idx="10"/>
          </p:nvPr>
        </p:nvSpPr>
        <p:spPr>
          <a:xfrm>
            <a:off x="4572000" y="1319213"/>
            <a:ext cx="3683000" cy="1012825"/>
          </a:xfrm>
        </p:spPr>
        <p:txBody>
          <a:bodyPr>
            <a:noAutofit/>
          </a:bodyPr>
          <a:lstStyle>
            <a:lvl1pPr>
              <a:defRPr sz="4800" b="1" baseline="0"/>
            </a:lvl1pPr>
          </a:lstStyle>
          <a:p>
            <a:pPr lvl="0"/>
            <a:r>
              <a:rPr lang="en-US"/>
              <a:t>Click to edit Master text styles</a:t>
            </a:r>
          </a:p>
        </p:txBody>
      </p:sp>
      <p:sp>
        <p:nvSpPr>
          <p:cNvPr id="8" name="Text Placeholder 7"/>
          <p:cNvSpPr>
            <a:spLocks noGrp="1"/>
          </p:cNvSpPr>
          <p:nvPr>
            <p:ph type="body" sz="quarter" idx="11"/>
          </p:nvPr>
        </p:nvSpPr>
        <p:spPr>
          <a:xfrm>
            <a:off x="4572000" y="2693988"/>
            <a:ext cx="3683000" cy="1525587"/>
          </a:xfrm>
        </p:spPr>
        <p:txBody>
          <a:bodyPr>
            <a:noAutofit/>
          </a:bodyPr>
          <a:lstStyle>
            <a:lvl1pPr>
              <a:defRPr sz="2600" b="1" baseline="0">
                <a:solidFill>
                  <a:srgbClr val="256CBD"/>
                </a:solidFill>
              </a:defRPr>
            </a:lvl1pPr>
          </a:lstStyle>
          <a:p>
            <a:pPr lvl="0"/>
            <a:r>
              <a:rPr lang="en-US"/>
              <a:t>Click to edit Master text styles</a:t>
            </a:r>
          </a:p>
        </p:txBody>
      </p:sp>
    </p:spTree>
    <p:extLst>
      <p:ext uri="{BB962C8B-B14F-4D97-AF65-F5344CB8AC3E}">
        <p14:creationId xmlns:p14="http://schemas.microsoft.com/office/powerpoint/2010/main" val="14742363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4"/>
          <p:cNvSpPr>
            <a:spLocks noGrp="1"/>
          </p:cNvSpPr>
          <p:nvPr>
            <p:ph type="dt" sz="half" idx="10"/>
          </p:nvPr>
        </p:nvSpPr>
        <p:spPr>
          <a:xfrm>
            <a:off x="3776663" y="6111875"/>
            <a:ext cx="22860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C7B9EEB-3D6B-644C-9B33-CFDF86F04DCE}" type="datetimeFigureOut">
              <a:rPr lang="en-US" smtClean="0"/>
              <a:t>3/9/2018</a:t>
            </a:fld>
            <a:endParaRPr lang="en-US"/>
          </a:p>
        </p:txBody>
      </p:sp>
      <p:sp>
        <p:nvSpPr>
          <p:cNvPr id="4" name="Footer Placeholder 17"/>
          <p:cNvSpPr>
            <a:spLocks noGrp="1"/>
          </p:cNvSpPr>
          <p:nvPr>
            <p:ph type="ftr" sz="quarter" idx="11"/>
          </p:nvPr>
        </p:nvSpPr>
        <p:spPr>
          <a:xfrm>
            <a:off x="6062663" y="6111875"/>
            <a:ext cx="22860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ＭＳ Ｐゴシック" pitchFamily="34" charset="-128"/>
                <a:cs typeface="+mn-cs"/>
              </a:defRPr>
            </a:lvl1pPr>
          </a:lstStyle>
          <a:p>
            <a:endParaRPr lang="en-US"/>
          </a:p>
        </p:txBody>
      </p:sp>
      <p:sp>
        <p:nvSpPr>
          <p:cNvPr id="5" name="Slide Number Placeholder 4"/>
          <p:cNvSpPr>
            <a:spLocks noGrp="1"/>
          </p:cNvSpPr>
          <p:nvPr>
            <p:ph type="sldNum" sz="quarter" idx="12"/>
          </p:nvPr>
        </p:nvSpPr>
        <p:spPr>
          <a:xfrm>
            <a:off x="8348663" y="6111875"/>
            <a:ext cx="4572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F9F0D002-2334-824A-B6CD-FB70F7A3370A}" type="slidenum">
              <a:rPr lang="en-US" smtClean="0"/>
              <a:t>‹#›</a:t>
            </a:fld>
            <a:endParaRPr lang="en-US"/>
          </a:p>
        </p:txBody>
      </p:sp>
    </p:spTree>
    <p:extLst>
      <p:ext uri="{BB962C8B-B14F-4D97-AF65-F5344CB8AC3E}">
        <p14:creationId xmlns:p14="http://schemas.microsoft.com/office/powerpoint/2010/main" val="20472725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pic>
        <p:nvPicPr>
          <p:cNvPr id="5" name="Picture 5" descr="EES_PP_MasterP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5008118"/>
            <a:ext cx="5357280" cy="867737"/>
          </a:xfrm>
        </p:spPr>
        <p:txBody>
          <a:bodyPr>
            <a:normAutofit/>
          </a:bodyPr>
          <a:lstStyle>
            <a:lvl1pPr algn="l">
              <a:defRPr sz="3500" baseline="0">
                <a:solidFill>
                  <a:srgbClr val="595959"/>
                </a:solidFill>
                <a:latin typeface="Helvetica Neue"/>
                <a:cs typeface="Helvetica Neue"/>
              </a:defRPr>
            </a:lvl1pPr>
          </a:lstStyle>
          <a:p>
            <a:r>
              <a:rPr lang="en-US"/>
              <a:t>Click to edit Master title style</a:t>
            </a:r>
            <a:endParaRPr lang="en-US" dirty="0"/>
          </a:p>
        </p:txBody>
      </p:sp>
      <p:sp>
        <p:nvSpPr>
          <p:cNvPr id="3" name="Subtitle 2"/>
          <p:cNvSpPr>
            <a:spLocks noGrp="1"/>
          </p:cNvSpPr>
          <p:nvPr>
            <p:ph type="subTitle" idx="1"/>
          </p:nvPr>
        </p:nvSpPr>
        <p:spPr>
          <a:xfrm>
            <a:off x="685800" y="5875856"/>
            <a:ext cx="3811110" cy="661050"/>
          </a:xfrm>
        </p:spPr>
        <p:txBody>
          <a:bodyPr>
            <a:normAutofit/>
          </a:bodyPr>
          <a:lstStyle>
            <a:lvl1pPr marL="0" indent="0" algn="l">
              <a:buNone/>
              <a:defRPr sz="21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4" name="Text Placeholder 13"/>
          <p:cNvSpPr>
            <a:spLocks noGrp="1"/>
          </p:cNvSpPr>
          <p:nvPr>
            <p:ph type="body" sz="quarter" idx="10"/>
          </p:nvPr>
        </p:nvSpPr>
        <p:spPr>
          <a:xfrm>
            <a:off x="6207125" y="4649788"/>
            <a:ext cx="2682875" cy="2038350"/>
          </a:xfrm>
        </p:spPr>
        <p:txBody>
          <a:bodyPr>
            <a:normAutofit/>
          </a:bodyPr>
          <a:lstStyle>
            <a:lvl1pPr>
              <a:defRPr sz="2500">
                <a:solidFill>
                  <a:schemeClr val="tx1">
                    <a:lumMod val="50000"/>
                    <a:lumOff val="50000"/>
                  </a:schemeClr>
                </a:solidFill>
              </a:defRPr>
            </a:lvl1pPr>
          </a:lstStyle>
          <a:p>
            <a:pPr lvl="0"/>
            <a:r>
              <a:rPr lang="en-US"/>
              <a:t>Click to edit Master text styles</a:t>
            </a:r>
          </a:p>
        </p:txBody>
      </p:sp>
    </p:spTree>
    <p:extLst>
      <p:ext uri="{BB962C8B-B14F-4D97-AF65-F5344CB8AC3E}">
        <p14:creationId xmlns:p14="http://schemas.microsoft.com/office/powerpoint/2010/main" val="31544339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C7B9EEB-3D6B-644C-9B33-CFDF86F04DCE}" type="datetimeFigureOut">
              <a:rPr lang="en-US" smtClean="0"/>
              <a:t>3/9/2018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9F0D002-2334-824A-B6CD-FB70F7A3370A}" type="slidenum">
              <a:rPr lang="en-US" smtClean="0"/>
              <a:t>‹#›</a:t>
            </a:fld>
            <a:endParaRPr lang="en-US"/>
          </a:p>
        </p:txBody>
      </p:sp>
    </p:spTree>
    <p:extLst>
      <p:ext uri="{BB962C8B-B14F-4D97-AF65-F5344CB8AC3E}">
        <p14:creationId xmlns:p14="http://schemas.microsoft.com/office/powerpoint/2010/main" val="31045881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a:t>Click to edit Master title style</a:t>
            </a:r>
          </a:p>
        </p:txBody>
      </p:sp>
      <p:sp>
        <p:nvSpPr>
          <p:cNvPr id="3" name="Text Placeholder 2"/>
          <p:cNvSpPr>
            <a:spLocks noGrp="1"/>
          </p:cNvSpPr>
          <p:nvPr>
            <p:ph type="body" sz="half" idx="1"/>
          </p:nvPr>
        </p:nvSpPr>
        <p:spPr>
          <a:xfrm>
            <a:off x="838200" y="2362200"/>
            <a:ext cx="3770313" cy="3724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0913" y="2362200"/>
            <a:ext cx="3770312" cy="3724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fld id="{A7351AD8-1722-4455-882A-B136664950FD}" type="slidenum">
              <a:rPr lang="en-US" altLang="en-US"/>
              <a:pPr/>
              <a:t>‹#›</a:t>
            </a:fld>
            <a:endParaRPr lang="en-US" altLang="en-US"/>
          </a:p>
        </p:txBody>
      </p:sp>
    </p:spTree>
    <p:extLst>
      <p:ext uri="{BB962C8B-B14F-4D97-AF65-F5344CB8AC3E}">
        <p14:creationId xmlns:p14="http://schemas.microsoft.com/office/powerpoint/2010/main" val="3949024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05538" cy="995315"/>
          </a:xfrm>
        </p:spPr>
        <p:txBody>
          <a:bodyPr/>
          <a:lstStyle>
            <a:lvl1pPr>
              <a:defRPr baseline="0"/>
            </a:lvl1pPr>
          </a:lstStyle>
          <a:p>
            <a:r>
              <a:rPr lang="en-US"/>
              <a:t>Click to edit Master title style</a:t>
            </a:r>
            <a:endParaRPr lang="en-US" dirty="0"/>
          </a:p>
        </p:txBody>
      </p:sp>
      <p:sp>
        <p:nvSpPr>
          <p:cNvPr id="3" name="Content Placeholder 2"/>
          <p:cNvSpPr>
            <a:spLocks noGrp="1"/>
          </p:cNvSpPr>
          <p:nvPr>
            <p:ph idx="1"/>
          </p:nvPr>
        </p:nvSpPr>
        <p:spPr/>
        <p:txBody>
          <a:bodyPr/>
          <a:lstStyle>
            <a:lvl1pPr>
              <a:buFont typeface="Arial"/>
              <a:buChar char="•"/>
              <a:defRPr sz="3600" baseline="0">
                <a:solidFill>
                  <a:schemeClr val="tx1">
                    <a:lumMod val="65000"/>
                    <a:lumOff val="35000"/>
                  </a:schemeClr>
                </a:solidFill>
              </a:defRPr>
            </a:lvl1pPr>
            <a:lvl2pPr>
              <a:defRPr>
                <a:solidFill>
                  <a:schemeClr val="tx1">
                    <a:lumMod val="65000"/>
                    <a:lumOff val="35000"/>
                  </a:schemeClr>
                </a:solidFill>
                <a:latin typeface="Helvetica Neue"/>
                <a:cs typeface="Helvetica Neue"/>
              </a:defRPr>
            </a:lvl2pPr>
            <a:lvl3pPr>
              <a:defRPr>
                <a:solidFill>
                  <a:schemeClr val="tx1">
                    <a:lumMod val="65000"/>
                    <a:lumOff val="35000"/>
                  </a:schemeClr>
                </a:solidFill>
                <a:latin typeface="Helvetica Neue"/>
                <a:cs typeface="Helvetica Neue"/>
              </a:defRPr>
            </a:lvl3pPr>
            <a:lvl4pPr>
              <a:defRPr>
                <a:solidFill>
                  <a:schemeClr val="tx1">
                    <a:lumMod val="65000"/>
                    <a:lumOff val="35000"/>
                  </a:schemeClr>
                </a:solidFill>
                <a:latin typeface="Helvetica Neue"/>
                <a:cs typeface="Helvetica Neue"/>
              </a:defRPr>
            </a:lvl4pPr>
            <a:lvl5pPr>
              <a:defRPr>
                <a:solidFill>
                  <a:schemeClr val="tx1">
                    <a:lumMod val="65000"/>
                    <a:lumOff val="35000"/>
                  </a:schemeClr>
                </a:solidFill>
                <a:latin typeface="Helvetica Neue"/>
                <a:cs typeface="Helvetica Neu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35546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05538" cy="99531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buFont typeface="Arial"/>
              <a:buChar char="•"/>
              <a:defRPr sz="2800" baseline="0"/>
            </a:lvl1pPr>
            <a:lvl2pPr>
              <a:defRPr sz="2400">
                <a:solidFill>
                  <a:srgbClr val="595959"/>
                </a:solidFill>
                <a:latin typeface="Helvetica Neue"/>
                <a:cs typeface="Helvetica Neue"/>
              </a:defRPr>
            </a:lvl2pPr>
            <a:lvl3pPr>
              <a:defRPr sz="2000">
                <a:solidFill>
                  <a:srgbClr val="595959"/>
                </a:solidFill>
                <a:latin typeface="Helvetica Neue"/>
                <a:cs typeface="Helvetica Neue"/>
              </a:defRPr>
            </a:lvl3pPr>
            <a:lvl4pPr>
              <a:defRPr sz="1800">
                <a:solidFill>
                  <a:srgbClr val="595959"/>
                </a:solidFill>
                <a:latin typeface="Helvetica Neue"/>
                <a:cs typeface="Helvetica Neue"/>
              </a:defRPr>
            </a:lvl4pPr>
            <a:lvl5pPr>
              <a:defRPr sz="1800">
                <a:solidFill>
                  <a:srgbClr val="595959"/>
                </a:solidFill>
                <a:latin typeface="Helvetica Neue"/>
                <a:cs typeface="Helvetica Neue"/>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buFont typeface="Arial"/>
              <a:buChar char="•"/>
              <a:defRPr sz="2800"/>
            </a:lvl1pPr>
            <a:lvl2pPr>
              <a:defRPr sz="2400">
                <a:solidFill>
                  <a:srgbClr val="595959"/>
                </a:solidFill>
                <a:latin typeface="Helvetica Neue"/>
                <a:cs typeface="Helvetica Neue"/>
              </a:defRPr>
            </a:lvl2pPr>
            <a:lvl3pPr>
              <a:defRPr sz="2000">
                <a:solidFill>
                  <a:srgbClr val="595959"/>
                </a:solidFill>
                <a:latin typeface="Helvetica Neue"/>
                <a:cs typeface="Helvetica Neue"/>
              </a:defRPr>
            </a:lvl3pPr>
            <a:lvl4pPr>
              <a:defRPr sz="1800">
                <a:solidFill>
                  <a:srgbClr val="595959"/>
                </a:solidFill>
                <a:latin typeface="Helvetica Neue"/>
                <a:cs typeface="Helvetica Neue"/>
              </a:defRPr>
            </a:lvl4pPr>
            <a:lvl5pPr>
              <a:defRPr sz="1800">
                <a:solidFill>
                  <a:srgbClr val="595959"/>
                </a:solidFill>
                <a:latin typeface="Helvetica Neue"/>
                <a:cs typeface="Helvetica Neue"/>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38165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05538" cy="974831"/>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baseline="0">
                <a:solidFill>
                  <a:srgbClr val="256CB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solidFill>
                  <a:schemeClr val="tx1">
                    <a:lumMod val="65000"/>
                    <a:lumOff val="35000"/>
                  </a:schemeClr>
                </a:solidFill>
                <a:latin typeface="Helvetica Neue"/>
                <a:cs typeface="Helvetica Neue"/>
              </a:defRPr>
            </a:lvl2pPr>
            <a:lvl3pPr>
              <a:defRPr sz="1800">
                <a:solidFill>
                  <a:schemeClr val="tx1">
                    <a:lumMod val="65000"/>
                    <a:lumOff val="35000"/>
                  </a:schemeClr>
                </a:solidFill>
                <a:latin typeface="Helvetica Neue"/>
                <a:cs typeface="Helvetica Neue"/>
              </a:defRPr>
            </a:lvl3pPr>
            <a:lvl4pPr>
              <a:defRPr sz="1600">
                <a:solidFill>
                  <a:schemeClr val="tx1">
                    <a:lumMod val="65000"/>
                    <a:lumOff val="35000"/>
                  </a:schemeClr>
                </a:solidFill>
                <a:latin typeface="Helvetica Neue"/>
                <a:cs typeface="Helvetica Neue"/>
              </a:defRPr>
            </a:lvl4pPr>
            <a:lvl5pPr>
              <a:defRPr sz="1600">
                <a:solidFill>
                  <a:schemeClr val="tx1">
                    <a:lumMod val="65000"/>
                    <a:lumOff val="35000"/>
                  </a:schemeClr>
                </a:solidFill>
                <a:latin typeface="Helvetica Neue"/>
                <a:cs typeface="Helvetica Neue"/>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baseline="0">
                <a:solidFill>
                  <a:srgbClr val="256CB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solidFill>
                  <a:srgbClr val="595959"/>
                </a:solidFill>
                <a:latin typeface="Helvetica Neue"/>
                <a:cs typeface="Helvetica Neue"/>
              </a:defRPr>
            </a:lvl2pPr>
            <a:lvl3pPr>
              <a:defRPr sz="1800">
                <a:solidFill>
                  <a:srgbClr val="595959"/>
                </a:solidFill>
                <a:latin typeface="Helvetica Neue"/>
                <a:cs typeface="Helvetica Neue"/>
              </a:defRPr>
            </a:lvl3pPr>
            <a:lvl4pPr>
              <a:defRPr sz="1600">
                <a:solidFill>
                  <a:srgbClr val="595959"/>
                </a:solidFill>
                <a:latin typeface="Helvetica Neue"/>
                <a:cs typeface="Helvetica Neue"/>
              </a:defRPr>
            </a:lvl4pPr>
            <a:lvl5pPr>
              <a:defRPr sz="1600">
                <a:solidFill>
                  <a:srgbClr val="595959"/>
                </a:solidFill>
                <a:latin typeface="Helvetica Neue"/>
                <a:cs typeface="Helvetica Neue"/>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1405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Text Placeholder 6"/>
          <p:cNvSpPr>
            <a:spLocks noGrp="1"/>
          </p:cNvSpPr>
          <p:nvPr>
            <p:ph type="body" sz="quarter" idx="10"/>
          </p:nvPr>
        </p:nvSpPr>
        <p:spPr>
          <a:xfrm>
            <a:off x="457200" y="1417638"/>
            <a:ext cx="8229600" cy="4511675"/>
          </a:xfrm>
        </p:spPr>
        <p:txBody>
          <a:bodyPr>
            <a:normAutofit/>
          </a:bodyPr>
          <a:lstStyle>
            <a:lvl1pPr marL="342900" marR="0" indent="-342900" algn="l" defTabSz="457200" rtl="0" eaLnBrk="1" fontAlgn="auto" latinLnBrk="0" hangingPunct="1">
              <a:lnSpc>
                <a:spcPct val="100000"/>
              </a:lnSpc>
              <a:spcBef>
                <a:spcPct val="20000"/>
              </a:spcBef>
              <a:spcAft>
                <a:spcPts val="0"/>
              </a:spcAft>
              <a:buClrTx/>
              <a:buSzTx/>
              <a:buFont typeface="Arial"/>
              <a:buNone/>
              <a:tabLst/>
              <a:defRPr sz="5400"/>
            </a:lvl1pPr>
          </a:lstStyle>
          <a:p>
            <a:pPr lvl="0"/>
            <a:r>
              <a:rPr lang="en-US"/>
              <a:t>Click to edit Master text styles</a:t>
            </a:r>
          </a:p>
        </p:txBody>
      </p:sp>
    </p:spTree>
    <p:extLst>
      <p:ext uri="{BB962C8B-B14F-4D97-AF65-F5344CB8AC3E}">
        <p14:creationId xmlns:p14="http://schemas.microsoft.com/office/powerpoint/2010/main" val="2910389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2563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pic>
        <p:nvPicPr>
          <p:cNvPr id="2" name="Picture 8" descr="EES_PP_TransitionP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5046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buFont typeface="Arial"/>
              <a:buChar char="•"/>
              <a:defRPr sz="2900"/>
            </a:lvl1pPr>
            <a:lvl2pPr>
              <a:defRPr sz="2800">
                <a:solidFill>
                  <a:srgbClr val="595959"/>
                </a:solidFill>
                <a:latin typeface="Helvetica Neue"/>
                <a:cs typeface="Helvetica Neue"/>
              </a:defRPr>
            </a:lvl2pPr>
            <a:lvl3pPr>
              <a:defRPr sz="2400">
                <a:solidFill>
                  <a:srgbClr val="595959"/>
                </a:solidFill>
                <a:latin typeface="Helvetica Neue"/>
                <a:cs typeface="Helvetica Neue"/>
              </a:defRPr>
            </a:lvl3pPr>
            <a:lvl4pPr>
              <a:defRPr sz="2000">
                <a:solidFill>
                  <a:srgbClr val="595959"/>
                </a:solidFill>
                <a:latin typeface="Helvetica Neue"/>
                <a:cs typeface="Helvetica Neue"/>
              </a:defRPr>
            </a:lvl4pPr>
            <a:lvl5pPr>
              <a:defRPr sz="2000">
                <a:solidFill>
                  <a:srgbClr val="595959"/>
                </a:solidFill>
                <a:latin typeface="Helvetica Neue"/>
                <a:cs typeface="Helvetica Neue"/>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86008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60870"/>
            <a:ext cx="5486400" cy="426670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46663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6" descr="EES_PP_Text"/>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Slide Title Here</a:t>
            </a:r>
          </a:p>
        </p:txBody>
      </p:sp>
      <p:sp>
        <p:nvSpPr>
          <p:cNvPr id="1028"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	Use this slide when you don</a:t>
            </a:r>
            <a:r>
              <a:rPr lang="ja-JP" altLang="en-US"/>
              <a:t>’</a:t>
            </a:r>
            <a:r>
              <a:rPr lang="en-US" altLang="ja-JP"/>
              <a:t>t have bullets</a:t>
            </a: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r" defTabSz="457200" rtl="0" eaLnBrk="1" fontAlgn="base" hangingPunct="1">
        <a:spcBef>
          <a:spcPct val="0"/>
        </a:spcBef>
        <a:spcAft>
          <a:spcPct val="0"/>
        </a:spcAft>
        <a:defRPr sz="3200" kern="1200">
          <a:solidFill>
            <a:srgbClr val="7F7F7F"/>
          </a:solidFill>
          <a:latin typeface="Helvetica Neue"/>
          <a:ea typeface="ＭＳ Ｐゴシック" pitchFamily="-100" charset="-128"/>
          <a:cs typeface="Helvetica Neue"/>
        </a:defRPr>
      </a:lvl1pPr>
      <a:lvl2pPr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cs typeface="Helvetica Neue" charset="0"/>
        </a:defRPr>
      </a:lvl2pPr>
      <a:lvl3pPr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cs typeface="Helvetica Neue" charset="0"/>
        </a:defRPr>
      </a:lvl3pPr>
      <a:lvl4pPr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cs typeface="Helvetica Neue" charset="0"/>
        </a:defRPr>
      </a:lvl4pPr>
      <a:lvl5pPr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cs typeface="Helvetica Neue" charset="0"/>
        </a:defRPr>
      </a:lvl5pPr>
      <a:lvl6pPr marL="457200"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defRPr>
      </a:lvl6pPr>
      <a:lvl7pPr marL="914400"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defRPr>
      </a:lvl7pPr>
      <a:lvl8pPr marL="1371600"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defRPr>
      </a:lvl8pPr>
      <a:lvl9pPr marL="1828800"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defRPr>
      </a:lvl9pPr>
    </p:titleStyle>
    <p:bodyStyle>
      <a:lvl1pPr marL="342900" indent="-342900" algn="l" defTabSz="457200" rtl="0" eaLnBrk="1" fontAlgn="base" hangingPunct="1">
        <a:spcBef>
          <a:spcPct val="20000"/>
        </a:spcBef>
        <a:spcAft>
          <a:spcPct val="0"/>
        </a:spcAft>
        <a:buFont typeface="Arial" charset="0"/>
        <a:buChar char="•"/>
        <a:defRPr sz="4800" kern="1200">
          <a:solidFill>
            <a:srgbClr val="E85C1D"/>
          </a:solidFill>
          <a:latin typeface="Helvetica Neue Light"/>
          <a:ea typeface="ＭＳ Ｐゴシック" pitchFamily="-100" charset="-128"/>
          <a:cs typeface="Helvetica Neue Light"/>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pitchFamily="-100"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pitchFamily="-100"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100"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100"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6.xml"/></Relationships>
</file>

<file path=ppt/slides/_rels/slide3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dirty="0"/>
              <a:t>Visionary Leadership</a:t>
            </a:r>
          </a:p>
        </p:txBody>
      </p:sp>
      <p:sp>
        <p:nvSpPr>
          <p:cNvPr id="3" name="Subtitle 2"/>
          <p:cNvSpPr>
            <a:spLocks noGrp="1"/>
          </p:cNvSpPr>
          <p:nvPr>
            <p:ph type="subTitle" idx="1"/>
          </p:nvPr>
        </p:nvSpPr>
        <p:spPr>
          <a:xfrm>
            <a:off x="1371600" y="3886200"/>
            <a:ext cx="6400800" cy="2024406"/>
          </a:xfrm>
        </p:spPr>
        <p:txBody>
          <a:bodyPr/>
          <a:lstStyle/>
          <a:p>
            <a:r>
              <a:rPr lang="en-US" sz="3600" dirty="0"/>
              <a:t>Dr. Mary Lu MacCorkle</a:t>
            </a:r>
          </a:p>
          <a:p>
            <a:r>
              <a:rPr lang="en-US" sz="3600" dirty="0"/>
              <a:t>January 23, 2018</a:t>
            </a:r>
          </a:p>
          <a:p>
            <a:r>
              <a:rPr lang="en-US" sz="3600" dirty="0"/>
              <a:t>WV Cohort</a:t>
            </a:r>
          </a:p>
        </p:txBody>
      </p:sp>
    </p:spTree>
    <p:extLst>
      <p:ext uri="{BB962C8B-B14F-4D97-AF65-F5344CB8AC3E}">
        <p14:creationId xmlns:p14="http://schemas.microsoft.com/office/powerpoint/2010/main" val="25427319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Climate</a:t>
            </a:r>
          </a:p>
        </p:txBody>
      </p:sp>
      <p:sp>
        <p:nvSpPr>
          <p:cNvPr id="3" name="Content Placeholder 2"/>
          <p:cNvSpPr>
            <a:spLocks noGrp="1"/>
          </p:cNvSpPr>
          <p:nvPr>
            <p:ph idx="1"/>
          </p:nvPr>
        </p:nvSpPr>
        <p:spPr>
          <a:xfrm>
            <a:off x="457200" y="1286450"/>
            <a:ext cx="8229600" cy="4525963"/>
          </a:xfrm>
        </p:spPr>
        <p:txBody>
          <a:bodyPr/>
          <a:lstStyle/>
          <a:p>
            <a:pPr marL="0" indent="0">
              <a:buNone/>
            </a:pPr>
            <a:r>
              <a:rPr lang="en-US" dirty="0">
                <a:solidFill>
                  <a:schemeClr val="tx2"/>
                </a:solidFill>
              </a:rPr>
              <a:t>School Climate is the total environment of an organization including physical dimensions, social dimensions, administrative structures and Culture.   It is the manifestation, the visibility, of the interaction of the four forces that create it, </a:t>
            </a:r>
            <a:r>
              <a:rPr lang="en-US" dirty="0"/>
              <a:t>WITH </a:t>
            </a:r>
            <a:r>
              <a:rPr lang="en-US" u="sng" dirty="0"/>
              <a:t>CULTURE</a:t>
            </a:r>
            <a:r>
              <a:rPr lang="en-US" dirty="0"/>
              <a:t> BEING THE MOST DYNAMIC. It’s the way your school “feels.”</a:t>
            </a:r>
          </a:p>
          <a:p>
            <a:endParaRPr lang="en-US" dirty="0"/>
          </a:p>
        </p:txBody>
      </p:sp>
    </p:spTree>
    <p:extLst>
      <p:ext uri="{BB962C8B-B14F-4D97-AF65-F5344CB8AC3E}">
        <p14:creationId xmlns:p14="http://schemas.microsoft.com/office/powerpoint/2010/main" val="2230810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Culture</a:t>
            </a:r>
          </a:p>
        </p:txBody>
      </p:sp>
      <p:sp>
        <p:nvSpPr>
          <p:cNvPr id="3" name="Content Placeholder 2"/>
          <p:cNvSpPr>
            <a:spLocks noGrp="1"/>
          </p:cNvSpPr>
          <p:nvPr>
            <p:ph idx="1"/>
          </p:nvPr>
        </p:nvSpPr>
        <p:spPr/>
        <p:txBody>
          <a:bodyPr/>
          <a:lstStyle/>
          <a:p>
            <a:pPr marL="0" indent="0">
              <a:buNone/>
            </a:pPr>
            <a:r>
              <a:rPr lang="en-US" altLang="en-US" dirty="0">
                <a:cs typeface="Arial" panose="020B0604020202020204" pitchFamily="34" charset="0"/>
              </a:rPr>
              <a:t>Culture is complex pattern of norms, attitudes, beliefs, behaviors, values, ceremonies, traditions, and myths that are deeply ingrained in the very core of the organization. It’s the way “we do things around here.”</a:t>
            </a:r>
          </a:p>
          <a:p>
            <a:endParaRPr lang="en-US" dirty="0"/>
          </a:p>
        </p:txBody>
      </p:sp>
    </p:spTree>
    <p:extLst>
      <p:ext uri="{BB962C8B-B14F-4D97-AF65-F5344CB8AC3E}">
        <p14:creationId xmlns:p14="http://schemas.microsoft.com/office/powerpoint/2010/main" val="4207017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105538" cy="828948"/>
          </a:xfrm>
        </p:spPr>
        <p:txBody>
          <a:bodyPr/>
          <a:lstStyle/>
          <a:p>
            <a:r>
              <a:rPr lang="en-US" dirty="0"/>
              <a:t>Culture is made up of </a:t>
            </a:r>
          </a:p>
        </p:txBody>
      </p:sp>
      <p:sp>
        <p:nvSpPr>
          <p:cNvPr id="3" name="Content Placeholder 2"/>
          <p:cNvSpPr>
            <a:spLocks noGrp="1"/>
          </p:cNvSpPr>
          <p:nvPr>
            <p:ph idx="1"/>
          </p:nvPr>
        </p:nvSpPr>
        <p:spPr>
          <a:xfrm>
            <a:off x="457200" y="1103588"/>
            <a:ext cx="8229600" cy="5022576"/>
          </a:xfrm>
        </p:spPr>
        <p:txBody>
          <a:bodyPr/>
          <a:lstStyle/>
          <a:p>
            <a:pPr algn="ctr"/>
            <a:r>
              <a:rPr lang="en-US" dirty="0">
                <a:solidFill>
                  <a:srgbClr val="0000FF"/>
                </a:solidFill>
                <a:effectLst>
                  <a:outerShdw blurRad="38100" dist="38100" dir="2700000" algn="tl">
                    <a:srgbClr val="000000">
                      <a:alpha val="43137"/>
                    </a:srgbClr>
                  </a:outerShdw>
                </a:effectLst>
              </a:rPr>
              <a:t>Organizational Vision</a:t>
            </a:r>
            <a:endParaRPr lang="en-US" sz="3200" i="1" dirty="0">
              <a:solidFill>
                <a:schemeClr val="bg1"/>
              </a:solidFill>
            </a:endParaRPr>
          </a:p>
          <a:p>
            <a:pPr algn="ctr">
              <a:buNone/>
            </a:pPr>
            <a:r>
              <a:rPr lang="en-US" b="1" i="1" dirty="0"/>
              <a:t>“What do we want our organization to look like over the next few years?”</a:t>
            </a:r>
            <a:endParaRPr lang="en-US" dirty="0"/>
          </a:p>
          <a:p>
            <a:pPr algn="ctr"/>
            <a:r>
              <a:rPr lang="en-US" dirty="0">
                <a:solidFill>
                  <a:srgbClr val="0000FF"/>
                </a:solidFill>
                <a:effectLst>
                  <a:outerShdw blurRad="38100" dist="38100" dir="2700000" algn="tl">
                    <a:srgbClr val="000000">
                      <a:alpha val="43137"/>
                    </a:srgbClr>
                  </a:outerShdw>
                </a:effectLst>
              </a:rPr>
              <a:t>Organizational Goals</a:t>
            </a:r>
          </a:p>
          <a:p>
            <a:pPr algn="ctr">
              <a:buNone/>
            </a:pPr>
            <a:r>
              <a:rPr lang="en-US" b="1" i="1" dirty="0"/>
              <a:t>“How can we accomplish our organization’s vision?”</a:t>
            </a:r>
            <a:endParaRPr lang="en-US" dirty="0"/>
          </a:p>
          <a:p>
            <a:pPr algn="ctr"/>
            <a:r>
              <a:rPr lang="en-US" dirty="0">
                <a:solidFill>
                  <a:srgbClr val="0000FF"/>
                </a:solidFill>
                <a:effectLst>
                  <a:outerShdw blurRad="38100" dist="38100" dir="2700000" algn="tl">
                    <a:srgbClr val="000000">
                      <a:alpha val="43137"/>
                    </a:srgbClr>
                  </a:outerShdw>
                </a:effectLst>
              </a:rPr>
              <a:t>Organizational Mission</a:t>
            </a:r>
          </a:p>
          <a:p>
            <a:pPr algn="ctr">
              <a:buNone/>
            </a:pPr>
            <a:r>
              <a:rPr lang="en-US" b="1" i="1" dirty="0"/>
              <a:t>“What is our organization’s purpose?”</a:t>
            </a:r>
            <a:endParaRPr lang="en-US" dirty="0"/>
          </a:p>
          <a:p>
            <a:endParaRPr lang="en-US" dirty="0"/>
          </a:p>
        </p:txBody>
      </p:sp>
    </p:spTree>
    <p:extLst>
      <p:ext uri="{BB962C8B-B14F-4D97-AF65-F5344CB8AC3E}">
        <p14:creationId xmlns:p14="http://schemas.microsoft.com/office/powerpoint/2010/main" val="1448892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Culture is:</a:t>
            </a:r>
          </a:p>
        </p:txBody>
      </p:sp>
      <p:sp>
        <p:nvSpPr>
          <p:cNvPr id="3" name="Content Placeholder 2"/>
          <p:cNvSpPr>
            <a:spLocks noGrp="1"/>
          </p:cNvSpPr>
          <p:nvPr>
            <p:ph idx="1"/>
          </p:nvPr>
        </p:nvSpPr>
        <p:spPr>
          <a:xfrm>
            <a:off x="457200" y="1150884"/>
            <a:ext cx="8229600" cy="4975280"/>
          </a:xfrm>
        </p:spPr>
        <p:txBody>
          <a:bodyPr/>
          <a:lstStyle/>
          <a:p>
            <a:pPr algn="ctr"/>
            <a:r>
              <a:rPr lang="en-US" dirty="0">
                <a:solidFill>
                  <a:srgbClr val="0000FF"/>
                </a:solidFill>
                <a:effectLst>
                  <a:outerShdw blurRad="38100" dist="38100" dir="2700000" algn="tl">
                    <a:srgbClr val="000000">
                      <a:alpha val="43137"/>
                    </a:srgbClr>
                  </a:outerShdw>
                </a:effectLst>
              </a:rPr>
              <a:t>Our Values as A Faculty</a:t>
            </a:r>
          </a:p>
          <a:p>
            <a:pPr algn="ctr">
              <a:buNone/>
            </a:pPr>
            <a:r>
              <a:rPr lang="en-US" b="1" i="1" dirty="0"/>
              <a:t>“What do we hold dear about education?”</a:t>
            </a:r>
            <a:endParaRPr lang="en-US" dirty="0"/>
          </a:p>
          <a:p>
            <a:pPr algn="ctr"/>
            <a:r>
              <a:rPr lang="en-US" dirty="0">
                <a:solidFill>
                  <a:srgbClr val="0000FF"/>
                </a:solidFill>
                <a:effectLst>
                  <a:outerShdw blurRad="38100" dist="38100" dir="2700000" algn="tl">
                    <a:srgbClr val="000000">
                      <a:alpha val="43137"/>
                    </a:srgbClr>
                  </a:outerShdw>
                </a:effectLst>
              </a:rPr>
              <a:t>Our Beliefs as a Faculty</a:t>
            </a:r>
          </a:p>
          <a:p>
            <a:pPr algn="ctr">
              <a:buNone/>
            </a:pPr>
            <a:r>
              <a:rPr lang="en-US" b="1" i="1" dirty="0"/>
              <a:t>“What do we think makes a difference for students?”</a:t>
            </a:r>
            <a:r>
              <a:rPr lang="en-US" b="1" i="1" dirty="0">
                <a:effectLst>
                  <a:outerShdw blurRad="38100" dist="38100" dir="2700000" algn="tl">
                    <a:srgbClr val="000000">
                      <a:alpha val="43137"/>
                    </a:srgbClr>
                  </a:outerShdw>
                </a:effectLst>
              </a:rPr>
              <a:t> </a:t>
            </a:r>
          </a:p>
          <a:p>
            <a:pPr algn="ctr"/>
            <a:r>
              <a:rPr lang="en-US" dirty="0">
                <a:solidFill>
                  <a:srgbClr val="0000FF"/>
                </a:solidFill>
                <a:effectLst>
                  <a:outerShdw blurRad="38100" dist="38100" dir="2700000" algn="tl">
                    <a:srgbClr val="000000">
                      <a:alpha val="43137"/>
                    </a:srgbClr>
                  </a:outerShdw>
                </a:effectLst>
              </a:rPr>
              <a:t>Our Commitment to Best Practices</a:t>
            </a:r>
          </a:p>
          <a:p>
            <a:pPr algn="ctr">
              <a:buNone/>
            </a:pPr>
            <a:r>
              <a:rPr lang="en-US" b="1" i="1" dirty="0"/>
              <a:t>“How much, and to what, are we committed?”</a:t>
            </a:r>
            <a:endParaRPr lang="en-US" dirty="0"/>
          </a:p>
          <a:p>
            <a:endParaRPr lang="en-US" dirty="0"/>
          </a:p>
        </p:txBody>
      </p:sp>
    </p:spTree>
    <p:extLst>
      <p:ext uri="{BB962C8B-B14F-4D97-AF65-F5344CB8AC3E}">
        <p14:creationId xmlns:p14="http://schemas.microsoft.com/office/powerpoint/2010/main" val="1840126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08764723"/>
              </p:ext>
            </p:extLst>
          </p:nvPr>
        </p:nvGraphicFramePr>
        <p:xfrm>
          <a:off x="457200" y="1087821"/>
          <a:ext cx="8229600" cy="50383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86318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4)">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important in your school?</a:t>
            </a:r>
          </a:p>
        </p:txBody>
      </p:sp>
      <p:sp>
        <p:nvSpPr>
          <p:cNvPr id="4" name="Content Placeholder 3"/>
          <p:cNvSpPr>
            <a:spLocks noGrp="1"/>
          </p:cNvSpPr>
          <p:nvPr>
            <p:ph idx="1"/>
          </p:nvPr>
        </p:nvSpPr>
        <p:spPr>
          <a:xfrm>
            <a:off x="457200" y="1127234"/>
            <a:ext cx="8229600" cy="4525963"/>
          </a:xfrm>
        </p:spPr>
        <p:txBody>
          <a:bodyPr/>
          <a:lstStyle/>
          <a:p>
            <a:pPr marL="0" indent="0">
              <a:buNone/>
            </a:pPr>
            <a:r>
              <a:rPr lang="en-US" dirty="0"/>
              <a:t>Is the emphasis on:</a:t>
            </a:r>
          </a:p>
          <a:p>
            <a:r>
              <a:rPr lang="en-US" dirty="0"/>
              <a:t>Asking the right questions or having the right answers?</a:t>
            </a:r>
          </a:p>
          <a:p>
            <a:r>
              <a:rPr lang="en-US" dirty="0"/>
              <a:t>Being good or looking good?</a:t>
            </a:r>
          </a:p>
          <a:p>
            <a:r>
              <a:rPr lang="en-US" dirty="0"/>
              <a:t>Taking risks or playing safe?</a:t>
            </a:r>
          </a:p>
          <a:p>
            <a:r>
              <a:rPr lang="en-US" dirty="0"/>
              <a:t>Cooperation or competition?</a:t>
            </a:r>
          </a:p>
          <a:p>
            <a:r>
              <a:rPr lang="en-US" dirty="0"/>
              <a:t>Searching or knowing?</a:t>
            </a:r>
          </a:p>
          <a:p>
            <a:r>
              <a:rPr lang="en-US" dirty="0"/>
              <a:t>Individual understanding or expert knowledge? </a:t>
            </a:r>
            <a:r>
              <a:rPr lang="en-US" sz="1600" i="1" dirty="0"/>
              <a:t>Inside School Improvement</a:t>
            </a:r>
            <a:r>
              <a:rPr lang="en-US" sz="1600" dirty="0"/>
              <a:t>, Walsh and </a:t>
            </a:r>
            <a:r>
              <a:rPr lang="en-US" sz="1600" dirty="0" err="1"/>
              <a:t>Sattes</a:t>
            </a:r>
            <a:r>
              <a:rPr lang="en-US" sz="1600" dirty="0"/>
              <a:t>, 2000</a:t>
            </a:r>
          </a:p>
          <a:p>
            <a:pPr marL="0" indent="0">
              <a:buNone/>
            </a:pPr>
            <a:endParaRPr lang="en-US" dirty="0"/>
          </a:p>
        </p:txBody>
      </p:sp>
    </p:spTree>
    <p:extLst>
      <p:ext uri="{BB962C8B-B14F-4D97-AF65-F5344CB8AC3E}">
        <p14:creationId xmlns:p14="http://schemas.microsoft.com/office/powerpoint/2010/main" val="40044330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a:t>
            </a:r>
          </a:p>
        </p:txBody>
      </p:sp>
      <p:sp>
        <p:nvSpPr>
          <p:cNvPr id="3" name="Text Placeholder 2"/>
          <p:cNvSpPr>
            <a:spLocks noGrp="1"/>
          </p:cNvSpPr>
          <p:nvPr>
            <p:ph type="body" sz="quarter" idx="10"/>
          </p:nvPr>
        </p:nvSpPr>
        <p:spPr/>
        <p:txBody>
          <a:bodyPr>
            <a:normAutofit lnSpcReduction="10000"/>
          </a:bodyPr>
          <a:lstStyle/>
          <a:p>
            <a:r>
              <a:rPr lang="en-US" dirty="0"/>
              <a:t>How clear is your school about each of these elements? How do you know? Discuss with table.</a:t>
            </a:r>
          </a:p>
          <a:p>
            <a:r>
              <a:rPr lang="en-US" sz="3200" dirty="0">
                <a:solidFill>
                  <a:schemeClr val="tx1"/>
                </a:solidFill>
              </a:rPr>
              <a:t>Go to each piece of labeled chart paper (work with anyone who is in your school) and articulate what your school’s item is.</a:t>
            </a:r>
          </a:p>
        </p:txBody>
      </p:sp>
    </p:spTree>
    <p:extLst>
      <p:ext uri="{BB962C8B-B14F-4D97-AF65-F5344CB8AC3E}">
        <p14:creationId xmlns:p14="http://schemas.microsoft.com/office/powerpoint/2010/main" val="28258245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sz="4400" dirty="0"/>
          </a:p>
          <a:p>
            <a:pPr marL="0" indent="0">
              <a:buNone/>
            </a:pPr>
            <a:r>
              <a:rPr lang="en-US" sz="4400" dirty="0">
                <a:solidFill>
                  <a:schemeClr val="accent1">
                    <a:lumMod val="75000"/>
                  </a:schemeClr>
                </a:solidFill>
              </a:rPr>
              <a:t>Culture Survey</a:t>
            </a:r>
          </a:p>
          <a:p>
            <a:pPr marL="0" indent="0">
              <a:buNone/>
            </a:pPr>
            <a:endParaRPr lang="en-US" sz="4400" dirty="0">
              <a:solidFill>
                <a:schemeClr val="accent1">
                  <a:lumMod val="75000"/>
                </a:schemeClr>
              </a:solidFill>
            </a:endParaRPr>
          </a:p>
          <a:p>
            <a:pPr marL="0" indent="0">
              <a:buNone/>
            </a:pPr>
            <a:r>
              <a:rPr lang="en-US" sz="4400" dirty="0">
                <a:solidFill>
                  <a:schemeClr val="accent1">
                    <a:lumMod val="75000"/>
                  </a:schemeClr>
                </a:solidFill>
              </a:rPr>
              <a:t>Culture Typology</a:t>
            </a:r>
          </a:p>
        </p:txBody>
      </p:sp>
    </p:spTree>
    <p:extLst>
      <p:ext uri="{BB962C8B-B14F-4D97-AF65-F5344CB8AC3E}">
        <p14:creationId xmlns:p14="http://schemas.microsoft.com/office/powerpoint/2010/main" val="7431149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pPr marL="0" indent="0">
              <a:buNone/>
            </a:pPr>
            <a:r>
              <a:rPr lang="en-US" dirty="0"/>
              <a:t>Return to your mentor groups and discuss ways to develop or identify your schools’ Core Beliefs, Core Values, Mission, Vision,  Climate and Culture.  How have you done it in the past?  What are some ways you could do it now?</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630418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943" y="274638"/>
            <a:ext cx="8662905" cy="995315"/>
          </a:xfrm>
        </p:spPr>
        <p:txBody>
          <a:bodyPr/>
          <a:lstStyle/>
          <a:p>
            <a:r>
              <a:rPr lang="en-US" dirty="0"/>
              <a:t>What song best describes your school culture?</a:t>
            </a:r>
          </a:p>
        </p:txBody>
      </p:sp>
      <p:pic>
        <p:nvPicPr>
          <p:cNvPr id="4" name="Picture 3" descr="Music notes png by DoloresMinette on DeviantArt"/>
          <p:cNvPicPr>
            <a:picLocks noChangeAspect="1"/>
          </p:cNvPicPr>
          <p:nvPr/>
        </p:nvPicPr>
        <p:blipFill>
          <a:blip r:embed="rId2"/>
          <a:stretch>
            <a:fillRect/>
          </a:stretch>
        </p:blipFill>
        <p:spPr>
          <a:xfrm>
            <a:off x="285152" y="1614233"/>
            <a:ext cx="8573696" cy="4646607"/>
          </a:xfrm>
          <a:prstGeom prst="rect">
            <a:avLst/>
          </a:prstGeom>
        </p:spPr>
      </p:pic>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754651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descr="Painted road stock PNG by DoloresMinette on DeviantArt"/>
          <p:cNvPicPr>
            <a:picLocks noChangeAspect="1"/>
          </p:cNvPicPr>
          <p:nvPr/>
        </p:nvPicPr>
        <p:blipFill>
          <a:blip r:embed="rId2"/>
          <a:stretch>
            <a:fillRect/>
          </a:stretch>
        </p:blipFill>
        <p:spPr>
          <a:xfrm>
            <a:off x="1162135" y="0"/>
            <a:ext cx="6819730" cy="5880538"/>
          </a:xfrm>
          <a:prstGeom prst="rect">
            <a:avLst/>
          </a:prstGeom>
        </p:spPr>
      </p:pic>
      <p:sp>
        <p:nvSpPr>
          <p:cNvPr id="3" name="Content Placeholder 2"/>
          <p:cNvSpPr>
            <a:spLocks noGrp="1"/>
          </p:cNvSpPr>
          <p:nvPr>
            <p:ph idx="1"/>
          </p:nvPr>
        </p:nvSpPr>
        <p:spPr>
          <a:xfrm>
            <a:off x="331076" y="1600200"/>
            <a:ext cx="8355724" cy="4525963"/>
          </a:xfrm>
        </p:spPr>
        <p:txBody>
          <a:bodyPr/>
          <a:lstStyle/>
          <a:p>
            <a:pPr marL="0" indent="0" algn="ctr">
              <a:buNone/>
            </a:pPr>
            <a:r>
              <a:rPr lang="en-US" sz="4800" dirty="0">
                <a:solidFill>
                  <a:srgbClr val="FF0000"/>
                </a:solidFill>
              </a:rPr>
              <a:t>If you don’t know where you are going, any road will lead you there.</a:t>
            </a:r>
          </a:p>
          <a:p>
            <a:pPr marL="0" indent="0">
              <a:buNone/>
            </a:pPr>
            <a:r>
              <a:rPr lang="en-US" sz="2400" dirty="0"/>
              <a:t>Cheshire Cat, </a:t>
            </a:r>
            <a:r>
              <a:rPr lang="en-US" sz="2400" i="1" dirty="0"/>
              <a:t>Alice in Wonderland</a:t>
            </a:r>
            <a:endParaRPr lang="en-US" sz="2400" dirty="0"/>
          </a:p>
          <a:p>
            <a:pPr marL="0" indent="0">
              <a:buNone/>
            </a:pPr>
            <a:endParaRPr lang="en-US" sz="2400" dirty="0"/>
          </a:p>
        </p:txBody>
      </p:sp>
    </p:spTree>
    <p:extLst>
      <p:ext uri="{BB962C8B-B14F-4D97-AF65-F5344CB8AC3E}">
        <p14:creationId xmlns:p14="http://schemas.microsoft.com/office/powerpoint/2010/main" val="10329555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Just as personal visions are pictures or images people carry around in their heads and hearts, so too are shared visions pictures that people throughout an organization carry.  They create a sense of commonality that permeates the organization and gives coherence to diverse activities.</a:t>
            </a:r>
          </a:p>
          <a:p>
            <a:pPr marL="0" indent="0">
              <a:buNone/>
            </a:pPr>
            <a:r>
              <a:rPr lang="en-US" sz="2000" dirty="0"/>
              <a:t>		Peter </a:t>
            </a:r>
            <a:r>
              <a:rPr lang="en-US" sz="2000" dirty="0" err="1"/>
              <a:t>Senge</a:t>
            </a:r>
            <a:endParaRPr lang="en-US" sz="2000" dirty="0"/>
          </a:p>
        </p:txBody>
      </p:sp>
    </p:spTree>
    <p:extLst>
      <p:ext uri="{BB962C8B-B14F-4D97-AF65-F5344CB8AC3E}">
        <p14:creationId xmlns:p14="http://schemas.microsoft.com/office/powerpoint/2010/main" val="678831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2"/>
          <p:cNvSpPr>
            <a:spLocks noGrp="1"/>
          </p:cNvSpPr>
          <p:nvPr>
            <p:ph type="title"/>
          </p:nvPr>
        </p:nvSpPr>
        <p:spPr>
          <a:xfrm>
            <a:off x="457200" y="274638"/>
            <a:ext cx="8105775" cy="995362"/>
          </a:xfrm>
        </p:spPr>
        <p:txBody>
          <a:bodyPr/>
          <a:lstStyle/>
          <a:p>
            <a:r>
              <a:rPr lang="en-US" altLang="en-US">
                <a:solidFill>
                  <a:srgbClr val="595959"/>
                </a:solidFill>
                <a:latin typeface="Helvetica Neue" pitchFamily="-100" charset="0"/>
                <a:ea typeface="ＭＳ Ｐゴシック" panose="020B0600070205080204" pitchFamily="34" charset="-128"/>
              </a:rPr>
              <a:t>Visionary Thinking</a:t>
            </a:r>
          </a:p>
        </p:txBody>
      </p:sp>
      <p:sp>
        <p:nvSpPr>
          <p:cNvPr id="4" name="Content Placeholder 3"/>
          <p:cNvSpPr>
            <a:spLocks noGrp="1"/>
          </p:cNvSpPr>
          <p:nvPr>
            <p:ph idx="1"/>
          </p:nvPr>
        </p:nvSpPr>
        <p:spPr/>
        <p:txBody>
          <a:bodyPr/>
          <a:lstStyle/>
          <a:p>
            <a:pPr>
              <a:buFont typeface="Arial" panose="020B0604020202020204" pitchFamily="34" charset="0"/>
              <a:buNone/>
            </a:pPr>
            <a:r>
              <a:rPr lang="en-US" altLang="en-US" sz="28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	The questions on the next two slides suggest that leaders should ensure that they are meeting current targets and benchmarks, but that they should also be looking further ahead.</a:t>
            </a:r>
          </a:p>
          <a:p>
            <a:pPr>
              <a:buFont typeface="Arial" panose="020B0604020202020204" pitchFamily="34" charset="0"/>
              <a:buNone/>
            </a:pPr>
            <a:r>
              <a:rPr lang="en-US" altLang="en-US" sz="28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	They should be seeking not just to improve incrementally on what they are doing, but should be planning to develop significant capacity and capability to make </a:t>
            </a:r>
            <a:r>
              <a:rPr lang="en-US" altLang="en-US" sz="2800" b="1" dirty="0">
                <a:solidFill>
                  <a:srgbClr val="FF0000"/>
                </a:solidFill>
                <a:latin typeface="Helvetica" panose="020B0604020202020204" pitchFamily="34" charset="0"/>
                <a:ea typeface="ＭＳ Ｐゴシック" panose="020B0600070205080204" pitchFamily="34" charset="-128"/>
                <a:cs typeface="Helvetica" panose="020B0604020202020204" pitchFamily="34" charset="0"/>
              </a:rPr>
              <a:t>radical</a:t>
            </a:r>
            <a:r>
              <a:rPr lang="en-US" altLang="en-US" sz="28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 and important shifts in provision so as to make </a:t>
            </a:r>
            <a:r>
              <a:rPr lang="en-US" altLang="en-US" sz="2800" b="1" dirty="0">
                <a:solidFill>
                  <a:srgbClr val="FF0000"/>
                </a:solidFill>
                <a:latin typeface="Helvetica" panose="020B0604020202020204" pitchFamily="34" charset="0"/>
                <a:ea typeface="ＭＳ Ｐゴシック" panose="020B0600070205080204" pitchFamily="34" charset="-128"/>
                <a:cs typeface="Helvetica" panose="020B0604020202020204" pitchFamily="34" charset="0"/>
              </a:rPr>
              <a:t>major</a:t>
            </a:r>
            <a:r>
              <a:rPr lang="en-US" altLang="en-US" sz="28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 educational gains. </a:t>
            </a:r>
            <a:endParaRPr lang="en-US" altLang="en-US" sz="2800" dirty="0">
              <a:solidFill>
                <a:srgbClr val="595959"/>
              </a:solidFill>
              <a:latin typeface="Helvetica Neue Light" pitchFamily="-100" charset="0"/>
              <a:ea typeface="ＭＳ Ｐゴシック" panose="020B0600070205080204" pitchFamily="34" charset="-128"/>
            </a:endParaRPr>
          </a:p>
        </p:txBody>
      </p:sp>
    </p:spTree>
    <p:extLst>
      <p:ext uri="{BB962C8B-B14F-4D97-AF65-F5344CB8AC3E}">
        <p14:creationId xmlns:p14="http://schemas.microsoft.com/office/powerpoint/2010/main" val="16626156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2"/>
          <p:cNvSpPr>
            <a:spLocks noGrp="1"/>
          </p:cNvSpPr>
          <p:nvPr>
            <p:ph type="title"/>
          </p:nvPr>
        </p:nvSpPr>
        <p:spPr>
          <a:xfrm>
            <a:off x="457200" y="274638"/>
            <a:ext cx="8105775" cy="995362"/>
          </a:xfrm>
        </p:spPr>
        <p:txBody>
          <a:bodyPr/>
          <a:lstStyle/>
          <a:p>
            <a:r>
              <a:rPr lang="en-US" altLang="en-US" dirty="0">
                <a:solidFill>
                  <a:srgbClr val="595959"/>
                </a:solidFill>
                <a:latin typeface="Helvetica Neue" pitchFamily="-100" charset="0"/>
                <a:ea typeface="ＭＳ Ｐゴシック" panose="020B0600070205080204" pitchFamily="34" charset="-128"/>
              </a:rPr>
              <a:t>Visionary Thinking (18)</a:t>
            </a:r>
          </a:p>
        </p:txBody>
      </p:sp>
      <p:sp>
        <p:nvSpPr>
          <p:cNvPr id="4" name="Content Placeholder 3"/>
          <p:cNvSpPr>
            <a:spLocks noGrp="1"/>
          </p:cNvSpPr>
          <p:nvPr>
            <p:ph idx="1"/>
          </p:nvPr>
        </p:nvSpPr>
        <p:spPr>
          <a:xfrm>
            <a:off x="0" y="1270000"/>
            <a:ext cx="9144000" cy="4525963"/>
          </a:xfrm>
        </p:spPr>
        <p:txBody>
          <a:bodyPr/>
          <a:lstStyle/>
          <a:p>
            <a:pPr>
              <a:buFont typeface="Arial" panose="020B0604020202020204" pitchFamily="34" charset="0"/>
              <a:buChar char="•"/>
            </a:pPr>
            <a:r>
              <a:rPr lang="en-US" altLang="en-US" sz="26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How do you translate core purpose and futures perspective into action by deploying a strategic approach? </a:t>
            </a:r>
          </a:p>
          <a:p>
            <a:pPr>
              <a:buFont typeface="Arial" panose="020B0604020202020204" pitchFamily="34" charset="0"/>
              <a:buChar char="•"/>
            </a:pPr>
            <a:r>
              <a:rPr lang="en-US" altLang="en-US" sz="26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How do you build strategic processes that enable staff to engage in futures and strategic discussions to build capability to move ahead from the short-term target-setting culture to enable longer-term development to take place? </a:t>
            </a:r>
          </a:p>
          <a:p>
            <a:pPr>
              <a:buFont typeface="Arial" panose="020B0604020202020204" pitchFamily="34" charset="0"/>
              <a:buChar char="•"/>
            </a:pPr>
            <a:r>
              <a:rPr lang="en-US" altLang="en-US" sz="26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How do you go about planning for strategic development, what strategic approaches can be used to plan for the future? </a:t>
            </a:r>
          </a:p>
          <a:p>
            <a:pPr>
              <a:buFont typeface="Arial" panose="020B0604020202020204" pitchFamily="34" charset="0"/>
              <a:buChar char="•"/>
            </a:pPr>
            <a:endParaRPr lang="en-US" altLang="en-US" dirty="0">
              <a:solidFill>
                <a:srgbClr val="595959"/>
              </a:solidFill>
              <a:latin typeface="Helvetica Neue Light" pitchFamily="-100" charset="0"/>
              <a:ea typeface="ＭＳ Ｐゴシック" panose="020B0600070205080204" pitchFamily="34" charset="-128"/>
            </a:endParaRPr>
          </a:p>
        </p:txBody>
      </p:sp>
    </p:spTree>
    <p:extLst>
      <p:ext uri="{BB962C8B-B14F-4D97-AF65-F5344CB8AC3E}">
        <p14:creationId xmlns:p14="http://schemas.microsoft.com/office/powerpoint/2010/main" val="19123570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274638"/>
            <a:ext cx="8105775" cy="995362"/>
          </a:xfrm>
        </p:spPr>
        <p:txBody>
          <a:bodyPr/>
          <a:lstStyle/>
          <a:p>
            <a:r>
              <a:rPr lang="en-US" altLang="en-US" dirty="0">
                <a:solidFill>
                  <a:srgbClr val="595959"/>
                </a:solidFill>
                <a:latin typeface="Helvetica Neue" pitchFamily="-100" charset="0"/>
                <a:ea typeface="ＭＳ Ｐゴシック" panose="020B0600070205080204" pitchFamily="34" charset="-128"/>
              </a:rPr>
              <a:t>Visionary Thinking (19)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6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What are the components of strategic leadership that can be developed within your school? </a:t>
            </a:r>
          </a:p>
          <a:p>
            <a:pPr>
              <a:buFont typeface="Arial" panose="020B0604020202020204" pitchFamily="34" charset="0"/>
              <a:buChar char="•"/>
            </a:pPr>
            <a:r>
              <a:rPr lang="en-US" altLang="en-US" sz="26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What are the characteristics of successful strategically focused schools? Can these be identified and articulated? </a:t>
            </a:r>
          </a:p>
          <a:p>
            <a:pPr>
              <a:buFont typeface="Arial" panose="020B0604020202020204" pitchFamily="34" charset="0"/>
              <a:buChar char="•"/>
            </a:pPr>
            <a:endParaRPr lang="en-US" altLang="en-US" sz="26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endParaRPr>
          </a:p>
          <a:p>
            <a:pPr marL="0" indent="0">
              <a:buNone/>
            </a:pPr>
            <a:r>
              <a:rPr lang="en-US" altLang="en-US" sz="2600" dirty="0">
                <a:solidFill>
                  <a:srgbClr val="FF0000"/>
                </a:solidFill>
                <a:latin typeface="Helvetica" panose="020B0604020202020204" pitchFamily="34" charset="0"/>
                <a:ea typeface="ＭＳ Ｐゴシック" panose="020B0600070205080204" pitchFamily="34" charset="-128"/>
                <a:cs typeface="Helvetica" panose="020B0604020202020204" pitchFamily="34" charset="0"/>
              </a:rPr>
              <a:t>Discuss these questions with your group.</a:t>
            </a:r>
          </a:p>
          <a:p>
            <a:pPr>
              <a:buFont typeface="Arial" panose="020B0604020202020204" pitchFamily="34" charset="0"/>
              <a:buNone/>
            </a:pPr>
            <a:r>
              <a:rPr lang="en-US" altLang="en-US" sz="24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	</a:t>
            </a:r>
          </a:p>
          <a:p>
            <a:pPr marL="0" indent="0">
              <a:buNone/>
            </a:pPr>
            <a:endParaRPr lang="en-US" altLang="en-US" sz="2400" dirty="0">
              <a:solidFill>
                <a:srgbClr val="595959"/>
              </a:solidFill>
              <a:latin typeface="Helvetica Neue Light" pitchFamily="-100" charset="0"/>
              <a:ea typeface="ＭＳ Ｐゴシック" panose="020B0600070205080204" pitchFamily="34" charset="-128"/>
            </a:endParaRPr>
          </a:p>
        </p:txBody>
      </p:sp>
    </p:spTree>
    <p:extLst>
      <p:ext uri="{BB962C8B-B14F-4D97-AF65-F5344CB8AC3E}">
        <p14:creationId xmlns:p14="http://schemas.microsoft.com/office/powerpoint/2010/main" val="7105616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364530"/>
            <a:ext cx="8229600" cy="4525963"/>
          </a:xfrm>
        </p:spPr>
        <p:txBody>
          <a:bodyPr/>
          <a:lstStyle/>
          <a:p>
            <a:pPr marL="0" indent="0">
              <a:buNone/>
            </a:pPr>
            <a:r>
              <a:rPr lang="en-US" dirty="0"/>
              <a:t>A vision presents a challenge to go where no one has gone before, to struggle and to risk failure in seeking success. It appeals to the adventurer within. A vision encourages nonconformity, asks for change, and leaves the old way behind.  It is an invitation to achieve something great.</a:t>
            </a:r>
          </a:p>
          <a:p>
            <a:pPr marL="0" indent="0">
              <a:buNone/>
            </a:pPr>
            <a:r>
              <a:rPr lang="en-US" dirty="0"/>
              <a:t>				</a:t>
            </a:r>
            <a:r>
              <a:rPr lang="en-US" sz="2000" dirty="0"/>
              <a:t>Richard Daft &amp; Robert </a:t>
            </a:r>
            <a:r>
              <a:rPr lang="en-US" sz="2000" dirty="0" err="1"/>
              <a:t>Lengel</a:t>
            </a:r>
            <a:r>
              <a:rPr lang="en-US" sz="2000" dirty="0"/>
              <a:t>, </a:t>
            </a:r>
            <a:r>
              <a:rPr lang="en-US" sz="2000" i="1" dirty="0"/>
              <a:t>Fusion Leadership</a:t>
            </a:r>
            <a:endParaRPr lang="en-US" dirty="0"/>
          </a:p>
        </p:txBody>
      </p:sp>
    </p:spTree>
    <p:extLst>
      <p:ext uri="{BB962C8B-B14F-4D97-AF65-F5344CB8AC3E}">
        <p14:creationId xmlns:p14="http://schemas.microsoft.com/office/powerpoint/2010/main" val="15070018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Translating Theory into Action</a:t>
            </a:r>
          </a:p>
        </p:txBody>
      </p:sp>
      <p:sp>
        <p:nvSpPr>
          <p:cNvPr id="3" name="Content Placeholder 2"/>
          <p:cNvSpPr>
            <a:spLocks noGrp="1"/>
          </p:cNvSpPr>
          <p:nvPr>
            <p:ph idx="1"/>
          </p:nvPr>
        </p:nvSpPr>
        <p:spPr/>
        <p:txBody>
          <a:bodyPr/>
          <a:lstStyle/>
          <a:p>
            <a:pPr marL="0" indent="0">
              <a:buNone/>
            </a:pPr>
            <a:r>
              <a:rPr lang="en-US" dirty="0"/>
              <a:t>How do you achieve your Vision?</a:t>
            </a:r>
          </a:p>
        </p:txBody>
      </p:sp>
    </p:spTree>
    <p:extLst>
      <p:ext uri="{BB962C8B-B14F-4D97-AF65-F5344CB8AC3E}">
        <p14:creationId xmlns:p14="http://schemas.microsoft.com/office/powerpoint/2010/main" val="8182202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533400"/>
            <a:ext cx="8105775" cy="736600"/>
          </a:xfrm>
        </p:spPr>
        <p:txBody>
          <a:bodyPr/>
          <a:lstStyle/>
          <a:p>
            <a:r>
              <a:rPr lang="en-US" altLang="en-US">
                <a:solidFill>
                  <a:srgbClr val="595959"/>
                </a:solidFill>
                <a:latin typeface="Helvetica Neue" pitchFamily="-100" charset="0"/>
                <a:ea typeface="ＭＳ Ｐゴシック" panose="020B0600070205080204" pitchFamily="34" charset="-128"/>
              </a:rPr>
              <a:t>A Misconception</a:t>
            </a:r>
            <a:br>
              <a:rPr lang="en-US" altLang="en-US">
                <a:solidFill>
                  <a:srgbClr val="595959"/>
                </a:solidFill>
                <a:latin typeface="Helvetica Neue" pitchFamily="-100" charset="0"/>
                <a:ea typeface="ＭＳ Ｐゴシック" panose="020B0600070205080204" pitchFamily="34" charset="-128"/>
              </a:rPr>
            </a:br>
            <a:endParaRPr lang="en-US" altLang="en-US">
              <a:solidFill>
                <a:srgbClr val="595959"/>
              </a:solidFill>
              <a:latin typeface="Helvetica Neue" pitchFamily="-100" charset="0"/>
              <a:ea typeface="ＭＳ Ｐゴシック" panose="020B0600070205080204" pitchFamily="34" charset="-128"/>
            </a:endParaRPr>
          </a:p>
        </p:txBody>
      </p:sp>
      <p:sp>
        <p:nvSpPr>
          <p:cNvPr id="5" name="Content Placeholder 4"/>
          <p:cNvSpPr>
            <a:spLocks noGrp="1"/>
          </p:cNvSpPr>
          <p:nvPr>
            <p:ph idx="1"/>
          </p:nvPr>
        </p:nvSpPr>
        <p:spPr/>
        <p:txBody>
          <a:bodyPr/>
          <a:lstStyle/>
          <a:p>
            <a:pPr>
              <a:buFont typeface="Arial" panose="020B0604020202020204" pitchFamily="34" charset="0"/>
              <a:buNone/>
            </a:pPr>
            <a:r>
              <a:rPr lang="en-US" altLang="en-US" sz="3200">
                <a:solidFill>
                  <a:srgbClr val="7F7F7F"/>
                </a:solidFill>
                <a:latin typeface="Helvetica Neue" pitchFamily="-100" charset="0"/>
                <a:ea typeface="ＭＳ Ｐゴシック" panose="020B0600070205080204" pitchFamily="34" charset="-128"/>
                <a:cs typeface="Helvetica Neue" pitchFamily="-100" charset="0"/>
              </a:rPr>
              <a:t>	There has been a great deal of misunderstanding of strategy, aligning it almost exclusively with strategic planning, a rather predictable linear process which best suits a stable environment. </a:t>
            </a:r>
            <a:endParaRPr lang="en-US" altLang="en-US">
              <a:solidFill>
                <a:srgbClr val="595959"/>
              </a:solidFill>
              <a:latin typeface="Helvetica Neue Light" pitchFamily="-100" charset="0"/>
              <a:ea typeface="ＭＳ Ｐゴシック" panose="020B0600070205080204" pitchFamily="34" charset="-128"/>
            </a:endParaRPr>
          </a:p>
        </p:txBody>
      </p:sp>
    </p:spTree>
    <p:extLst>
      <p:ext uri="{BB962C8B-B14F-4D97-AF65-F5344CB8AC3E}">
        <p14:creationId xmlns:p14="http://schemas.microsoft.com/office/powerpoint/2010/main" val="10462449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274638"/>
            <a:ext cx="8105775" cy="995362"/>
          </a:xfrm>
        </p:spPr>
        <p:txBody>
          <a:bodyPr/>
          <a:lstStyle/>
          <a:p>
            <a:r>
              <a:rPr lang="en-US" altLang="en-US" dirty="0">
                <a:solidFill>
                  <a:srgbClr val="595959"/>
                </a:solidFill>
                <a:latin typeface="Helvetica Neue" pitchFamily="-100" charset="0"/>
                <a:ea typeface="ＭＳ Ｐゴシック" panose="020B0600070205080204" pitchFamily="34" charset="-128"/>
              </a:rPr>
              <a:t>Strategy (How will you get there?)</a:t>
            </a:r>
          </a:p>
        </p:txBody>
      </p:sp>
      <p:sp>
        <p:nvSpPr>
          <p:cNvPr id="3" name="Content Placeholder 2"/>
          <p:cNvSpPr>
            <a:spLocks noGrp="1"/>
          </p:cNvSpPr>
          <p:nvPr>
            <p:ph idx="1"/>
          </p:nvPr>
        </p:nvSpPr>
        <p:spPr>
          <a:xfrm>
            <a:off x="457200" y="1270000"/>
            <a:ext cx="8229600" cy="4525963"/>
          </a:xfrm>
        </p:spPr>
        <p:txBody>
          <a:bodyPr/>
          <a:lstStyle/>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Strategy is about direction setting</a:t>
            </a:r>
          </a:p>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Strategy is about the medium to longer term</a:t>
            </a:r>
          </a:p>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Strategy is about whole school broader trends or actions</a:t>
            </a:r>
          </a:p>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Strategy is about strategic thinking and taking a strategic perspective</a:t>
            </a:r>
          </a:p>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Strategy acts as a template for current actions</a:t>
            </a:r>
          </a:p>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Strategy is about providing for the long-term sustainability and resiliency of your school</a:t>
            </a:r>
          </a:p>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Strategy is ultimately about achieving your vision</a:t>
            </a:r>
          </a:p>
          <a:p>
            <a:pPr>
              <a:buFont typeface="Arial" panose="020B0604020202020204" pitchFamily="34" charset="0"/>
              <a:buChar char="•"/>
            </a:pPr>
            <a:endParaRPr lang="en-US" altLang="en-US" sz="2600">
              <a:solidFill>
                <a:srgbClr val="595959"/>
              </a:solidFill>
              <a:latin typeface="Helvetica Neue Light" pitchFamily="-100" charset="0"/>
              <a:ea typeface="ＭＳ Ｐゴシック" panose="020B0600070205080204" pitchFamily="34" charset="-128"/>
            </a:endParaRPr>
          </a:p>
        </p:txBody>
      </p:sp>
    </p:spTree>
    <p:extLst>
      <p:ext uri="{BB962C8B-B14F-4D97-AF65-F5344CB8AC3E}">
        <p14:creationId xmlns:p14="http://schemas.microsoft.com/office/powerpoint/2010/main" val="39940727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274638"/>
            <a:ext cx="8105775" cy="995362"/>
          </a:xfrm>
        </p:spPr>
        <p:txBody>
          <a:bodyPr/>
          <a:lstStyle/>
          <a:p>
            <a:r>
              <a:rPr lang="en-US" altLang="en-US">
                <a:solidFill>
                  <a:srgbClr val="595959"/>
                </a:solidFill>
                <a:latin typeface="Helvetica Neue" pitchFamily="-100" charset="0"/>
                <a:ea typeface="ＭＳ Ｐゴシック" panose="020B0600070205080204" pitchFamily="34" charset="-128"/>
              </a:rPr>
              <a:t>Strategy is about direction setting </a:t>
            </a:r>
          </a:p>
        </p:txBody>
      </p:sp>
      <p:sp>
        <p:nvSpPr>
          <p:cNvPr id="3" name="Content Placeholder 2"/>
          <p:cNvSpPr>
            <a:spLocks noGrp="1"/>
          </p:cNvSpPr>
          <p:nvPr>
            <p:ph idx="1"/>
          </p:nvPr>
        </p:nvSpPr>
        <p:spPr>
          <a:xfrm>
            <a:off x="228600" y="1270000"/>
            <a:ext cx="8686800" cy="4525963"/>
          </a:xfrm>
        </p:spPr>
        <p:txBody>
          <a:bodyPr/>
          <a:lstStyle/>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The most common view of strategy is that it involves setting the direction for the school. </a:t>
            </a:r>
          </a:p>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	It is the process of providing a coherent way of translating the core moral purpose of the school and its values into action, influenced by a futures perspective and vision</a:t>
            </a:r>
          </a:p>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 It is vital that the school establishes the strategic context through a clear articulation of its core moral purposes and values as strategy is a delivery vehicle that can effectively translate those values; in itself strategy only takes on the values of the context within which it is operating. </a:t>
            </a:r>
          </a:p>
        </p:txBody>
      </p:sp>
    </p:spTree>
    <p:extLst>
      <p:ext uri="{BB962C8B-B14F-4D97-AF65-F5344CB8AC3E}">
        <p14:creationId xmlns:p14="http://schemas.microsoft.com/office/powerpoint/2010/main" val="29108308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274638"/>
            <a:ext cx="8105775" cy="995362"/>
          </a:xfrm>
        </p:spPr>
        <p:txBody>
          <a:bodyPr/>
          <a:lstStyle/>
          <a:p>
            <a:r>
              <a:rPr lang="en-US" altLang="en-US">
                <a:solidFill>
                  <a:srgbClr val="595959"/>
                </a:solidFill>
                <a:latin typeface="Helvetica Neue" pitchFamily="-100" charset="0"/>
                <a:ea typeface="ＭＳ Ｐゴシック" panose="020B0600070205080204" pitchFamily="34" charset="-128"/>
              </a:rPr>
              <a:t>Strategy is about direction setting </a:t>
            </a:r>
          </a:p>
        </p:txBody>
      </p:sp>
      <p:sp>
        <p:nvSpPr>
          <p:cNvPr id="3" name="Content Placeholder 2"/>
          <p:cNvSpPr>
            <a:spLocks noGrp="1"/>
          </p:cNvSpPr>
          <p:nvPr>
            <p:ph idx="1"/>
          </p:nvPr>
        </p:nvSpPr>
        <p:spPr>
          <a:xfrm>
            <a:off x="457200" y="1270000"/>
            <a:ext cx="8229600" cy="4525963"/>
          </a:xfrm>
        </p:spPr>
        <p:txBody>
          <a:bodyPr/>
          <a:lstStyle/>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The core purpose and values are precursors to establishing the futures perspective and vision for the school</a:t>
            </a:r>
          </a:p>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Poor strategies often emerge because of lack of clarification of core purpose, values and vision</a:t>
            </a:r>
          </a:p>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School leaders should ensure that sufficient emphasis is placed on this critical first stage. This strategic context is as important as the strategic deployment approach</a:t>
            </a:r>
          </a:p>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Strategy provides the medium-term, broad directional view of the school which leads to effective operational activities. </a:t>
            </a:r>
          </a:p>
          <a:p>
            <a:pPr>
              <a:buFont typeface="Arial" panose="020B0604020202020204" pitchFamily="34" charset="0"/>
              <a:buChar char="•"/>
            </a:pPr>
            <a:endParaRPr lang="en-US" altLang="en-US" sz="2600">
              <a:solidFill>
                <a:srgbClr val="595959"/>
              </a:solidFill>
              <a:latin typeface="Helvetica Neue Light" pitchFamily="-100" charset="0"/>
              <a:ea typeface="ＭＳ Ｐゴシック" panose="020B0600070205080204" pitchFamily="34" charset="-128"/>
            </a:endParaRPr>
          </a:p>
        </p:txBody>
      </p:sp>
    </p:spTree>
    <p:extLst>
      <p:ext uri="{BB962C8B-B14F-4D97-AF65-F5344CB8AC3E}">
        <p14:creationId xmlns:p14="http://schemas.microsoft.com/office/powerpoint/2010/main" val="2991471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4638"/>
            <a:ext cx="8105775" cy="995362"/>
          </a:xfrm>
        </p:spPr>
        <p:txBody>
          <a:bodyPr/>
          <a:lstStyle/>
          <a:p>
            <a:r>
              <a:rPr lang="en-US" altLang="en-US">
                <a:latin typeface="Helvetica Neue" pitchFamily="-100" charset="0"/>
                <a:ea typeface="ＭＳ Ｐゴシック" panose="020B0600070205080204" pitchFamily="34" charset="-128"/>
              </a:rPr>
              <a:t>GITZ</a:t>
            </a:r>
          </a:p>
        </p:txBody>
      </p:sp>
      <p:sp>
        <p:nvSpPr>
          <p:cNvPr id="3" name="Content Placeholder 2"/>
          <p:cNvSpPr>
            <a:spLocks noGrp="1"/>
          </p:cNvSpPr>
          <p:nvPr>
            <p:ph idx="1"/>
          </p:nvPr>
        </p:nvSpPr>
        <p:spPr/>
        <p:txBody>
          <a:bodyPr/>
          <a:lstStyle/>
          <a:p>
            <a:pPr>
              <a:buFont typeface="Arial" panose="020B0604020202020204" pitchFamily="34" charset="0"/>
              <a:buNone/>
            </a:pPr>
            <a:r>
              <a:rPr lang="en-US" altLang="en-US" sz="32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A visionary</a:t>
            </a:r>
          </a:p>
          <a:p>
            <a:pPr>
              <a:buFont typeface="Arial" panose="020B0604020202020204" pitchFamily="34" charset="0"/>
              <a:buChar char="•"/>
            </a:pPr>
            <a:r>
              <a:rPr lang="en-US" altLang="en-US" sz="28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In your mentee groups:</a:t>
            </a:r>
          </a:p>
          <a:p>
            <a:pPr lvl="1"/>
            <a:r>
              <a:rPr lang="en-US" altLang="en-US" sz="20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Identify (from your perspective) what is a visionary person</a:t>
            </a:r>
          </a:p>
          <a:p>
            <a:pPr lvl="1"/>
            <a:r>
              <a:rPr lang="en-US" altLang="en-US" sz="20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What attributes do they have?</a:t>
            </a:r>
          </a:p>
          <a:p>
            <a:pPr lvl="1"/>
            <a:r>
              <a:rPr lang="en-US" altLang="en-US" sz="20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How do they behave?</a:t>
            </a:r>
          </a:p>
          <a:p>
            <a:pPr lvl="1"/>
            <a:r>
              <a:rPr lang="en-US" altLang="en-US" sz="20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Who, from your perspective, is a visionary (name a person or persons who meet your criteria)</a:t>
            </a:r>
          </a:p>
          <a:p>
            <a:pPr lvl="1"/>
            <a:r>
              <a:rPr lang="en-US" altLang="en-US" sz="20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Is having a vision important, if so why?</a:t>
            </a:r>
          </a:p>
          <a:p>
            <a:pPr lvl="1"/>
            <a:r>
              <a:rPr lang="en-US" altLang="en-US" sz="20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Place your ideas on a piece of flip chart paper</a:t>
            </a:r>
          </a:p>
          <a:p>
            <a:pPr>
              <a:buFont typeface="Arial" panose="020B0604020202020204" pitchFamily="34" charset="0"/>
              <a:buChar char="•"/>
            </a:pPr>
            <a:r>
              <a:rPr lang="en-US" altLang="en-US" sz="28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Be prepared to share with the group</a:t>
            </a:r>
          </a:p>
        </p:txBody>
      </p:sp>
    </p:spTree>
    <p:extLst>
      <p:ext uri="{BB962C8B-B14F-4D97-AF65-F5344CB8AC3E}">
        <p14:creationId xmlns:p14="http://schemas.microsoft.com/office/powerpoint/2010/main" val="41031003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Strategies for creating a shared vision</a:t>
            </a:r>
          </a:p>
        </p:txBody>
      </p:sp>
      <p:sp>
        <p:nvSpPr>
          <p:cNvPr id="3" name="Content Placeholder 2"/>
          <p:cNvSpPr>
            <a:spLocks noGrp="1"/>
          </p:cNvSpPr>
          <p:nvPr>
            <p:ph idx="1"/>
          </p:nvPr>
        </p:nvSpPr>
        <p:spPr/>
        <p:txBody>
          <a:bodyPr/>
          <a:lstStyle/>
          <a:p>
            <a:pPr marL="0" indent="0">
              <a:buNone/>
            </a:pPr>
            <a:r>
              <a:rPr lang="en-US" dirty="0"/>
              <a:t>Look at examples</a:t>
            </a:r>
          </a:p>
          <a:p>
            <a:pPr marL="0" indent="0">
              <a:buNone/>
            </a:pPr>
            <a:r>
              <a:rPr lang="en-US" dirty="0"/>
              <a:t>Engage in conversations between and among various stakeholder groups that incorporate clarification of beliefs and values.</a:t>
            </a:r>
          </a:p>
          <a:p>
            <a:pPr marL="0" indent="0">
              <a:buNone/>
            </a:pPr>
            <a:r>
              <a:rPr lang="en-US" dirty="0"/>
              <a:t>Work in small groups to create actual pictures and word pictures of what school will look like in _____ years.</a:t>
            </a:r>
          </a:p>
        </p:txBody>
      </p:sp>
    </p:spTree>
    <p:extLst>
      <p:ext uri="{BB962C8B-B14F-4D97-AF65-F5344CB8AC3E}">
        <p14:creationId xmlns:p14="http://schemas.microsoft.com/office/powerpoint/2010/main" val="41019584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a:xfrm>
            <a:off x="685800" y="228600"/>
            <a:ext cx="7924800" cy="1143000"/>
          </a:xfrm>
        </p:spPr>
        <p:txBody>
          <a:bodyPr/>
          <a:lstStyle/>
          <a:p>
            <a:pPr algn="ctr" eaLnBrk="1" hangingPunct="1"/>
            <a:r>
              <a:rPr lang="en-US" altLang="en-US" sz="3200" dirty="0"/>
              <a:t>Are we all going in the same direction?</a:t>
            </a:r>
          </a:p>
        </p:txBody>
      </p:sp>
      <p:sp>
        <p:nvSpPr>
          <p:cNvPr id="11267" name="Rectangle 3"/>
          <p:cNvSpPr>
            <a:spLocks noGrp="1" noChangeArrowheads="1"/>
          </p:cNvSpPr>
          <p:nvPr>
            <p:ph type="body" idx="1"/>
          </p:nvPr>
        </p:nvSpPr>
        <p:spPr>
          <a:xfrm>
            <a:off x="838200" y="1371600"/>
            <a:ext cx="7693025" cy="4714875"/>
          </a:xfrm>
        </p:spPr>
        <p:txBody>
          <a:bodyPr/>
          <a:lstStyle/>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a:p>
            <a:pPr eaLnBrk="1" hangingPunct="1"/>
            <a:endParaRPr lang="en-US" altLang="en-US" dirty="0"/>
          </a:p>
          <a:p>
            <a:pPr marL="0" indent="0" eaLnBrk="1" hangingPunct="1">
              <a:buNone/>
            </a:pPr>
            <a:r>
              <a:rPr lang="en-US" altLang="en-US" dirty="0"/>
              <a:t>Resources</a:t>
            </a:r>
          </a:p>
        </p:txBody>
      </p:sp>
      <p:pic>
        <p:nvPicPr>
          <p:cNvPr id="11268" name="Picture 4" descr="stair_1.gif is he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1371600"/>
            <a:ext cx="2838450" cy="415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075999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604838"/>
            <a:ext cx="8105775" cy="995362"/>
          </a:xfrm>
        </p:spPr>
        <p:txBody>
          <a:bodyPr/>
          <a:lstStyle/>
          <a:p>
            <a:r>
              <a:rPr lang="en-US" altLang="en-US"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Thinking at different levels: </a:t>
            </a:r>
            <a:br>
              <a:rPr lang="en-US" altLang="en-US"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br>
            <a:endParaRPr lang="en-US" altLang="en-US" dirty="0">
              <a:solidFill>
                <a:srgbClr val="595959"/>
              </a:solidFill>
              <a:latin typeface="Helvetica Neue" pitchFamily="-100" charset="0"/>
              <a:ea typeface="ＭＳ Ｐゴシック" panose="020B0600070205080204" pitchFamily="34" charset="-128"/>
            </a:endParaRPr>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6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The moral purpose that informs why we actually do the things that we do </a:t>
            </a:r>
          </a:p>
          <a:p>
            <a:pPr>
              <a:buFont typeface="Arial" panose="020B0604020202020204" pitchFamily="34" charset="0"/>
              <a:buChar char="•"/>
            </a:pPr>
            <a:r>
              <a:rPr lang="en-US" altLang="en-US" sz="26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Visionary thinking, which can be defined as being long-term and idealistic, that’s where we would like to head for </a:t>
            </a:r>
          </a:p>
          <a:p>
            <a:pPr>
              <a:buFont typeface="Arial" panose="020B0604020202020204" pitchFamily="34" charset="0"/>
              <a:buChar char="•"/>
            </a:pPr>
            <a:r>
              <a:rPr lang="en-US" altLang="en-US" sz="26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Strategic, which is more medium-term realistic steps towards that vision </a:t>
            </a:r>
          </a:p>
          <a:p>
            <a:pPr>
              <a:buFont typeface="Arial" panose="020B0604020202020204" pitchFamily="34" charset="0"/>
              <a:buChar char="•"/>
            </a:pPr>
            <a:r>
              <a:rPr lang="en-US" altLang="en-US" sz="26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School development planning, which is fairly short-term operation for specific events and activities </a:t>
            </a:r>
          </a:p>
          <a:p>
            <a:pPr>
              <a:buFont typeface="Arial" panose="020B0604020202020204" pitchFamily="34" charset="0"/>
              <a:buChar char="•"/>
            </a:pPr>
            <a:endParaRPr lang="en-US" altLang="en-US" sz="26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endParaRPr>
          </a:p>
        </p:txBody>
      </p:sp>
    </p:spTree>
    <p:extLst>
      <p:ext uri="{BB962C8B-B14F-4D97-AF65-F5344CB8AC3E}">
        <p14:creationId xmlns:p14="http://schemas.microsoft.com/office/powerpoint/2010/main" val="5432370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05538" cy="1269953"/>
          </a:xfrm>
        </p:spPr>
        <p:txBody>
          <a:bodyPr/>
          <a:lstStyle/>
          <a:p>
            <a:r>
              <a:rPr lang="en-US" altLang="en-US" dirty="0"/>
              <a:t>“Vision is the art of seeing the invisible.”  </a:t>
            </a:r>
            <a:r>
              <a:rPr lang="en-US" altLang="en-US" sz="2000" dirty="0"/>
              <a:t>(Swift)</a:t>
            </a:r>
            <a:endParaRPr lang="en-US" dirty="0"/>
          </a:p>
        </p:txBody>
      </p:sp>
      <p:sp>
        <p:nvSpPr>
          <p:cNvPr id="3" name="Content Placeholder 2"/>
          <p:cNvSpPr>
            <a:spLocks noGrp="1"/>
          </p:cNvSpPr>
          <p:nvPr>
            <p:ph idx="1"/>
          </p:nvPr>
        </p:nvSpPr>
        <p:spPr/>
        <p:txBody>
          <a:bodyPr/>
          <a:lstStyle/>
          <a:p>
            <a:pPr marL="0" indent="0">
              <a:buNone/>
            </a:pPr>
            <a:r>
              <a:rPr lang="en-US" dirty="0"/>
              <a:t>Write a Vision Statement for yourself as a Visionary Leader. Before you begin, think about what your values are, what you believe in, what your purpose is.  How do you see yourself as a leader?  What would that look like?</a:t>
            </a:r>
          </a:p>
          <a:p>
            <a:pPr marL="0" indent="0">
              <a:buNone/>
            </a:pPr>
            <a:r>
              <a:rPr lang="en-US" dirty="0"/>
              <a:t>Let’s look at some examples first.</a:t>
            </a:r>
          </a:p>
        </p:txBody>
      </p:sp>
    </p:spTree>
    <p:extLst>
      <p:ext uri="{BB962C8B-B14F-4D97-AF65-F5344CB8AC3E}">
        <p14:creationId xmlns:p14="http://schemas.microsoft.com/office/powerpoint/2010/main" val="29515325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title"/>
          </p:nvPr>
        </p:nvSpPr>
        <p:spPr/>
        <p:txBody>
          <a:bodyPr/>
          <a:lstStyle/>
          <a:p>
            <a:pPr eaLnBrk="1" hangingPunct="1"/>
            <a:r>
              <a:rPr lang="en-US" altLang="en-US"/>
              <a:t>“I have a dream!”</a:t>
            </a:r>
          </a:p>
        </p:txBody>
      </p:sp>
      <p:sp>
        <p:nvSpPr>
          <p:cNvPr id="10243" name="Rectangle 3"/>
          <p:cNvSpPr>
            <a:spLocks noGrp="1" noChangeArrowheads="1"/>
          </p:cNvSpPr>
          <p:nvPr>
            <p:ph type="body" sz="half" idx="1"/>
          </p:nvPr>
        </p:nvSpPr>
        <p:spPr>
          <a:xfrm>
            <a:off x="838200" y="1198180"/>
            <a:ext cx="3770313" cy="4888296"/>
          </a:xfrm>
        </p:spPr>
        <p:txBody>
          <a:bodyPr/>
          <a:lstStyle/>
          <a:p>
            <a:pPr eaLnBrk="1" hangingPunct="1">
              <a:lnSpc>
                <a:spcPct val="80000"/>
              </a:lnSpc>
              <a:buFont typeface="Wingdings" panose="05000000000000000000" pitchFamily="2" charset="2"/>
              <a:buNone/>
            </a:pPr>
            <a:r>
              <a:rPr lang="en-US" altLang="en-US" sz="2400" dirty="0"/>
              <a:t>I have a dream today.</a:t>
            </a:r>
          </a:p>
          <a:p>
            <a:pPr eaLnBrk="1" hangingPunct="1">
              <a:lnSpc>
                <a:spcPct val="80000"/>
              </a:lnSpc>
              <a:buFont typeface="Wingdings" panose="05000000000000000000" pitchFamily="2" charset="2"/>
              <a:buNone/>
            </a:pPr>
            <a:r>
              <a:rPr lang="en-US" altLang="en-US" sz="2400" dirty="0"/>
              <a:t>I have a dream that one day this nation will rise up and live out the true meaning of its creed: “We hold these truths to be self-evident: that all men are created equal.”</a:t>
            </a:r>
          </a:p>
          <a:p>
            <a:pPr eaLnBrk="1" hangingPunct="1">
              <a:lnSpc>
                <a:spcPct val="80000"/>
              </a:lnSpc>
              <a:buFont typeface="Wingdings" panose="05000000000000000000" pitchFamily="2" charset="2"/>
              <a:buNone/>
            </a:pPr>
            <a:r>
              <a:rPr lang="en-US" altLang="en-US" sz="2400" dirty="0"/>
              <a:t>I have a dream that my four little children will one day live in a nation where they will not be judged by the color of their skin but by the content of their character.</a:t>
            </a:r>
          </a:p>
          <a:p>
            <a:pPr eaLnBrk="1" hangingPunct="1">
              <a:lnSpc>
                <a:spcPct val="80000"/>
              </a:lnSpc>
              <a:buFont typeface="Wingdings" panose="05000000000000000000" pitchFamily="2" charset="2"/>
              <a:buNone/>
            </a:pPr>
            <a:r>
              <a:rPr lang="en-US" altLang="en-US" sz="2400" dirty="0"/>
              <a:t>I have a dream today.</a:t>
            </a:r>
          </a:p>
        </p:txBody>
      </p:sp>
      <p:pic>
        <p:nvPicPr>
          <p:cNvPr id="10244" name="Picture 4" descr="MLK"/>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724400" y="2927350"/>
            <a:ext cx="3770313" cy="2592388"/>
          </a:xfrm>
        </p:spPr>
      </p:pic>
    </p:spTree>
    <p:extLst>
      <p:ext uri="{BB962C8B-B14F-4D97-AF65-F5344CB8AC3E}">
        <p14:creationId xmlns:p14="http://schemas.microsoft.com/office/powerpoint/2010/main" val="4800683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a:xfrm>
            <a:off x="4419600" y="381000"/>
            <a:ext cx="4267200" cy="1066800"/>
          </a:xfrm>
        </p:spPr>
        <p:txBody>
          <a:bodyPr/>
          <a:lstStyle/>
          <a:p>
            <a:pPr algn="ctr" eaLnBrk="1" hangingPunct="1"/>
            <a:endParaRPr lang="en-US" altLang="en-US" dirty="0"/>
          </a:p>
        </p:txBody>
      </p:sp>
      <p:sp>
        <p:nvSpPr>
          <p:cNvPr id="13315" name="Rectangle 3"/>
          <p:cNvSpPr>
            <a:spLocks noGrp="1" noChangeArrowheads="1"/>
          </p:cNvSpPr>
          <p:nvPr>
            <p:ph type="body" sz="half" idx="1"/>
          </p:nvPr>
        </p:nvSpPr>
        <p:spPr>
          <a:xfrm>
            <a:off x="1219200" y="2159876"/>
            <a:ext cx="6781800" cy="4155199"/>
          </a:xfrm>
        </p:spPr>
        <p:txBody>
          <a:bodyPr/>
          <a:lstStyle/>
          <a:p>
            <a:pPr eaLnBrk="1" hangingPunct="1"/>
            <a:r>
              <a:rPr lang="en-US" altLang="en-US" sz="2800" dirty="0"/>
              <a:t>“Disneyland will be a place for people to find </a:t>
            </a:r>
            <a:r>
              <a:rPr lang="en-US" altLang="en-US" sz="2800" dirty="0">
                <a:solidFill>
                  <a:srgbClr val="00FF00"/>
                </a:solidFill>
              </a:rPr>
              <a:t>happiness</a:t>
            </a:r>
            <a:r>
              <a:rPr lang="en-US" altLang="en-US" sz="2800" dirty="0"/>
              <a:t> and </a:t>
            </a:r>
            <a:r>
              <a:rPr lang="en-US" altLang="en-US" sz="2800" dirty="0">
                <a:solidFill>
                  <a:srgbClr val="00FF00"/>
                </a:solidFill>
              </a:rPr>
              <a:t>knowledge</a:t>
            </a:r>
            <a:r>
              <a:rPr lang="en-US" altLang="en-US" sz="2800" dirty="0"/>
              <a:t>…a place for </a:t>
            </a:r>
            <a:r>
              <a:rPr lang="en-US" altLang="en-US" sz="2800" dirty="0">
                <a:solidFill>
                  <a:srgbClr val="00FF00"/>
                </a:solidFill>
              </a:rPr>
              <a:t>parents and children</a:t>
            </a:r>
            <a:r>
              <a:rPr lang="en-US" altLang="en-US" sz="2800" dirty="0"/>
              <a:t> to spend pleasant times in one another’s company; for </a:t>
            </a:r>
            <a:r>
              <a:rPr lang="en-US" altLang="en-US" sz="2800" dirty="0">
                <a:solidFill>
                  <a:srgbClr val="00FF00"/>
                </a:solidFill>
              </a:rPr>
              <a:t>teachers and pupils</a:t>
            </a:r>
            <a:r>
              <a:rPr lang="en-US" altLang="en-US" sz="2800" dirty="0"/>
              <a:t> to discover greater ways of understanding and education.  A fair, exhibition, playground, community center, museum, &amp; showplace of beauty and magic” </a:t>
            </a:r>
          </a:p>
          <a:p>
            <a:pPr eaLnBrk="1" hangingPunct="1">
              <a:buFont typeface="Wingdings" panose="05000000000000000000" pitchFamily="2" charset="2"/>
              <a:buNone/>
            </a:pPr>
            <a:r>
              <a:rPr lang="en-US" altLang="en-US" sz="2800" dirty="0"/>
              <a:t>						(Walt Disney</a:t>
            </a:r>
            <a:r>
              <a:rPr lang="en-US" altLang="en-US" sz="2400" dirty="0"/>
              <a:t>)</a:t>
            </a:r>
          </a:p>
        </p:txBody>
      </p:sp>
      <p:pic>
        <p:nvPicPr>
          <p:cNvPr id="13316" name="Picture 4" descr="j0289033"/>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381000" y="0"/>
            <a:ext cx="3024352" cy="1986044"/>
          </a:xfrm>
          <a:noFill/>
        </p:spPr>
      </p:pic>
    </p:spTree>
    <p:extLst>
      <p:ext uri="{BB962C8B-B14F-4D97-AF65-F5344CB8AC3E}">
        <p14:creationId xmlns:p14="http://schemas.microsoft.com/office/powerpoint/2010/main" val="5784041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Grp="1" noChangeArrowheads="1"/>
          </p:cNvSpPr>
          <p:nvPr>
            <p:ph type="title"/>
          </p:nvPr>
        </p:nvSpPr>
        <p:spPr>
          <a:xfrm>
            <a:off x="220717" y="274638"/>
            <a:ext cx="8671035" cy="995315"/>
          </a:xfrm>
        </p:spPr>
        <p:txBody>
          <a:bodyPr/>
          <a:lstStyle/>
          <a:p>
            <a:pPr algn="ctr" eaLnBrk="1" hangingPunct="1"/>
            <a:r>
              <a:rPr lang="en-US" altLang="en-US" dirty="0"/>
              <a:t>What are some components of a clear vision?</a:t>
            </a:r>
          </a:p>
        </p:txBody>
      </p:sp>
      <p:sp>
        <p:nvSpPr>
          <p:cNvPr id="14339" name="Rectangle 3"/>
          <p:cNvSpPr>
            <a:spLocks noGrp="1" noChangeArrowheads="1"/>
          </p:cNvSpPr>
          <p:nvPr>
            <p:ph type="body" idx="1"/>
          </p:nvPr>
        </p:nvSpPr>
        <p:spPr/>
        <p:txBody>
          <a:bodyPr/>
          <a:lstStyle/>
          <a:p>
            <a:pPr eaLnBrk="1" hangingPunct="1"/>
            <a:r>
              <a:rPr lang="en-US" altLang="en-US" sz="2800" dirty="0"/>
              <a:t>Stakeholders: Students, parents, faculty, staff</a:t>
            </a:r>
          </a:p>
          <a:p>
            <a:pPr eaLnBrk="1" hangingPunct="1"/>
            <a:r>
              <a:rPr lang="en-US" altLang="en-US" sz="2800" dirty="0"/>
              <a:t>Elements:  Environment/culture, safety/cleanliness/comfort, connection to “life,” technology, expectations, team/community of learners</a:t>
            </a:r>
          </a:p>
          <a:p>
            <a:pPr eaLnBrk="1" hangingPunct="1"/>
            <a:r>
              <a:rPr lang="en-US" altLang="en-US" sz="2800" dirty="0"/>
              <a:t>Adjectives: Constant/consistent, committed, structured, challenging, engaged, active, enthusiastic, positive</a:t>
            </a:r>
          </a:p>
          <a:p>
            <a:pPr eaLnBrk="1" hangingPunct="1"/>
            <a:r>
              <a:rPr lang="en-US" altLang="en-US" sz="2800" dirty="0"/>
              <a:t>Verbs: Facilitate, empower, appreciate, nurture</a:t>
            </a:r>
          </a:p>
          <a:p>
            <a:pPr eaLnBrk="1" hangingPunct="1">
              <a:buFont typeface="Wingdings" panose="05000000000000000000" pitchFamily="2" charset="2"/>
              <a:buNone/>
            </a:pPr>
            <a:endParaRPr lang="en-US" altLang="en-US" sz="2400" dirty="0"/>
          </a:p>
        </p:txBody>
      </p:sp>
    </p:spTree>
    <p:extLst>
      <p:ext uri="{BB962C8B-B14F-4D97-AF65-F5344CB8AC3E}">
        <p14:creationId xmlns:p14="http://schemas.microsoft.com/office/powerpoint/2010/main" val="41217878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274638"/>
            <a:ext cx="8105775" cy="995362"/>
          </a:xfrm>
        </p:spPr>
        <p:txBody>
          <a:bodyPr/>
          <a:lstStyle/>
          <a:p>
            <a:r>
              <a:rPr lang="en-US" altLang="en-US">
                <a:solidFill>
                  <a:srgbClr val="595959"/>
                </a:solidFill>
                <a:latin typeface="Helvetica Neue" pitchFamily="-100" charset="0"/>
                <a:ea typeface="ＭＳ Ｐゴシック" panose="020B0600070205080204" pitchFamily="34" charset="-128"/>
              </a:rPr>
              <a:t>Strategic Leaders</a:t>
            </a:r>
          </a:p>
        </p:txBody>
      </p:sp>
      <p:sp>
        <p:nvSpPr>
          <p:cNvPr id="3" name="Content Placeholder 2"/>
          <p:cNvSpPr>
            <a:spLocks noGrp="1"/>
          </p:cNvSpPr>
          <p:nvPr>
            <p:ph idx="1"/>
          </p:nvPr>
        </p:nvSpPr>
        <p:spPr>
          <a:xfrm>
            <a:off x="457200" y="1270000"/>
            <a:ext cx="8229600" cy="4525963"/>
          </a:xfrm>
        </p:spPr>
        <p:txBody>
          <a:bodyPr/>
          <a:lstStyle/>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Challenge and question, they have a </a:t>
            </a:r>
            <a:r>
              <a:rPr lang="en-US" altLang="en-US" sz="2600" b="1">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dissatisfaction</a:t>
            </a: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 with the present</a:t>
            </a:r>
          </a:p>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Prioritize their own strategic thinking and learning and build mental models to frame their own and others’ understanding</a:t>
            </a:r>
          </a:p>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Display strategic wisdom based on a clear value system</a:t>
            </a:r>
          </a:p>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Have powerful personal and professional networks</a:t>
            </a:r>
          </a:p>
          <a:p>
            <a:pPr>
              <a:buFont typeface="Arial" panose="020B0604020202020204" pitchFamily="34" charset="0"/>
              <a:buChar char="•"/>
            </a:pPr>
            <a:r>
              <a:rPr lang="en-US" altLang="en-US" sz="260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Have high quality personal and interpersonal skills (emotional intelligence) </a:t>
            </a:r>
          </a:p>
        </p:txBody>
      </p:sp>
    </p:spTree>
    <p:extLst>
      <p:ext uri="{BB962C8B-B14F-4D97-AF65-F5344CB8AC3E}">
        <p14:creationId xmlns:p14="http://schemas.microsoft.com/office/powerpoint/2010/main" val="42106096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274638"/>
            <a:ext cx="8105775" cy="995362"/>
          </a:xfrm>
        </p:spPr>
        <p:txBody>
          <a:bodyPr/>
          <a:lstStyle/>
          <a:p>
            <a:r>
              <a:rPr lang="en-US" altLang="en-US" dirty="0">
                <a:solidFill>
                  <a:srgbClr val="595959"/>
                </a:solidFill>
                <a:latin typeface="Helvetica Neue" pitchFamily="-100" charset="0"/>
                <a:ea typeface="ＭＳ Ｐゴシック" panose="020B0600070205080204" pitchFamily="34" charset="-128"/>
              </a:rPr>
              <a:t>Revisit The Questions on Slides 18 and 19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8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Within your mentee group:</a:t>
            </a:r>
          </a:p>
          <a:p>
            <a:pPr lvl="1"/>
            <a:r>
              <a:rPr lang="en-US" altLang="en-US" sz="26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Based on what we have shared, go back to the questions you considered on slides 18 and 19 and see if you would add to or adapt your responses.</a:t>
            </a:r>
          </a:p>
          <a:p>
            <a:pPr>
              <a:buFont typeface="Arial" panose="020B0604020202020204" pitchFamily="34" charset="0"/>
              <a:buChar char="•"/>
            </a:pPr>
            <a:r>
              <a:rPr lang="en-US" altLang="en-US" sz="2800" dirty="0">
                <a:solidFill>
                  <a:srgbClr val="595959"/>
                </a:solidFill>
                <a:latin typeface="Helvetica" panose="020B0604020202020204" pitchFamily="34" charset="0"/>
                <a:ea typeface="ＭＳ Ｐゴシック" panose="020B0600070205080204" pitchFamily="34" charset="-128"/>
                <a:cs typeface="Helvetica" panose="020B0604020202020204" pitchFamily="34" charset="0"/>
              </a:rPr>
              <a:t>Be prepared to share </a:t>
            </a:r>
          </a:p>
        </p:txBody>
      </p:sp>
    </p:spTree>
    <p:extLst>
      <p:ext uri="{BB962C8B-B14F-4D97-AF65-F5344CB8AC3E}">
        <p14:creationId xmlns:p14="http://schemas.microsoft.com/office/powerpoint/2010/main" val="11589210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Visionary Leaders</a:t>
            </a:r>
          </a:p>
        </p:txBody>
      </p:sp>
      <p:sp>
        <p:nvSpPr>
          <p:cNvPr id="3" name="Content Placeholder 2"/>
          <p:cNvSpPr>
            <a:spLocks noGrp="1"/>
          </p:cNvSpPr>
          <p:nvPr>
            <p:ph idx="1"/>
          </p:nvPr>
        </p:nvSpPr>
        <p:spPr/>
        <p:txBody>
          <a:bodyPr/>
          <a:lstStyle/>
          <a:p>
            <a:pPr marL="0" indent="0">
              <a:buNone/>
            </a:pPr>
            <a:r>
              <a:rPr lang="en-US" dirty="0"/>
              <a:t>Take some time over the next month to talk with leaders in your school about what their vision for the school is and how it guides their work.</a:t>
            </a:r>
          </a:p>
        </p:txBody>
      </p:sp>
    </p:spTree>
    <p:extLst>
      <p:ext uri="{BB962C8B-B14F-4D97-AF65-F5344CB8AC3E}">
        <p14:creationId xmlns:p14="http://schemas.microsoft.com/office/powerpoint/2010/main" val="2017162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GITZ</a:t>
            </a:r>
          </a:p>
        </p:txBody>
      </p:sp>
      <p:sp>
        <p:nvSpPr>
          <p:cNvPr id="3" name="Content Placeholder 2"/>
          <p:cNvSpPr>
            <a:spLocks noGrp="1"/>
          </p:cNvSpPr>
          <p:nvPr>
            <p:ph idx="1"/>
          </p:nvPr>
        </p:nvSpPr>
        <p:spPr>
          <a:xfrm>
            <a:off x="457200" y="1269953"/>
            <a:ext cx="8229600" cy="5146613"/>
          </a:xfrm>
        </p:spPr>
        <p:txBody>
          <a:bodyPr/>
          <a:lstStyle/>
          <a:p>
            <a:pPr marL="0" indent="0">
              <a:buNone/>
            </a:pPr>
            <a:r>
              <a:rPr lang="en-US" dirty="0"/>
              <a:t>Share out:</a:t>
            </a:r>
          </a:p>
          <a:p>
            <a:pPr marL="0" indent="0">
              <a:buNone/>
            </a:pPr>
            <a:r>
              <a:rPr lang="en-US" dirty="0"/>
              <a:t>Move around to the other two posters.  Use a marker to add comments and thoughts.  When you arrive back at your own, review the additional comments and choose someone to report out with the answer to:</a:t>
            </a:r>
          </a:p>
          <a:p>
            <a:pPr marL="0" indent="0">
              <a:buNone/>
            </a:pPr>
            <a:r>
              <a:rPr lang="en-US" dirty="0">
                <a:solidFill>
                  <a:srgbClr val="FF0000"/>
                </a:solidFill>
              </a:rPr>
              <a:t>What role does vision play in the culture of a school?</a:t>
            </a:r>
          </a:p>
        </p:txBody>
      </p:sp>
    </p:spTree>
    <p:extLst>
      <p:ext uri="{BB962C8B-B14F-4D97-AF65-F5344CB8AC3E}">
        <p14:creationId xmlns:p14="http://schemas.microsoft.com/office/powerpoint/2010/main" val="3171690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PSEL /ISLLC</a:t>
            </a:r>
          </a:p>
        </p:txBody>
      </p:sp>
      <p:sp>
        <p:nvSpPr>
          <p:cNvPr id="5" name="Content Placeholder 4"/>
          <p:cNvSpPr>
            <a:spLocks noGrp="1"/>
          </p:cNvSpPr>
          <p:nvPr>
            <p:ph idx="1"/>
          </p:nvPr>
        </p:nvSpPr>
        <p:spPr>
          <a:xfrm>
            <a:off x="457200" y="993228"/>
            <a:ext cx="8229600" cy="5439103"/>
          </a:xfrm>
        </p:spPr>
        <p:txBody>
          <a:bodyPr/>
          <a:lstStyle/>
          <a:p>
            <a:r>
              <a:rPr lang="en-US" sz="3200" dirty="0"/>
              <a:t>PSEL Standard 1—Effective educational leaders develop, advocate, and enact a shared mission, vision, and core values of high-quality education and academic success and well-being of each student.</a:t>
            </a:r>
          </a:p>
          <a:p>
            <a:r>
              <a:rPr lang="en-US" sz="3200" dirty="0"/>
              <a:t>ISSLC Standard 1: Facilitating the development, implementation, and stewardship of a vision of learning that is shared and supported by all stakeholders</a:t>
            </a:r>
          </a:p>
          <a:p>
            <a:endParaRPr lang="en-US" dirty="0"/>
          </a:p>
          <a:p>
            <a:pPr marL="0" indent="0">
              <a:buNone/>
            </a:pPr>
            <a:endParaRPr lang="en-US" dirty="0"/>
          </a:p>
        </p:txBody>
      </p:sp>
    </p:spTree>
    <p:extLst>
      <p:ext uri="{BB962C8B-B14F-4D97-AF65-F5344CB8AC3E}">
        <p14:creationId xmlns:p14="http://schemas.microsoft.com/office/powerpoint/2010/main" val="2933966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Jigsaw</a:t>
            </a:r>
          </a:p>
        </p:txBody>
      </p:sp>
      <p:sp>
        <p:nvSpPr>
          <p:cNvPr id="3" name="Content Placeholder 2"/>
          <p:cNvSpPr>
            <a:spLocks noGrp="1"/>
          </p:cNvSpPr>
          <p:nvPr>
            <p:ph idx="1"/>
          </p:nvPr>
        </p:nvSpPr>
        <p:spPr>
          <a:xfrm>
            <a:off x="457200" y="942680"/>
            <a:ext cx="8229600" cy="4845353"/>
          </a:xfrm>
        </p:spPr>
        <p:txBody>
          <a:bodyPr/>
          <a:lstStyle/>
          <a:p>
            <a:r>
              <a:rPr lang="en-US" dirty="0"/>
              <a:t>Within your table group, Jigsaw the article, </a:t>
            </a:r>
            <a:r>
              <a:rPr lang="en-US" i="1" dirty="0"/>
              <a:t>Build Skills to Bring a Shared Vision to Life.</a:t>
            </a:r>
          </a:p>
          <a:p>
            <a:r>
              <a:rPr lang="en-US" dirty="0"/>
              <a:t>When each person has finished his/her section, report out in your group by sharing 2 main ideas from your section.  After everyone has shared, go around the table and discuss any thoughts you may have had about your own school.  </a:t>
            </a:r>
          </a:p>
        </p:txBody>
      </p:sp>
    </p:spTree>
    <p:extLst>
      <p:ext uri="{BB962C8B-B14F-4D97-AF65-F5344CB8AC3E}">
        <p14:creationId xmlns:p14="http://schemas.microsoft.com/office/powerpoint/2010/main" val="427054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3"/>
          <p:cNvSpPr>
            <a:spLocks noGrp="1"/>
          </p:cNvSpPr>
          <p:nvPr>
            <p:ph type="title"/>
          </p:nvPr>
        </p:nvSpPr>
        <p:spPr>
          <a:xfrm>
            <a:off x="457200" y="2362200"/>
            <a:ext cx="8229600" cy="1143000"/>
          </a:xfrm>
        </p:spPr>
        <p:txBody>
          <a:bodyPr/>
          <a:lstStyle/>
          <a:p>
            <a:r>
              <a:rPr lang="en-US" altLang="en-US" sz="4400">
                <a:solidFill>
                  <a:srgbClr val="595959"/>
                </a:solidFill>
                <a:latin typeface="Helvetica Neue" pitchFamily="-100" charset="0"/>
                <a:ea typeface="ＭＳ Ｐゴシック" panose="020B0600070205080204" pitchFamily="34" charset="-128"/>
              </a:rPr>
              <a:t>Visionary Leadership</a:t>
            </a:r>
          </a:p>
        </p:txBody>
      </p:sp>
    </p:spTree>
    <p:extLst>
      <p:ext uri="{BB962C8B-B14F-4D97-AF65-F5344CB8AC3E}">
        <p14:creationId xmlns:p14="http://schemas.microsoft.com/office/powerpoint/2010/main" val="1835497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3"/>
          <p:cNvSpPr>
            <a:spLocks noGrp="1"/>
          </p:cNvSpPr>
          <p:nvPr>
            <p:ph type="title"/>
          </p:nvPr>
        </p:nvSpPr>
        <p:spPr>
          <a:xfrm>
            <a:off x="457200" y="2438400"/>
            <a:ext cx="8229600" cy="1143000"/>
          </a:xfrm>
        </p:spPr>
        <p:txBody>
          <a:bodyPr/>
          <a:lstStyle/>
          <a:p>
            <a:r>
              <a:rPr lang="en-US" altLang="en-US" sz="4400" dirty="0">
                <a:latin typeface="Helvetica Neue" pitchFamily="-100" charset="0"/>
                <a:ea typeface="ＭＳ Ｐゴシック" panose="020B0600070205080204" pitchFamily="34" charset="-128"/>
              </a:rPr>
              <a:t>School leadership must be futures orientated and strategically driven</a:t>
            </a:r>
            <a:br>
              <a:rPr lang="en-US" altLang="en-US" sz="4400" dirty="0">
                <a:latin typeface="Helvetica Neue" pitchFamily="-100" charset="0"/>
                <a:ea typeface="ＭＳ Ｐゴシック" panose="020B0600070205080204" pitchFamily="34" charset="-128"/>
              </a:rPr>
            </a:br>
            <a:r>
              <a:rPr lang="en-US" altLang="en-US" dirty="0">
                <a:latin typeface="Helvetica Neue" pitchFamily="-100" charset="0"/>
                <a:ea typeface="ＭＳ Ｐゴシック" panose="020B0600070205080204" pitchFamily="34" charset="-128"/>
              </a:rPr>
              <a:t>(remember the school cannot </a:t>
            </a:r>
            <a:r>
              <a:rPr lang="en-US" altLang="en-US">
                <a:latin typeface="Helvetica Neue" pitchFamily="-100" charset="0"/>
                <a:ea typeface="ＭＳ Ｐゴシック" panose="020B0600070205080204" pitchFamily="34" charset="-128"/>
              </a:rPr>
              <a:t>rise above </a:t>
            </a:r>
            <a:r>
              <a:rPr lang="en-US" altLang="en-US" dirty="0">
                <a:latin typeface="Helvetica Neue" pitchFamily="-100" charset="0"/>
                <a:ea typeface="ＭＳ Ｐゴシック" panose="020B0600070205080204" pitchFamily="34" charset="-128"/>
              </a:rPr>
              <a:t>the constraints of  its leadership) </a:t>
            </a:r>
          </a:p>
        </p:txBody>
      </p:sp>
    </p:spTree>
    <p:extLst>
      <p:ext uri="{BB962C8B-B14F-4D97-AF65-F5344CB8AC3E}">
        <p14:creationId xmlns:p14="http://schemas.microsoft.com/office/powerpoint/2010/main" val="206395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Culture/Climate</a:t>
            </a:r>
          </a:p>
        </p:txBody>
      </p:sp>
      <p:sp>
        <p:nvSpPr>
          <p:cNvPr id="3" name="Content Placeholder 2"/>
          <p:cNvSpPr>
            <a:spLocks noGrp="1"/>
          </p:cNvSpPr>
          <p:nvPr>
            <p:ph idx="1"/>
          </p:nvPr>
        </p:nvSpPr>
        <p:spPr>
          <a:xfrm>
            <a:off x="457200" y="1103586"/>
            <a:ext cx="8229600" cy="5376042"/>
          </a:xfrm>
        </p:spPr>
        <p:txBody>
          <a:bodyPr numCol="2"/>
          <a:lstStyle/>
          <a:p>
            <a:r>
              <a:rPr lang="en-US" dirty="0"/>
              <a:t>Culture</a:t>
            </a:r>
          </a:p>
          <a:p>
            <a:r>
              <a:rPr lang="en-US" dirty="0"/>
              <a:t>Climate</a:t>
            </a:r>
          </a:p>
          <a:p>
            <a:r>
              <a:rPr lang="en-US" dirty="0"/>
              <a:t>Core beliefs</a:t>
            </a:r>
          </a:p>
          <a:p>
            <a:r>
              <a:rPr lang="en-US" dirty="0"/>
              <a:t>Core values</a:t>
            </a:r>
          </a:p>
          <a:p>
            <a:r>
              <a:rPr lang="en-US" dirty="0"/>
              <a:t>Mission</a:t>
            </a:r>
          </a:p>
          <a:p>
            <a:r>
              <a:rPr lang="en-US" dirty="0"/>
              <a:t>Vision</a:t>
            </a:r>
          </a:p>
          <a:p>
            <a:r>
              <a:rPr lang="en-US" dirty="0"/>
              <a:t>Goals</a:t>
            </a:r>
          </a:p>
          <a:p>
            <a:r>
              <a:rPr lang="en-US" dirty="0"/>
              <a:t>Strategic Planning</a:t>
            </a:r>
          </a:p>
          <a:p>
            <a:pPr marL="0" indent="0">
              <a:buNone/>
            </a:pPr>
            <a:r>
              <a:rPr lang="en-US" dirty="0">
                <a:solidFill>
                  <a:srgbClr val="FF0000"/>
                </a:solidFill>
              </a:rPr>
              <a:t>Discuss how we can differentiate these ideas.</a:t>
            </a:r>
          </a:p>
        </p:txBody>
      </p:sp>
    </p:spTree>
    <p:extLst>
      <p:ext uri="{BB962C8B-B14F-4D97-AF65-F5344CB8AC3E}">
        <p14:creationId xmlns:p14="http://schemas.microsoft.com/office/powerpoint/2010/main" val="3581643088"/>
      </p:ext>
    </p:extLst>
  </p:cSld>
  <p:clrMapOvr>
    <a:masterClrMapping/>
  </p:clrMapOvr>
</p:sld>
</file>

<file path=ppt/theme/theme1.xml><?xml version="1.0" encoding="utf-8"?>
<a:theme xmlns:a="http://schemas.openxmlformats.org/drawingml/2006/main" name="RESA Dropout Prevention">
  <a:themeElements>
    <a:clrScheme name="Custom 3">
      <a:dk1>
        <a:sysClr val="windowText" lastClr="000000"/>
      </a:dk1>
      <a:lt1>
        <a:sysClr val="window" lastClr="FFFFFF"/>
      </a:lt1>
      <a:dk2>
        <a:srgbClr val="2F2F26"/>
      </a:dk2>
      <a:lt2>
        <a:srgbClr val="9FA795"/>
      </a:lt2>
      <a:accent1>
        <a:srgbClr val="1A53AB"/>
      </a:accent1>
      <a:accent2>
        <a:srgbClr val="398832"/>
      </a:accent2>
      <a:accent3>
        <a:srgbClr val="F4521D"/>
      </a:accent3>
      <a:accent4>
        <a:srgbClr val="55C940"/>
      </a:accent4>
      <a:accent5>
        <a:srgbClr val="5039C6"/>
      </a:accent5>
      <a:accent6>
        <a:srgbClr val="7411D0"/>
      </a:accent6>
      <a:hlink>
        <a:srgbClr val="FFC000"/>
      </a:hlink>
      <a:folHlink>
        <a:srgbClr val="C0C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RESA Dropout Prevention.thmx</Template>
  <TotalTime>760</TotalTime>
  <Words>1653</Words>
  <Application>Microsoft Office PowerPoint</Application>
  <PresentationFormat>On-screen Show (4:3)</PresentationFormat>
  <Paragraphs>162</Paragraphs>
  <Slides>39</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39</vt:i4>
      </vt:variant>
    </vt:vector>
  </HeadingPairs>
  <TitlesOfParts>
    <vt:vector size="49" baseType="lpstr">
      <vt:lpstr>ＭＳ Ｐゴシック</vt:lpstr>
      <vt:lpstr>65 Helvetica Medium</vt:lpstr>
      <vt:lpstr>75 Helvetica Bold</vt:lpstr>
      <vt:lpstr>Arial</vt:lpstr>
      <vt:lpstr>Calibri</vt:lpstr>
      <vt:lpstr>Helvetica</vt:lpstr>
      <vt:lpstr>Helvetica Neue</vt:lpstr>
      <vt:lpstr>Helvetica Neue Light</vt:lpstr>
      <vt:lpstr>Wingdings</vt:lpstr>
      <vt:lpstr>RESA Dropout Prevention</vt:lpstr>
      <vt:lpstr>Visionary Leadership</vt:lpstr>
      <vt:lpstr>PowerPoint Presentation</vt:lpstr>
      <vt:lpstr>GITZ</vt:lpstr>
      <vt:lpstr>GITZ</vt:lpstr>
      <vt:lpstr>PSEL /ISLLC</vt:lpstr>
      <vt:lpstr>Jigsaw</vt:lpstr>
      <vt:lpstr>Visionary Leadership</vt:lpstr>
      <vt:lpstr>School leadership must be futures orientated and strategically driven (remember the school cannot rise above the constraints of  its leadership) </vt:lpstr>
      <vt:lpstr>Culture/Climate</vt:lpstr>
      <vt:lpstr>Climate</vt:lpstr>
      <vt:lpstr>Culture</vt:lpstr>
      <vt:lpstr>Culture is made up of </vt:lpstr>
      <vt:lpstr>Culture is:</vt:lpstr>
      <vt:lpstr>PowerPoint Presentation</vt:lpstr>
      <vt:lpstr>What’s important in your school?</vt:lpstr>
      <vt:lpstr>Discuss</vt:lpstr>
      <vt:lpstr>PowerPoint Presentation</vt:lpstr>
      <vt:lpstr>PowerPoint Presentation</vt:lpstr>
      <vt:lpstr>What song best describes your school culture?</vt:lpstr>
      <vt:lpstr>PowerPoint Presentation</vt:lpstr>
      <vt:lpstr>Visionary Thinking</vt:lpstr>
      <vt:lpstr>Visionary Thinking (18)</vt:lpstr>
      <vt:lpstr>Visionary Thinking (19) </vt:lpstr>
      <vt:lpstr>PowerPoint Presentation</vt:lpstr>
      <vt:lpstr>Translating Theory into Action</vt:lpstr>
      <vt:lpstr>A Misconception </vt:lpstr>
      <vt:lpstr>Strategy (How will you get there?)</vt:lpstr>
      <vt:lpstr>Strategy is about direction setting </vt:lpstr>
      <vt:lpstr>Strategy is about direction setting </vt:lpstr>
      <vt:lpstr>Strategies for creating a shared vision</vt:lpstr>
      <vt:lpstr>Are we all going in the same direction?</vt:lpstr>
      <vt:lpstr>Thinking at different levels:  </vt:lpstr>
      <vt:lpstr>“Vision is the art of seeing the invisible.”  (Swift)</vt:lpstr>
      <vt:lpstr>“I have a dream!”</vt:lpstr>
      <vt:lpstr>PowerPoint Presentation</vt:lpstr>
      <vt:lpstr>What are some components of a clear vision?</vt:lpstr>
      <vt:lpstr>Strategic Leaders</vt:lpstr>
      <vt:lpstr>Revisit The Questions on Slides 18 and 19 </vt:lpstr>
      <vt:lpstr>Visionary Leaders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Evans Sr.</dc:creator>
  <cp:lastModifiedBy>Ellie</cp:lastModifiedBy>
  <cp:revision>44</cp:revision>
  <dcterms:created xsi:type="dcterms:W3CDTF">2016-09-20T12:45:32Z</dcterms:created>
  <dcterms:modified xsi:type="dcterms:W3CDTF">2018-03-09T15:21:53Z</dcterms:modified>
</cp:coreProperties>
</file>