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6"/>
  </p:notesMasterIdLst>
  <p:sldIdLst>
    <p:sldId id="256" r:id="rId2"/>
    <p:sldId id="312" r:id="rId3"/>
    <p:sldId id="324" r:id="rId4"/>
    <p:sldId id="317" r:id="rId5"/>
    <p:sldId id="320" r:id="rId6"/>
    <p:sldId id="257" r:id="rId7"/>
    <p:sldId id="258" r:id="rId8"/>
    <p:sldId id="266" r:id="rId9"/>
    <p:sldId id="262" r:id="rId10"/>
    <p:sldId id="263" r:id="rId11"/>
    <p:sldId id="264" r:id="rId12"/>
    <p:sldId id="265" r:id="rId13"/>
    <p:sldId id="267" r:id="rId14"/>
    <p:sldId id="321" r:id="rId15"/>
    <p:sldId id="259" r:id="rId16"/>
    <p:sldId id="301" r:id="rId17"/>
    <p:sldId id="302" r:id="rId18"/>
    <p:sldId id="303" r:id="rId19"/>
    <p:sldId id="304" r:id="rId20"/>
    <p:sldId id="305" r:id="rId21"/>
    <p:sldId id="271" r:id="rId22"/>
    <p:sldId id="272" r:id="rId23"/>
    <p:sldId id="308" r:id="rId24"/>
    <p:sldId id="309" r:id="rId25"/>
    <p:sldId id="325" r:id="rId26"/>
    <p:sldId id="326" r:id="rId27"/>
    <p:sldId id="327" r:id="rId28"/>
    <p:sldId id="328" r:id="rId29"/>
    <p:sldId id="329" r:id="rId30"/>
    <p:sldId id="330" r:id="rId31"/>
    <p:sldId id="331" r:id="rId32"/>
    <p:sldId id="313" r:id="rId33"/>
    <p:sldId id="306" r:id="rId34"/>
    <p:sldId id="273" r:id="rId35"/>
    <p:sldId id="299" r:id="rId36"/>
    <p:sldId id="307" r:id="rId37"/>
    <p:sldId id="276" r:id="rId38"/>
    <p:sldId id="279" r:id="rId39"/>
    <p:sldId id="280" r:id="rId40"/>
    <p:sldId id="281" r:id="rId41"/>
    <p:sldId id="282" r:id="rId42"/>
    <p:sldId id="284" r:id="rId43"/>
    <p:sldId id="285" r:id="rId44"/>
    <p:sldId id="332" r:id="rId45"/>
    <p:sldId id="286" r:id="rId46"/>
    <p:sldId id="287" r:id="rId47"/>
    <p:sldId id="310" r:id="rId48"/>
    <p:sldId id="291" r:id="rId49"/>
    <p:sldId id="300" r:id="rId50"/>
    <p:sldId id="298" r:id="rId51"/>
    <p:sldId id="316" r:id="rId52"/>
    <p:sldId id="319" r:id="rId53"/>
    <p:sldId id="322" r:id="rId54"/>
    <p:sldId id="318"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94660"/>
  </p:normalViewPr>
  <p:slideViewPr>
    <p:cSldViewPr snapToGrid="0" snapToObjects="1">
      <p:cViewPr varScale="1">
        <p:scale>
          <a:sx n="70" d="100"/>
          <a:sy n="70" d="100"/>
        </p:scale>
        <p:origin x="120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95266-AC61-43F7-B7C4-61640DFD2AD9}" type="datetimeFigureOut">
              <a:rPr lang="en-US" smtClean="0"/>
              <a:t>12/6/2017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9C450-37D3-4935-9720-031C904FB174}" type="slidenum">
              <a:rPr lang="en-US" smtClean="0"/>
              <a:t>‹#›</a:t>
            </a:fld>
            <a:endParaRPr lang="en-US"/>
          </a:p>
        </p:txBody>
      </p:sp>
    </p:spTree>
    <p:extLst>
      <p:ext uri="{BB962C8B-B14F-4D97-AF65-F5344CB8AC3E}">
        <p14:creationId xmlns:p14="http://schemas.microsoft.com/office/powerpoint/2010/main" val="4285734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F9C450-37D3-4935-9720-031C904FB174}" type="slidenum">
              <a:rPr lang="en-US" smtClean="0"/>
              <a:t>1</a:t>
            </a:fld>
            <a:endParaRPr lang="en-US"/>
          </a:p>
        </p:txBody>
      </p:sp>
    </p:spTree>
    <p:extLst>
      <p:ext uri="{BB962C8B-B14F-4D97-AF65-F5344CB8AC3E}">
        <p14:creationId xmlns:p14="http://schemas.microsoft.com/office/powerpoint/2010/main" val="1663643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F9C450-37D3-4935-9720-031C904FB174}" type="slidenum">
              <a:rPr lang="en-US" smtClean="0"/>
              <a:t>27</a:t>
            </a:fld>
            <a:endParaRPr lang="en-US"/>
          </a:p>
        </p:txBody>
      </p:sp>
    </p:spTree>
    <p:extLst>
      <p:ext uri="{BB962C8B-B14F-4D97-AF65-F5344CB8AC3E}">
        <p14:creationId xmlns:p14="http://schemas.microsoft.com/office/powerpoint/2010/main" val="799696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4337050"/>
          </a:xfrm>
        </p:spPr>
        <p:txBody>
          <a:bodyPr/>
          <a:lstStyle/>
          <a:p>
            <a:pPr>
              <a:defRPr/>
            </a:pPr>
            <a:r>
              <a:rPr lang="en-US" dirty="0"/>
              <a:t>We have  included a story about Well-Intentioned School as a handout called, “How Familiar is this Picture?”  We are going to read the story aloud as you follow along—mostly to control the pace of reading so that we all finish at the same time.</a:t>
            </a:r>
          </a:p>
          <a:p>
            <a:pPr>
              <a:defRPr/>
            </a:pPr>
            <a:r>
              <a:rPr lang="en-US" dirty="0"/>
              <a:t>It’s a story of the results of Walkthroughs in this school.  The results have to do with questions and questioning behaviors.  And, we want you to know, these results are based on research findings over many years.  They represent typical practice in K-12 schools in this country.</a:t>
            </a:r>
          </a:p>
          <a:p>
            <a:pPr>
              <a:defRPr/>
            </a:pPr>
            <a:r>
              <a:rPr lang="en-US" dirty="0"/>
              <a:t>As you hear the results, we want you to think about the questions on the overhead and at the bottom of the handout page.</a:t>
            </a:r>
          </a:p>
          <a:p>
            <a:pPr marL="174708" indent="-174708">
              <a:buFont typeface="Arial" pitchFamily="34" charset="0"/>
              <a:buChar char="•"/>
              <a:defRPr/>
            </a:pPr>
            <a:r>
              <a:rPr lang="en-US" dirty="0"/>
              <a:t>Which of these results—if found in your school—would be most disturbing or troubling to you, as a school leader?</a:t>
            </a:r>
          </a:p>
          <a:p>
            <a:pPr marL="174708" indent="-174708">
              <a:buFont typeface="Arial" pitchFamily="34" charset="0"/>
              <a:buChar char="•"/>
              <a:defRPr/>
            </a:pPr>
            <a:r>
              <a:rPr lang="en-US" dirty="0"/>
              <a:t>Do any of them seem familiar?</a:t>
            </a:r>
          </a:p>
          <a:p>
            <a:pPr marL="174708" indent="-174708">
              <a:buFont typeface="Arial" pitchFamily="34" charset="0"/>
              <a:buChar char="•"/>
              <a:defRPr/>
            </a:pPr>
            <a:r>
              <a:rPr lang="en-US" dirty="0"/>
              <a:t>Speculate as to why these data are typical for most schools.  What philosophy of schooling do they represent?</a:t>
            </a:r>
          </a:p>
          <a:p>
            <a:pPr marL="174708" indent="-174708">
              <a:buFont typeface="Arial" pitchFamily="34" charset="0"/>
              <a:buChar char="•"/>
              <a:defRPr/>
            </a:pPr>
            <a:r>
              <a:rPr lang="en-US" dirty="0"/>
              <a:t>In your opinion, which one would be most important to change—because it would be most likely to impact student learning?</a:t>
            </a:r>
          </a:p>
          <a:p>
            <a:pPr>
              <a:defRPr/>
            </a:pPr>
            <a:r>
              <a:rPr lang="en-US" i="1" dirty="0"/>
              <a:t>Read the story.  You may want to recruit participants to help you read…reading alternating findings, for example.  When you are finished, ask the groups to discuss the questions for 5-7 minutes (you judge the time needed) and have some brief sharing.</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55650" indent="-29051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63638" indent="-23177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30363" indent="-23177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95500" indent="-23177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C19FB42-8A22-4778-AA2C-F3FF278AD04C}" type="slidenum">
              <a:rPr lang="en-US" altLang="en-US" smtClean="0">
                <a:latin typeface="Arial" panose="020B0604020202020204" pitchFamily="34" charset="0"/>
              </a:rPr>
              <a:pPr>
                <a:spcBef>
                  <a:spcPct val="0"/>
                </a:spcBef>
              </a:pPr>
              <a:t>38</a:t>
            </a:fld>
            <a:endParaRPr lang="en-US" altLang="en-US">
              <a:latin typeface="Arial" panose="020B0604020202020204" pitchFamily="34" charset="0"/>
            </a:endParaRPr>
          </a:p>
        </p:txBody>
      </p:sp>
    </p:spTree>
    <p:extLst>
      <p:ext uri="{BB962C8B-B14F-4D97-AF65-F5344CB8AC3E}">
        <p14:creationId xmlns:p14="http://schemas.microsoft.com/office/powerpoint/2010/main" val="2654470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a:ea typeface="ＭＳ Ｐゴシック" panose="020B0600070205080204" pitchFamily="34" charset="-128"/>
              </a:rPr>
              <a:t>You may want to display this slide after pairs have gotten into their discussions so that all can see all three of the norms.</a:t>
            </a:r>
          </a:p>
          <a:p>
            <a:r>
              <a:rPr lang="en-US" altLang="en-US" i="1">
                <a:ea typeface="ＭＳ Ｐゴシック" panose="020B0600070205080204" pitchFamily="34" charset="-128"/>
              </a:rPr>
              <a:t>Move to the next slide to give directions for the next step.</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55650" indent="-29051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63638" indent="-23177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30363" indent="-23177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95500" indent="-23177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CBFB6E5-89D3-4C37-8B95-7F9A8A3B7DA9}" type="slidenum">
              <a:rPr lang="en-US" altLang="en-US" smtClean="0">
                <a:latin typeface="Arial" panose="020B0604020202020204" pitchFamily="34" charset="0"/>
              </a:rPr>
              <a:pPr>
                <a:spcBef>
                  <a:spcPct val="0"/>
                </a:spcBef>
              </a:pPr>
              <a:t>40</a:t>
            </a:fld>
            <a:endParaRPr lang="en-US" altLang="en-US">
              <a:latin typeface="Arial" panose="020B0604020202020204" pitchFamily="34" charset="0"/>
            </a:endParaRPr>
          </a:p>
        </p:txBody>
      </p:sp>
    </p:spTree>
    <p:extLst>
      <p:ext uri="{BB962C8B-B14F-4D97-AF65-F5344CB8AC3E}">
        <p14:creationId xmlns:p14="http://schemas.microsoft.com/office/powerpoint/2010/main" val="2475036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Traditional classroom questioning is often called I-R-E.  The teacher initiates a question, the student responds (one student at a time), and the teacher evaluates the response as to its correctness.</a:t>
            </a:r>
          </a:p>
          <a:p>
            <a:r>
              <a:rPr lang="en-US" altLang="en-US">
                <a:ea typeface="ＭＳ Ｐゴシック" panose="020B0600070205080204" pitchFamily="34" charset="-128"/>
              </a:rPr>
              <a:t>Walsh and Sattes liken this IRE classroom to a baseball game.  But let’s look at who gets to play.   Who pitches the questions?  (</a:t>
            </a:r>
            <a:r>
              <a:rPr lang="en-US" altLang="en-US" i="1">
                <a:ea typeface="ＭＳ Ｐゴシック" panose="020B0600070205080204" pitchFamily="34" charset="-128"/>
              </a:rPr>
              <a:t>the teacher in most classrooms is the pitcher.)  </a:t>
            </a:r>
            <a:r>
              <a:rPr lang="en-US" altLang="en-US">
                <a:ea typeface="ＭＳ Ｐゴシック" panose="020B0600070205080204" pitchFamily="34" charset="-128"/>
              </a:rPr>
              <a:t>The teacher is also the catcher and umpire; plays 1</a:t>
            </a:r>
            <a:r>
              <a:rPr lang="en-US" altLang="en-US" baseline="30000">
                <a:ea typeface="ＭＳ Ｐゴシック" panose="020B0600070205080204" pitchFamily="34" charset="-128"/>
              </a:rPr>
              <a:t>st</a:t>
            </a:r>
            <a:r>
              <a:rPr lang="en-US" altLang="en-US">
                <a:ea typeface="ＭＳ Ｐゴシック" panose="020B0600070205080204" pitchFamily="34" charset="-128"/>
              </a:rPr>
              <a:t>, 2</a:t>
            </a:r>
            <a:r>
              <a:rPr lang="en-US" altLang="en-US" baseline="30000">
                <a:ea typeface="ＭＳ Ｐゴシック" panose="020B0600070205080204" pitchFamily="34" charset="-128"/>
              </a:rPr>
              <a:t>nd</a:t>
            </a:r>
            <a:r>
              <a:rPr lang="en-US" altLang="en-US">
                <a:ea typeface="ＭＳ Ｐゴシック" panose="020B0600070205080204" pitchFamily="34" charset="-128"/>
              </a:rPr>
              <a:t>, and 3</a:t>
            </a:r>
            <a:r>
              <a:rPr lang="en-US" altLang="en-US" baseline="30000">
                <a:ea typeface="ＭＳ Ｐゴシック" panose="020B0600070205080204" pitchFamily="34" charset="-128"/>
              </a:rPr>
              <a:t>rd</a:t>
            </a:r>
            <a:r>
              <a:rPr lang="en-US" altLang="en-US">
                <a:ea typeface="ＭＳ Ｐゴシック" panose="020B0600070205080204" pitchFamily="34" charset="-128"/>
              </a:rPr>
              <a:t> base—and fields the responses in the outfield too.</a:t>
            </a:r>
          </a:p>
          <a:p>
            <a:r>
              <a:rPr lang="en-US" altLang="en-US">
                <a:ea typeface="ＭＳ Ｐゴシック" panose="020B0600070205080204" pitchFamily="34" charset="-128"/>
              </a:rPr>
              <a:t>What are students doing in this old paradigm game?  They sit on the bench and go up to bat one at a time; typically they get only one swing and then sit down.  And some of those students never even get to bat; some students get to swing at almost every question!</a:t>
            </a:r>
          </a:p>
          <a:p>
            <a:endParaRPr lang="en-US" altLang="en-US">
              <a:ea typeface="ＭＳ Ｐゴシック" panose="020B0600070205080204" pitchFamily="34" charset="-128"/>
            </a:endParaRPr>
          </a:p>
          <a:p>
            <a:r>
              <a:rPr lang="en-US" altLang="en-US">
                <a:ea typeface="ＭＳ Ｐゴシック" panose="020B0600070205080204" pitchFamily="34" charset="-128"/>
              </a:rPr>
              <a:t>So:  who’s engaged all the time?</a:t>
            </a:r>
          </a:p>
          <a:p>
            <a:r>
              <a:rPr lang="en-US" altLang="en-US">
                <a:ea typeface="ＭＳ Ｐゴシック" panose="020B0600070205080204" pitchFamily="34" charset="-128"/>
              </a:rPr>
              <a:t>(</a:t>
            </a:r>
            <a:r>
              <a:rPr lang="en-US" altLang="en-US" i="1">
                <a:ea typeface="ＭＳ Ｐゴシック" panose="020B0600070205080204" pitchFamily="34" charset="-128"/>
              </a:rPr>
              <a:t>expect a choral response:  the teacher!)</a:t>
            </a:r>
            <a:endParaRPr lang="en-US" altLang="en-US">
              <a:ea typeface="ＭＳ Ｐゴシック" panose="020B0600070205080204" pitchFamily="34" charset="-128"/>
            </a:endParaRP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55650" indent="-29051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63638" indent="-23177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30363" indent="-23177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95500" indent="-23177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E79421B-E9FF-4287-88C2-0FBB5BA335FF}" type="slidenum">
              <a:rPr lang="en-US" altLang="en-US" smtClean="0">
                <a:latin typeface="Arial" panose="020B0604020202020204" pitchFamily="34" charset="0"/>
              </a:rPr>
              <a:pPr>
                <a:spcBef>
                  <a:spcPct val="0"/>
                </a:spcBef>
              </a:pPr>
              <a:t>45</a:t>
            </a:fld>
            <a:endParaRPr lang="en-US" altLang="en-US">
              <a:latin typeface="Arial" panose="020B0604020202020204" pitchFamily="34" charset="0"/>
            </a:endParaRPr>
          </a:p>
        </p:txBody>
      </p:sp>
    </p:spTree>
    <p:extLst>
      <p:ext uri="{BB962C8B-B14F-4D97-AF65-F5344CB8AC3E}">
        <p14:creationId xmlns:p14="http://schemas.microsoft.com/office/powerpoint/2010/main" val="146334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We’d like to change up the rules and the roles of the game and see students pitching (or asking questions); students fielding others’ responses; students playing infield, catcher, and as they reflect and self-assess, even umpire.</a:t>
            </a:r>
          </a:p>
          <a:p>
            <a:endParaRPr lang="en-US" altLang="en-US">
              <a:ea typeface="ＭＳ Ｐゴシック" panose="020B0600070205080204" pitchFamily="34" charset="-128"/>
            </a:endParaRPr>
          </a:p>
          <a:p>
            <a:r>
              <a:rPr lang="en-US" altLang="en-US">
                <a:ea typeface="ＭＳ Ｐゴシック" panose="020B0600070205080204" pitchFamily="34" charset="-128"/>
              </a:rPr>
              <a:t>In this more active role, can you see that students will be more engaged?</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55650" indent="-29051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63638" indent="-23177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30363" indent="-23177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95500" indent="-23177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2975D5F-0787-4D2C-B23C-4F2B2FC9C006}" type="slidenum">
              <a:rPr lang="en-US" altLang="en-US" smtClean="0">
                <a:latin typeface="Arial" panose="020B0604020202020204" pitchFamily="34" charset="0"/>
              </a:rPr>
              <a:pPr>
                <a:spcBef>
                  <a:spcPct val="0"/>
                </a:spcBef>
              </a:pPr>
              <a:t>46</a:t>
            </a:fld>
            <a:endParaRPr lang="en-US" altLang="en-US">
              <a:latin typeface="Arial" panose="020B0604020202020204" pitchFamily="34" charset="0"/>
            </a:endParaRPr>
          </a:p>
        </p:txBody>
      </p:sp>
    </p:spTree>
    <p:extLst>
      <p:ext uri="{BB962C8B-B14F-4D97-AF65-F5344CB8AC3E}">
        <p14:creationId xmlns:p14="http://schemas.microsoft.com/office/powerpoint/2010/main" val="490712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 minutes</a:t>
            </a:r>
          </a:p>
          <a:p>
            <a:endParaRPr lang="en-US" dirty="0"/>
          </a:p>
          <a:p>
            <a:r>
              <a:rPr lang="en-US" dirty="0"/>
              <a:t>According to Robyn Jackson, How to Plan Rigorous Instruction, these</a:t>
            </a:r>
            <a:r>
              <a:rPr lang="en-US" baseline="0" dirty="0"/>
              <a:t> are a few reasons to pursue rigorous instruction for you and your students:</a:t>
            </a:r>
          </a:p>
          <a:p>
            <a:endParaRPr lang="en-US" b="1" dirty="0"/>
          </a:p>
          <a:p>
            <a:r>
              <a:rPr lang="en-US" b="1" dirty="0"/>
              <a:t>Persistence</a:t>
            </a:r>
            <a:r>
              <a:rPr lang="en-US" dirty="0"/>
              <a:t>:</a:t>
            </a:r>
            <a:r>
              <a:rPr lang="en-US" baseline="0" dirty="0"/>
              <a:t>  When students must dig for the answers, they discover the value of the search.  </a:t>
            </a:r>
          </a:p>
          <a:p>
            <a:r>
              <a:rPr lang="en-US" b="1" baseline="0" dirty="0"/>
              <a:t>Resilience</a:t>
            </a:r>
            <a:r>
              <a:rPr lang="en-US" baseline="0" dirty="0"/>
              <a:t>:  When students learn to engage in rigorous thinking and inquiry, they learn how to manage and work through frustration to solve problems on their own.  </a:t>
            </a:r>
          </a:p>
          <a:p>
            <a:r>
              <a:rPr lang="en-US" b="1" baseline="0" dirty="0"/>
              <a:t>Flexibility</a:t>
            </a:r>
            <a:r>
              <a:rPr lang="en-US" baseline="0" dirty="0"/>
              <a:t>:  Rigorous instruction helps students grasp that learning is messy and unpredictable. </a:t>
            </a:r>
          </a:p>
          <a:p>
            <a:r>
              <a:rPr lang="en-US" b="1" baseline="0" dirty="0"/>
              <a:t>Purposefulness</a:t>
            </a:r>
            <a:r>
              <a:rPr lang="en-US" baseline="0" dirty="0"/>
              <a:t>:  Students come to see that they are learning in order to make meaning, to broaden their own understanding, and to solve interesting problems.</a:t>
            </a:r>
          </a:p>
          <a:p>
            <a:r>
              <a:rPr lang="en-US" b="1" baseline="0" dirty="0"/>
              <a:t>Metacognition:</a:t>
            </a:r>
            <a:r>
              <a:rPr lang="en-US" baseline="0" dirty="0"/>
              <a:t>  Rigorous instruction asks students to think about their learning goals, select appropriate strategies for pursuing those goals, and reflect on them.</a:t>
            </a:r>
          </a:p>
          <a:p>
            <a:r>
              <a:rPr lang="en-US" b="1" baseline="0" dirty="0"/>
              <a:t>Ownership</a:t>
            </a:r>
            <a:r>
              <a:rPr lang="en-US" baseline="0" dirty="0"/>
              <a:t>:  When students must make meaning for themselves, they come to own what they have learned.  </a:t>
            </a:r>
            <a:endParaRPr lang="en-US" dirty="0"/>
          </a:p>
        </p:txBody>
      </p:sp>
      <p:sp>
        <p:nvSpPr>
          <p:cNvPr id="4" name="Slide Number Placeholder 3"/>
          <p:cNvSpPr>
            <a:spLocks noGrp="1"/>
          </p:cNvSpPr>
          <p:nvPr>
            <p:ph type="sldNum" sz="quarter" idx="10"/>
          </p:nvPr>
        </p:nvSpPr>
        <p:spPr/>
        <p:txBody>
          <a:bodyPr/>
          <a:lstStyle/>
          <a:p>
            <a:fld id="{C73A4B62-6D69-4336-9CE6-92F82F758257}" type="slidenum">
              <a:rPr lang="en-US" smtClean="0"/>
              <a:t>5</a:t>
            </a:fld>
            <a:endParaRPr lang="en-US"/>
          </a:p>
        </p:txBody>
      </p:sp>
    </p:spTree>
    <p:extLst>
      <p:ext uri="{BB962C8B-B14F-4D97-AF65-F5344CB8AC3E}">
        <p14:creationId xmlns:p14="http://schemas.microsoft.com/office/powerpoint/2010/main" val="3838901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5 minutes</a:t>
            </a:r>
          </a:p>
          <a:p>
            <a:r>
              <a:rPr lang="en-US" sz="1000" dirty="0"/>
              <a:t>So,</a:t>
            </a:r>
            <a:r>
              <a:rPr lang="en-US" sz="1000" baseline="0" dirty="0"/>
              <a:t> w</a:t>
            </a:r>
            <a:r>
              <a:rPr lang="en-US" sz="1000" dirty="0"/>
              <a:t>e have talked</a:t>
            </a:r>
            <a:r>
              <a:rPr lang="en-US" sz="1000" baseline="0" dirty="0"/>
              <a:t> about why we believe rigor is important.  In Alabama we have standards and assessments that are rigorous.  We agree that we want more rigorous instruction.  Now lets look at what Rigor means.  There are a lot of definitions of rigor out there.  Let’s look at one of those definitions from Barbara Blackburn in her book </a:t>
            </a:r>
            <a:r>
              <a:rPr lang="en-US" sz="1000" i="1" baseline="0" dirty="0"/>
              <a:t>Rigor Made Easy</a:t>
            </a:r>
            <a:r>
              <a:rPr lang="en-US" sz="1000" baseline="0" dirty="0"/>
              <a:t>.</a:t>
            </a:r>
          </a:p>
          <a:p>
            <a:endParaRPr lang="en-US" sz="1000" baseline="0" dirty="0"/>
          </a:p>
          <a:p>
            <a:r>
              <a:rPr lang="en-US" sz="1000" b="1" baseline="0" dirty="0"/>
              <a:t>Handout #1</a:t>
            </a:r>
            <a:r>
              <a:rPr lang="en-US" sz="1000" baseline="0" dirty="0"/>
              <a:t>: </a:t>
            </a:r>
          </a:p>
          <a:p>
            <a:pPr marL="171450" indent="-171450">
              <a:buFont typeface="Wingdings" panose="05000000000000000000" pitchFamily="2" charset="2"/>
              <a:buChar char="Ø"/>
            </a:pPr>
            <a:r>
              <a:rPr lang="en-US" sz="1000" baseline="0" dirty="0"/>
              <a:t>Ask participants to r</a:t>
            </a:r>
            <a:r>
              <a:rPr lang="en-US" sz="1000" dirty="0"/>
              <a:t>ead the definition and note</a:t>
            </a:r>
            <a:r>
              <a:rPr lang="en-US" sz="1000" baseline="0" dirty="0"/>
              <a:t> </a:t>
            </a:r>
            <a:r>
              <a:rPr lang="en-US" sz="1000" dirty="0"/>
              <a:t>word</a:t>
            </a:r>
            <a:r>
              <a:rPr lang="en-US" sz="1000" baseline="0" dirty="0"/>
              <a:t>s and phrases that resonate with them.  After about a minute have participants discuss with a table partner.</a:t>
            </a:r>
          </a:p>
          <a:p>
            <a:pPr marL="171450" indent="-171450">
              <a:buFont typeface="Wingdings" panose="05000000000000000000" pitchFamily="2" charset="2"/>
              <a:buChar char="Ø"/>
            </a:pPr>
            <a:r>
              <a:rPr lang="en-US" sz="1000" baseline="0" dirty="0"/>
              <a:t>Drop in and listen to discussion.  Bring these points out at the end of the discussions.</a:t>
            </a:r>
          </a:p>
          <a:p>
            <a:pPr marL="628650" lvl="1" indent="-171450">
              <a:buFont typeface="Arial" panose="020B0604020202020204" pitchFamily="34" charset="0"/>
              <a:buChar char="•"/>
            </a:pPr>
            <a:r>
              <a:rPr lang="en-US" sz="1000" baseline="0" dirty="0"/>
              <a:t>This definition has 3 main parts:</a:t>
            </a:r>
          </a:p>
          <a:p>
            <a:pPr marL="1143000" lvl="2" indent="-228600">
              <a:buFont typeface="+mj-lt"/>
              <a:buAutoNum type="arabicPeriod"/>
            </a:pPr>
            <a:r>
              <a:rPr lang="en-US" sz="1000" baseline="0" dirty="0"/>
              <a:t>Creating an environment where each student is expected to learn at high levels, </a:t>
            </a:r>
          </a:p>
          <a:p>
            <a:pPr marL="1143000" lvl="2" indent="-228600">
              <a:buFont typeface="+mj-lt"/>
              <a:buAutoNum type="arabicPeriod"/>
            </a:pPr>
            <a:r>
              <a:rPr lang="en-US" sz="1000" baseline="0" dirty="0"/>
              <a:t>each student is supported so he or she can learn at high levels,  </a:t>
            </a:r>
          </a:p>
          <a:p>
            <a:pPr marL="1143000" lvl="2" indent="-228600">
              <a:buFont typeface="+mj-lt"/>
              <a:buAutoNum type="arabicPeriod"/>
            </a:pPr>
            <a:r>
              <a:rPr lang="en-US" sz="1000" baseline="0" dirty="0"/>
              <a:t>and each student demonstrates learning at high levels</a:t>
            </a:r>
          </a:p>
          <a:p>
            <a:pPr marL="171450" indent="-171450">
              <a:buFont typeface="Arial" panose="020B0604020202020204" pitchFamily="34" charset="0"/>
              <a:buChar char="•"/>
            </a:pPr>
            <a:endParaRPr lang="en-US" sz="1000" baseline="0" dirty="0"/>
          </a:p>
          <a:p>
            <a:pPr marL="628650" lvl="1" indent="-171450">
              <a:buFont typeface="Arial" panose="020B0604020202020204" pitchFamily="34" charset="0"/>
              <a:buChar char="•"/>
            </a:pPr>
            <a:r>
              <a:rPr lang="en-US" sz="1000" baseline="0" dirty="0"/>
              <a:t>This tri-fold definition is not limited to the curriculum students are expected to learn.  It is more than a specific lesson or instructional strategy.  It is deeper than what a student says or does in response to a lesson.  True rigor is the result of weaving together all of these elements to raise students to higher levels of learning.</a:t>
            </a:r>
            <a:endParaRPr lang="en-US" sz="1000" dirty="0"/>
          </a:p>
        </p:txBody>
      </p:sp>
      <p:sp>
        <p:nvSpPr>
          <p:cNvPr id="4" name="Slide Number Placeholder 3"/>
          <p:cNvSpPr>
            <a:spLocks noGrp="1"/>
          </p:cNvSpPr>
          <p:nvPr>
            <p:ph type="sldNum" sz="quarter" idx="10"/>
          </p:nvPr>
        </p:nvSpPr>
        <p:spPr/>
        <p:txBody>
          <a:bodyPr/>
          <a:lstStyle/>
          <a:p>
            <a:fld id="{C73A4B62-6D69-4336-9CE6-92F82F758257}" type="slidenum">
              <a:rPr lang="en-US" smtClean="0"/>
              <a:t>7</a:t>
            </a:fld>
            <a:endParaRPr lang="en-US"/>
          </a:p>
        </p:txBody>
      </p:sp>
    </p:spTree>
    <p:extLst>
      <p:ext uri="{BB962C8B-B14F-4D97-AF65-F5344CB8AC3E}">
        <p14:creationId xmlns:p14="http://schemas.microsoft.com/office/powerpoint/2010/main" val="16471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2762FE-5FC7-40E5-B4C2-737F0842CB24}" type="slidenum">
              <a:rPr lang="en-US" altLang="en-US"/>
              <a:pPr/>
              <a:t>8</a:t>
            </a:fld>
            <a:endParaRPr lang="en-US" altLang="en-US"/>
          </a:p>
        </p:txBody>
      </p:sp>
      <p:sp>
        <p:nvSpPr>
          <p:cNvPr id="348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8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Talk about the Application contimuum.</a:t>
            </a:r>
          </a:p>
        </p:txBody>
      </p:sp>
    </p:spTree>
    <p:extLst>
      <p:ext uri="{BB962C8B-B14F-4D97-AF65-F5344CB8AC3E}">
        <p14:creationId xmlns:p14="http://schemas.microsoft.com/office/powerpoint/2010/main" val="3274272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43B958-03D1-4D23-86DF-B8A7320A9E8D}" type="slidenum">
              <a:rPr lang="en-US" altLang="en-US"/>
              <a:pPr/>
              <a:t>9</a:t>
            </a:fld>
            <a:endParaRPr lang="en-US" altLang="en-US"/>
          </a:p>
        </p:txBody>
      </p:sp>
      <p:sp>
        <p:nvSpPr>
          <p:cNvPr id="368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8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Let’s look at each quadrant separately.</a:t>
            </a:r>
          </a:p>
        </p:txBody>
      </p:sp>
    </p:spTree>
    <p:extLst>
      <p:ext uri="{BB962C8B-B14F-4D97-AF65-F5344CB8AC3E}">
        <p14:creationId xmlns:p14="http://schemas.microsoft.com/office/powerpoint/2010/main" val="3615245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E2E9CC-D3BB-4A2E-914E-D0B273A3C4E9}" type="slidenum">
              <a:rPr lang="en-US" altLang="en-US"/>
              <a:pPr/>
              <a:t>13</a:t>
            </a:fld>
            <a:endParaRPr lang="en-US" altLang="en-US"/>
          </a:p>
        </p:txBody>
      </p:sp>
      <p:sp>
        <p:nvSpPr>
          <p:cNvPr id="512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2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The International Center for Leadership in Education as also been working with Assessment as it relates to the rigor and relevance Framework. What types of assessment are appropriate in each quadrant?</a:t>
            </a:r>
          </a:p>
        </p:txBody>
      </p:sp>
    </p:spTree>
    <p:extLst>
      <p:ext uri="{BB962C8B-B14F-4D97-AF65-F5344CB8AC3E}">
        <p14:creationId xmlns:p14="http://schemas.microsoft.com/office/powerpoint/2010/main" val="4225373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DOK 2-3</a:t>
            </a:r>
          </a:p>
        </p:txBody>
      </p:sp>
      <p:sp>
        <p:nvSpPr>
          <p:cNvPr id="4" name="Slide Number Placeholder 3"/>
          <p:cNvSpPr>
            <a:spLocks noGrp="1"/>
          </p:cNvSpPr>
          <p:nvPr>
            <p:ph type="sldNum" sz="quarter" idx="10"/>
          </p:nvPr>
        </p:nvSpPr>
        <p:spPr/>
        <p:txBody>
          <a:bodyPr/>
          <a:lstStyle/>
          <a:p>
            <a:fld id="{A4FB4106-189C-42F7-B7D6-0E0DD6F67494}" type="slidenum">
              <a:rPr lang="en-US" smtClean="0"/>
              <a:pPr/>
              <a:t>17</a:t>
            </a:fld>
            <a:endParaRPr lang="en-US"/>
          </a:p>
        </p:txBody>
      </p:sp>
    </p:spTree>
    <p:extLst>
      <p:ext uri="{BB962C8B-B14F-4D97-AF65-F5344CB8AC3E}">
        <p14:creationId xmlns:p14="http://schemas.microsoft.com/office/powerpoint/2010/main" val="4289205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DOK 2-3</a:t>
            </a:r>
          </a:p>
        </p:txBody>
      </p:sp>
      <p:sp>
        <p:nvSpPr>
          <p:cNvPr id="4" name="Slide Number Placeholder 3"/>
          <p:cNvSpPr>
            <a:spLocks noGrp="1"/>
          </p:cNvSpPr>
          <p:nvPr>
            <p:ph type="sldNum" sz="quarter" idx="10"/>
          </p:nvPr>
        </p:nvSpPr>
        <p:spPr/>
        <p:txBody>
          <a:bodyPr/>
          <a:lstStyle/>
          <a:p>
            <a:fld id="{A4FB4106-189C-42F7-B7D6-0E0DD6F67494}" type="slidenum">
              <a:rPr lang="en-US" smtClean="0"/>
              <a:pPr/>
              <a:t>18</a:t>
            </a:fld>
            <a:endParaRPr lang="en-US"/>
          </a:p>
        </p:txBody>
      </p:sp>
    </p:spTree>
    <p:extLst>
      <p:ext uri="{BB962C8B-B14F-4D97-AF65-F5344CB8AC3E}">
        <p14:creationId xmlns:p14="http://schemas.microsoft.com/office/powerpoint/2010/main" val="2780984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25-30</a:t>
            </a:r>
          </a:p>
          <a:p>
            <a:endParaRPr lang="en-US" dirty="0"/>
          </a:p>
          <a:p>
            <a:r>
              <a:rPr lang="en-US" dirty="0"/>
              <a:t>DOK 3</a:t>
            </a:r>
          </a:p>
        </p:txBody>
      </p:sp>
      <p:sp>
        <p:nvSpPr>
          <p:cNvPr id="4" name="Slide Number Placeholder 3"/>
          <p:cNvSpPr>
            <a:spLocks noGrp="1"/>
          </p:cNvSpPr>
          <p:nvPr>
            <p:ph type="sldNum" sz="quarter" idx="10"/>
          </p:nvPr>
        </p:nvSpPr>
        <p:spPr/>
        <p:txBody>
          <a:bodyPr/>
          <a:lstStyle/>
          <a:p>
            <a:fld id="{A4FB4106-189C-42F7-B7D6-0E0DD6F67494}" type="slidenum">
              <a:rPr lang="en-US" smtClean="0"/>
              <a:pPr/>
              <a:t>19</a:t>
            </a:fld>
            <a:endParaRPr lang="en-US"/>
          </a:p>
        </p:txBody>
      </p:sp>
    </p:spTree>
    <p:extLst>
      <p:ext uri="{BB962C8B-B14F-4D97-AF65-F5344CB8AC3E}">
        <p14:creationId xmlns:p14="http://schemas.microsoft.com/office/powerpoint/2010/main" val="7693051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5" descr="EES_PP_Master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5008118"/>
            <a:ext cx="5357280" cy="867737"/>
          </a:xfrm>
        </p:spPr>
        <p:txBody>
          <a:bodyPr>
            <a:normAutofit/>
          </a:bodyPr>
          <a:lstStyle>
            <a:lvl1pPr algn="l">
              <a:defRPr sz="3500" baseline="0">
                <a:solidFill>
                  <a:srgbClr val="595959"/>
                </a:solidFill>
                <a:latin typeface="Helvetica Neue"/>
                <a:cs typeface="Helvetica Neue"/>
              </a:defRPr>
            </a:lvl1pPr>
          </a:lstStyle>
          <a:p>
            <a:r>
              <a:rPr lang="en-US"/>
              <a:t>Click to edit Master title style</a:t>
            </a:r>
            <a:endParaRPr lang="en-US" dirty="0"/>
          </a:p>
        </p:txBody>
      </p:sp>
      <p:sp>
        <p:nvSpPr>
          <p:cNvPr id="3" name="Subtitle 2"/>
          <p:cNvSpPr>
            <a:spLocks noGrp="1"/>
          </p:cNvSpPr>
          <p:nvPr>
            <p:ph type="subTitle" idx="1"/>
          </p:nvPr>
        </p:nvSpPr>
        <p:spPr>
          <a:xfrm>
            <a:off x="685800" y="5875856"/>
            <a:ext cx="3811110" cy="661050"/>
          </a:xfrm>
        </p:spPr>
        <p:txBody>
          <a:bodyPr>
            <a:normAutofit/>
          </a:bodyPr>
          <a:lstStyle>
            <a:lvl1pPr marL="0" indent="0" algn="l">
              <a:buNone/>
              <a:defRPr sz="21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0"/>
          </p:nvPr>
        </p:nvSpPr>
        <p:spPr>
          <a:xfrm>
            <a:off x="6207125" y="4649788"/>
            <a:ext cx="2682875" cy="2038350"/>
          </a:xfrm>
        </p:spPr>
        <p:txBody>
          <a:bodyPr>
            <a:normAutofit/>
          </a:bodyPr>
          <a:lstStyle>
            <a:lvl1pPr>
              <a:defRPr sz="2500">
                <a:solidFill>
                  <a:schemeClr val="tx1">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3827974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2pPr>
              <a:defRPr>
                <a:solidFill>
                  <a:srgbClr val="595959"/>
                </a:solidFill>
                <a:latin typeface="Helvetica Neue"/>
                <a:cs typeface="Helvetica Neue"/>
              </a:defRPr>
            </a:lvl2pPr>
            <a:lvl3pPr>
              <a:defRPr>
                <a:solidFill>
                  <a:srgbClr val="595959"/>
                </a:solidFill>
                <a:latin typeface="Helvetica Neue"/>
                <a:cs typeface="Helvetica Neue"/>
              </a:defRPr>
            </a:lvl3pPr>
            <a:lvl4pPr>
              <a:defRPr>
                <a:solidFill>
                  <a:srgbClr val="595959"/>
                </a:solidFill>
                <a:latin typeface="Helvetica Neue"/>
                <a:cs typeface="Helvetica Neue"/>
              </a:defRPr>
            </a:lvl4pPr>
            <a:lvl5pPr>
              <a:defRPr>
                <a:solidFill>
                  <a:srgbClr val="595959"/>
                </a:solidFill>
                <a:latin typeface="Helvetica Neue"/>
                <a:cs typeface="Helvetica Neu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8428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3" name="Picture 8" descr="EES_PP_Transition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5" descr="EES_ed_WebIcon_hir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19213"/>
            <a:ext cx="4570413" cy="441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8"/>
          <p:cNvSpPr>
            <a:spLocks noChangeArrowheads="1"/>
          </p:cNvSpPr>
          <p:nvPr/>
        </p:nvSpPr>
        <p:spPr bwMode="auto">
          <a:xfrm>
            <a:off x="4572000" y="3276600"/>
            <a:ext cx="4267200"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Aft>
                <a:spcPts val="1800"/>
              </a:spcAft>
            </a:pPr>
            <a:r>
              <a:rPr lang="en-US" sz="2200" b="1">
                <a:solidFill>
                  <a:srgbClr val="666666"/>
                </a:solidFill>
                <a:latin typeface="75 Helvetica Bold" charset="0"/>
              </a:rPr>
              <a:t>STEVEN W. EDWARDS, PH.D</a:t>
            </a:r>
            <a:r>
              <a:rPr lang="en-US" sz="2400">
                <a:solidFill>
                  <a:srgbClr val="666666"/>
                </a:solidFill>
                <a:latin typeface="75 Helvetica Bold" charset="0"/>
              </a:rPr>
              <a:t>.</a:t>
            </a:r>
            <a:r>
              <a:rPr lang="en-US">
                <a:solidFill>
                  <a:srgbClr val="666666"/>
                </a:solidFill>
                <a:latin typeface="75 Helvetica Bold" charset="0"/>
              </a:rPr>
              <a:t/>
            </a:r>
            <a:br>
              <a:rPr lang="en-US">
                <a:solidFill>
                  <a:srgbClr val="666666"/>
                </a:solidFill>
                <a:latin typeface="75 Helvetica Bold" charset="0"/>
              </a:rPr>
            </a:br>
            <a:r>
              <a:rPr lang="en-US">
                <a:solidFill>
                  <a:srgbClr val="FF8000"/>
                </a:solidFill>
                <a:latin typeface="75 Helvetica Bold" charset="0"/>
              </a:rPr>
              <a:t>PRESIDENT &amp; CEO</a:t>
            </a:r>
            <a:r>
              <a:rPr lang="en-US" sz="1200">
                <a:solidFill>
                  <a:srgbClr val="FF8000"/>
                </a:solidFill>
                <a:latin typeface="75 Helvetica Bold" charset="0"/>
              </a:rPr>
              <a:t/>
            </a:r>
            <a:br>
              <a:rPr lang="en-US" sz="1200">
                <a:solidFill>
                  <a:srgbClr val="FF8000"/>
                </a:solidFill>
                <a:latin typeface="75 Helvetica Bold" charset="0"/>
              </a:rPr>
            </a:br>
            <a:r>
              <a:rPr lang="en-US" sz="1200">
                <a:solidFill>
                  <a:srgbClr val="FF8000"/>
                </a:solidFill>
                <a:latin typeface="75 Helvetica Bold" charset="0"/>
              </a:rPr>
              <a:t/>
            </a:r>
            <a:br>
              <a:rPr lang="en-US" sz="1200">
                <a:solidFill>
                  <a:srgbClr val="FF8000"/>
                </a:solidFill>
                <a:latin typeface="75 Helvetica Bold" charset="0"/>
              </a:rPr>
            </a:br>
            <a:r>
              <a:rPr lang="en-US">
                <a:solidFill>
                  <a:srgbClr val="666666"/>
                </a:solidFill>
                <a:latin typeface="65 Helvetica Medium" charset="0"/>
              </a:rPr>
              <a:t/>
            </a:r>
            <a:br>
              <a:rPr lang="en-US">
                <a:solidFill>
                  <a:srgbClr val="666666"/>
                </a:solidFill>
                <a:latin typeface="65 Helvetica Medium" charset="0"/>
              </a:rPr>
            </a:br>
            <a:r>
              <a:rPr lang="en-US">
                <a:solidFill>
                  <a:srgbClr val="666666"/>
                </a:solidFill>
                <a:latin typeface="65 Helvetica Medium" charset="0"/>
              </a:rPr>
              <a:t/>
            </a:r>
            <a:br>
              <a:rPr lang="en-US">
                <a:solidFill>
                  <a:srgbClr val="666666"/>
                </a:solidFill>
                <a:latin typeface="65 Helvetica Medium" charset="0"/>
              </a:rPr>
            </a:br>
            <a:r>
              <a:rPr lang="en-US">
                <a:solidFill>
                  <a:srgbClr val="FF8000"/>
                </a:solidFill>
                <a:latin typeface="65 Helvetica Medium" charset="0"/>
              </a:rPr>
              <a:t>P</a:t>
            </a:r>
            <a:r>
              <a:rPr lang="en-US">
                <a:solidFill>
                  <a:srgbClr val="666666"/>
                </a:solidFill>
                <a:latin typeface="65 Helvetica Medium" charset="0"/>
              </a:rPr>
              <a:t> 202.359.5124  </a:t>
            </a:r>
            <a:r>
              <a:rPr lang="en-US">
                <a:solidFill>
                  <a:srgbClr val="FF8000"/>
                </a:solidFill>
                <a:latin typeface="65 Helvetica Medium" charset="0"/>
              </a:rPr>
              <a:t>F</a:t>
            </a:r>
            <a:r>
              <a:rPr lang="en-US">
                <a:solidFill>
                  <a:srgbClr val="666666"/>
                </a:solidFill>
                <a:latin typeface="65 Helvetica Medium" charset="0"/>
              </a:rPr>
              <a:t> 703.837.0223</a:t>
            </a:r>
            <a:br>
              <a:rPr lang="en-US">
                <a:solidFill>
                  <a:srgbClr val="666666"/>
                </a:solidFill>
                <a:latin typeface="65 Helvetica Medium" charset="0"/>
              </a:rPr>
            </a:br>
            <a:r>
              <a:rPr lang="en-US">
                <a:solidFill>
                  <a:srgbClr val="0080FF"/>
                </a:solidFill>
                <a:latin typeface="65 Helvetica Medium" charset="0"/>
              </a:rPr>
              <a:t>E</a:t>
            </a:r>
            <a:r>
              <a:rPr lang="en-US">
                <a:solidFill>
                  <a:srgbClr val="666666"/>
                </a:solidFill>
                <a:latin typeface="65 Helvetica Medium" charset="0"/>
              </a:rPr>
              <a:t> steve@edwardsedservices.com</a:t>
            </a:r>
            <a:br>
              <a:rPr lang="en-US">
                <a:solidFill>
                  <a:srgbClr val="666666"/>
                </a:solidFill>
                <a:latin typeface="65 Helvetica Medium" charset="0"/>
              </a:rPr>
            </a:br>
            <a:r>
              <a:rPr lang="en-US">
                <a:solidFill>
                  <a:srgbClr val="FF8000"/>
                </a:solidFill>
                <a:latin typeface="65 Helvetica Medium" charset="0"/>
              </a:rPr>
              <a:t>W</a:t>
            </a:r>
            <a:r>
              <a:rPr lang="en-US">
                <a:solidFill>
                  <a:srgbClr val="666666"/>
                </a:solidFill>
                <a:latin typeface="65 Helvetica Medium" charset="0"/>
              </a:rPr>
              <a:t> edwards</a:t>
            </a:r>
            <a:r>
              <a:rPr lang="en-US">
                <a:solidFill>
                  <a:srgbClr val="0080FF"/>
                </a:solidFill>
                <a:latin typeface="65 Helvetica Medium" charset="0"/>
              </a:rPr>
              <a:t>ed</a:t>
            </a:r>
            <a:r>
              <a:rPr lang="en-US">
                <a:solidFill>
                  <a:srgbClr val="666666"/>
                </a:solidFill>
                <a:latin typeface="65 Helvetica Medium" charset="0"/>
              </a:rPr>
              <a:t>services.com</a:t>
            </a:r>
          </a:p>
        </p:txBody>
      </p:sp>
      <p:sp>
        <p:nvSpPr>
          <p:cNvPr id="7" name="TextBox 6"/>
          <p:cNvSpPr txBox="1"/>
          <p:nvPr/>
        </p:nvSpPr>
        <p:spPr>
          <a:xfrm>
            <a:off x="4572000" y="1741488"/>
            <a:ext cx="4267200" cy="1077912"/>
          </a:xfrm>
          <a:prstGeom prst="rect">
            <a:avLst/>
          </a:prstGeom>
          <a:noFill/>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ja-JP" altLang="en-US" sz="3200" b="1">
                <a:solidFill>
                  <a:srgbClr val="0468A9"/>
                </a:solidFill>
                <a:latin typeface="Helvetica Neue Light" charset="0"/>
              </a:rPr>
              <a:t>“</a:t>
            </a:r>
            <a:r>
              <a:rPr lang="en-US" sz="3200" b="1">
                <a:solidFill>
                  <a:srgbClr val="0468A9"/>
                </a:solidFill>
                <a:latin typeface="Helvetica Neue Light" charset="0"/>
              </a:rPr>
              <a:t>LIKE</a:t>
            </a:r>
            <a:r>
              <a:rPr lang="ja-JP" altLang="en-US" sz="3200" b="1">
                <a:solidFill>
                  <a:srgbClr val="0468A9"/>
                </a:solidFill>
                <a:latin typeface="Helvetica Neue Light" charset="0"/>
              </a:rPr>
              <a:t>”</a:t>
            </a:r>
            <a:r>
              <a:rPr lang="en-US" sz="3200" b="1">
                <a:solidFill>
                  <a:srgbClr val="0468A9"/>
                </a:solidFill>
                <a:latin typeface="Helvetica Neue Light" charset="0"/>
              </a:rPr>
              <a:t> us on Facebook</a:t>
            </a:r>
          </a:p>
          <a:p>
            <a:pPr eaLnBrk="1" hangingPunct="1">
              <a:defRPr/>
            </a:pPr>
            <a:r>
              <a:rPr lang="en-US" sz="3200" b="1">
                <a:solidFill>
                  <a:srgbClr val="0468A9"/>
                </a:solidFill>
                <a:latin typeface="Helvetica Neue Light" charset="0"/>
              </a:rPr>
              <a:t>Follow us on Twitter</a:t>
            </a:r>
          </a:p>
        </p:txBody>
      </p:sp>
      <p:sp>
        <p:nvSpPr>
          <p:cNvPr id="6" name="Text Placeholder 6"/>
          <p:cNvSpPr>
            <a:spLocks noGrp="1"/>
          </p:cNvSpPr>
          <p:nvPr>
            <p:ph type="body" sz="quarter" idx="10"/>
          </p:nvPr>
        </p:nvSpPr>
        <p:spPr>
          <a:xfrm>
            <a:off x="4569693" y="306388"/>
            <a:ext cx="3683000" cy="1012825"/>
          </a:xfrm>
        </p:spPr>
        <p:txBody>
          <a:bodyPr>
            <a:noAutofit/>
          </a:bodyPr>
          <a:lstStyle>
            <a:lvl1pPr>
              <a:defRPr sz="4800" b="1" baseline="0"/>
            </a:lvl1pPr>
          </a:lstStyle>
          <a:p>
            <a:pPr lvl="0"/>
            <a:r>
              <a:rPr lang="en-US"/>
              <a:t>Click to edit Master text styles</a:t>
            </a:r>
          </a:p>
        </p:txBody>
      </p:sp>
    </p:spTree>
    <p:extLst>
      <p:ext uri="{BB962C8B-B14F-4D97-AF65-F5344CB8AC3E}">
        <p14:creationId xmlns:p14="http://schemas.microsoft.com/office/powerpoint/2010/main" val="2695686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4" name="Picture 8" descr="EES_PP_Transition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5" descr="EES_ed_WebIcon_hir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19213"/>
            <a:ext cx="4570413" cy="441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8"/>
          <p:cNvSpPr>
            <a:spLocks noChangeArrowheads="1"/>
          </p:cNvSpPr>
          <p:nvPr/>
        </p:nvSpPr>
        <p:spPr bwMode="auto">
          <a:xfrm>
            <a:off x="4572000" y="3748088"/>
            <a:ext cx="4267200" cy="250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Aft>
                <a:spcPts val="1800"/>
              </a:spcAft>
            </a:pPr>
            <a:r>
              <a:rPr lang="en-US" sz="1200">
                <a:solidFill>
                  <a:srgbClr val="FF8000"/>
                </a:solidFill>
                <a:latin typeface="75 Helvetica Bold" charset="0"/>
              </a:rPr>
              <a:t/>
            </a:r>
            <a:br>
              <a:rPr lang="en-US" sz="1200">
                <a:solidFill>
                  <a:srgbClr val="FF8000"/>
                </a:solidFill>
                <a:latin typeface="75 Helvetica Bold" charset="0"/>
              </a:rPr>
            </a:br>
            <a:r>
              <a:rPr lang="en-US" sz="1200">
                <a:solidFill>
                  <a:srgbClr val="FF8000"/>
                </a:solidFill>
                <a:latin typeface="75 Helvetica Bold" charset="0"/>
              </a:rPr>
              <a:t/>
            </a:r>
            <a:br>
              <a:rPr lang="en-US" sz="1200">
                <a:solidFill>
                  <a:srgbClr val="FF8000"/>
                </a:solidFill>
                <a:latin typeface="75 Helvetica Bold" charset="0"/>
              </a:rPr>
            </a:br>
            <a:r>
              <a:rPr lang="en-US">
                <a:solidFill>
                  <a:srgbClr val="666666"/>
                </a:solidFill>
                <a:latin typeface="65 Helvetica Medium" charset="0"/>
              </a:rPr>
              <a:t/>
            </a:r>
            <a:br>
              <a:rPr lang="en-US">
                <a:solidFill>
                  <a:srgbClr val="666666"/>
                </a:solidFill>
                <a:latin typeface="65 Helvetica Medium" charset="0"/>
              </a:rPr>
            </a:br>
            <a:r>
              <a:rPr lang="en-US">
                <a:solidFill>
                  <a:srgbClr val="666666"/>
                </a:solidFill>
                <a:latin typeface="65 Helvetica Medium" charset="0"/>
              </a:rPr>
              <a:t/>
            </a:r>
            <a:br>
              <a:rPr lang="en-US">
                <a:solidFill>
                  <a:srgbClr val="666666"/>
                </a:solidFill>
                <a:latin typeface="65 Helvetica Medium" charset="0"/>
              </a:rPr>
            </a:br>
            <a:r>
              <a:rPr lang="en-US">
                <a:solidFill>
                  <a:srgbClr val="FF8000"/>
                </a:solidFill>
                <a:latin typeface="65 Helvetica Medium" charset="0"/>
              </a:rPr>
              <a:t>P</a:t>
            </a:r>
            <a:r>
              <a:rPr lang="en-US">
                <a:solidFill>
                  <a:srgbClr val="666666"/>
                </a:solidFill>
                <a:latin typeface="65 Helvetica Medium" charset="0"/>
              </a:rPr>
              <a:t>  703.837.0223  </a:t>
            </a:r>
            <a:r>
              <a:rPr lang="en-US">
                <a:solidFill>
                  <a:srgbClr val="FF8000"/>
                </a:solidFill>
                <a:latin typeface="65 Helvetica Medium" charset="0"/>
              </a:rPr>
              <a:t>F</a:t>
            </a:r>
            <a:r>
              <a:rPr lang="en-US">
                <a:solidFill>
                  <a:srgbClr val="666666"/>
                </a:solidFill>
                <a:latin typeface="65 Helvetica Medium" charset="0"/>
              </a:rPr>
              <a:t> 703.837.0223</a:t>
            </a:r>
            <a:br>
              <a:rPr lang="en-US">
                <a:solidFill>
                  <a:srgbClr val="666666"/>
                </a:solidFill>
                <a:latin typeface="65 Helvetica Medium" charset="0"/>
              </a:rPr>
            </a:br>
            <a:r>
              <a:rPr lang="en-US">
                <a:solidFill>
                  <a:srgbClr val="0080FF"/>
                </a:solidFill>
                <a:latin typeface="65 Helvetica Medium" charset="0"/>
              </a:rPr>
              <a:t>E</a:t>
            </a:r>
            <a:r>
              <a:rPr lang="en-US">
                <a:solidFill>
                  <a:srgbClr val="666666"/>
                </a:solidFill>
                <a:latin typeface="65 Helvetica Medium" charset="0"/>
              </a:rPr>
              <a:t>  info@edwardsedservices.com</a:t>
            </a:r>
            <a:br>
              <a:rPr lang="en-US">
                <a:solidFill>
                  <a:srgbClr val="666666"/>
                </a:solidFill>
                <a:latin typeface="65 Helvetica Medium" charset="0"/>
              </a:rPr>
            </a:br>
            <a:r>
              <a:rPr lang="en-US">
                <a:solidFill>
                  <a:srgbClr val="FF8000"/>
                </a:solidFill>
                <a:latin typeface="65 Helvetica Medium" charset="0"/>
              </a:rPr>
              <a:t>W</a:t>
            </a:r>
            <a:r>
              <a:rPr lang="en-US">
                <a:solidFill>
                  <a:srgbClr val="666666"/>
                </a:solidFill>
                <a:latin typeface="65 Helvetica Medium" charset="0"/>
              </a:rPr>
              <a:t> edwards</a:t>
            </a:r>
            <a:r>
              <a:rPr lang="en-US">
                <a:solidFill>
                  <a:srgbClr val="0080FF"/>
                </a:solidFill>
                <a:latin typeface="65 Helvetica Medium" charset="0"/>
              </a:rPr>
              <a:t>ed</a:t>
            </a:r>
            <a:r>
              <a:rPr lang="en-US">
                <a:solidFill>
                  <a:srgbClr val="666666"/>
                </a:solidFill>
                <a:latin typeface="65 Helvetica Medium" charset="0"/>
              </a:rPr>
              <a:t>services.com</a:t>
            </a:r>
          </a:p>
        </p:txBody>
      </p:sp>
      <p:sp>
        <p:nvSpPr>
          <p:cNvPr id="6" name="Text Placeholder 6"/>
          <p:cNvSpPr>
            <a:spLocks noGrp="1"/>
          </p:cNvSpPr>
          <p:nvPr>
            <p:ph type="body" sz="quarter" idx="10"/>
          </p:nvPr>
        </p:nvSpPr>
        <p:spPr>
          <a:xfrm>
            <a:off x="4572000" y="1319213"/>
            <a:ext cx="3683000" cy="1012825"/>
          </a:xfrm>
        </p:spPr>
        <p:txBody>
          <a:bodyPr>
            <a:noAutofit/>
          </a:bodyPr>
          <a:lstStyle>
            <a:lvl1pPr>
              <a:defRPr sz="4800" b="1" baseline="0"/>
            </a:lvl1pPr>
          </a:lstStyle>
          <a:p>
            <a:pPr lvl="0"/>
            <a:r>
              <a:rPr lang="en-US"/>
              <a:t>Click to edit Master text styles</a:t>
            </a:r>
          </a:p>
        </p:txBody>
      </p:sp>
      <p:sp>
        <p:nvSpPr>
          <p:cNvPr id="8" name="Text Placeholder 7"/>
          <p:cNvSpPr>
            <a:spLocks noGrp="1"/>
          </p:cNvSpPr>
          <p:nvPr>
            <p:ph type="body" sz="quarter" idx="11"/>
          </p:nvPr>
        </p:nvSpPr>
        <p:spPr>
          <a:xfrm>
            <a:off x="4572000" y="2693988"/>
            <a:ext cx="3683000" cy="1525587"/>
          </a:xfrm>
        </p:spPr>
        <p:txBody>
          <a:bodyPr>
            <a:noAutofit/>
          </a:bodyPr>
          <a:lstStyle>
            <a:lvl1pPr>
              <a:defRPr sz="2600" b="1" baseline="0">
                <a:solidFill>
                  <a:srgbClr val="256CBD"/>
                </a:solidFill>
              </a:defRPr>
            </a:lvl1pPr>
          </a:lstStyle>
          <a:p>
            <a:pPr lvl="0"/>
            <a:r>
              <a:rPr lang="en-US"/>
              <a:t>Click to edit Master text styles</a:t>
            </a:r>
          </a:p>
        </p:txBody>
      </p:sp>
    </p:spTree>
    <p:extLst>
      <p:ext uri="{BB962C8B-B14F-4D97-AF65-F5344CB8AC3E}">
        <p14:creationId xmlns:p14="http://schemas.microsoft.com/office/powerpoint/2010/main" val="1474236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4"/>
          <p:cNvSpPr>
            <a:spLocks noGrp="1"/>
          </p:cNvSpPr>
          <p:nvPr>
            <p:ph type="dt" sz="half" idx="10"/>
          </p:nvPr>
        </p:nvSpPr>
        <p:spPr>
          <a:xfrm>
            <a:off x="3776663" y="6111875"/>
            <a:ext cx="22860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7C7B9EEB-3D6B-644C-9B33-CFDF86F04DCE}" type="datetimeFigureOut">
              <a:rPr lang="en-US" smtClean="0"/>
              <a:t>12/6/2017</a:t>
            </a:fld>
            <a:endParaRPr lang="en-US"/>
          </a:p>
        </p:txBody>
      </p:sp>
      <p:sp>
        <p:nvSpPr>
          <p:cNvPr id="4" name="Footer Placeholder 17"/>
          <p:cNvSpPr>
            <a:spLocks noGrp="1"/>
          </p:cNvSpPr>
          <p:nvPr>
            <p:ph type="ftr" sz="quarter" idx="11"/>
          </p:nvPr>
        </p:nvSpPr>
        <p:spPr>
          <a:xfrm>
            <a:off x="6062663" y="6111875"/>
            <a:ext cx="22860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ＭＳ Ｐゴシック" pitchFamily="34" charset="-128"/>
                <a:cs typeface="+mn-cs"/>
              </a:defRPr>
            </a:lvl1pPr>
          </a:lstStyle>
          <a:p>
            <a:endParaRPr lang="en-US"/>
          </a:p>
        </p:txBody>
      </p:sp>
      <p:sp>
        <p:nvSpPr>
          <p:cNvPr id="5" name="Slide Number Placeholder 4"/>
          <p:cNvSpPr>
            <a:spLocks noGrp="1"/>
          </p:cNvSpPr>
          <p:nvPr>
            <p:ph type="sldNum" sz="quarter" idx="12"/>
          </p:nvPr>
        </p:nvSpPr>
        <p:spPr>
          <a:xfrm>
            <a:off x="8348663" y="6111875"/>
            <a:ext cx="4572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F9F0D002-2334-824A-B6CD-FB70F7A3370A}" type="slidenum">
              <a:rPr lang="en-US" smtClean="0"/>
              <a:t>‹#›</a:t>
            </a:fld>
            <a:endParaRPr lang="en-US"/>
          </a:p>
        </p:txBody>
      </p:sp>
    </p:spTree>
    <p:extLst>
      <p:ext uri="{BB962C8B-B14F-4D97-AF65-F5344CB8AC3E}">
        <p14:creationId xmlns:p14="http://schemas.microsoft.com/office/powerpoint/2010/main" val="2047272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5" name="Picture 5" descr="EES_PP_Master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5008118"/>
            <a:ext cx="5357280" cy="867737"/>
          </a:xfrm>
        </p:spPr>
        <p:txBody>
          <a:bodyPr>
            <a:normAutofit/>
          </a:bodyPr>
          <a:lstStyle>
            <a:lvl1pPr algn="l">
              <a:defRPr sz="3500" baseline="0">
                <a:solidFill>
                  <a:srgbClr val="595959"/>
                </a:solidFill>
                <a:latin typeface="Helvetica Neue"/>
                <a:cs typeface="Helvetica Neue"/>
              </a:defRPr>
            </a:lvl1pPr>
          </a:lstStyle>
          <a:p>
            <a:r>
              <a:rPr lang="en-US"/>
              <a:t>Click to edit Master title style</a:t>
            </a:r>
            <a:endParaRPr lang="en-US" dirty="0"/>
          </a:p>
        </p:txBody>
      </p:sp>
      <p:sp>
        <p:nvSpPr>
          <p:cNvPr id="3" name="Subtitle 2"/>
          <p:cNvSpPr>
            <a:spLocks noGrp="1"/>
          </p:cNvSpPr>
          <p:nvPr>
            <p:ph type="subTitle" idx="1"/>
          </p:nvPr>
        </p:nvSpPr>
        <p:spPr>
          <a:xfrm>
            <a:off x="685800" y="5875856"/>
            <a:ext cx="3811110" cy="661050"/>
          </a:xfrm>
        </p:spPr>
        <p:txBody>
          <a:bodyPr>
            <a:normAutofit/>
          </a:bodyPr>
          <a:lstStyle>
            <a:lvl1pPr marL="0" indent="0" algn="l">
              <a:buNone/>
              <a:defRPr sz="21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0"/>
          </p:nvPr>
        </p:nvSpPr>
        <p:spPr>
          <a:xfrm>
            <a:off x="6207125" y="4649788"/>
            <a:ext cx="2682875" cy="2038350"/>
          </a:xfrm>
        </p:spPr>
        <p:txBody>
          <a:bodyPr>
            <a:normAutofit/>
          </a:bodyPr>
          <a:lstStyle>
            <a:lvl1pPr>
              <a:defRPr sz="2500">
                <a:solidFill>
                  <a:schemeClr val="tx1">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3154433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C7B9EEB-3D6B-644C-9B33-CFDF86F04DCE}" type="datetimeFigureOut">
              <a:rPr lang="en-US" smtClean="0"/>
              <a:t>12/6/2017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9F0D002-2334-824A-B6CD-FB70F7A3370A}" type="slidenum">
              <a:rPr lang="en-US" smtClean="0"/>
              <a:t>‹#›</a:t>
            </a:fld>
            <a:endParaRPr lang="en-US"/>
          </a:p>
        </p:txBody>
      </p:sp>
    </p:spTree>
    <p:extLst>
      <p:ext uri="{BB962C8B-B14F-4D97-AF65-F5344CB8AC3E}">
        <p14:creationId xmlns:p14="http://schemas.microsoft.com/office/powerpoint/2010/main" val="310458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05538" cy="995315"/>
          </a:xfrm>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p:txBody>
          <a:bodyPr/>
          <a:lstStyle>
            <a:lvl1pPr>
              <a:buFont typeface="Arial"/>
              <a:buChar char="•"/>
              <a:defRPr sz="3600" baseline="0">
                <a:solidFill>
                  <a:schemeClr val="tx1">
                    <a:lumMod val="65000"/>
                    <a:lumOff val="35000"/>
                  </a:schemeClr>
                </a:solidFill>
              </a:defRPr>
            </a:lvl1pPr>
            <a:lvl2pPr>
              <a:defRPr>
                <a:solidFill>
                  <a:schemeClr val="tx1">
                    <a:lumMod val="65000"/>
                    <a:lumOff val="35000"/>
                  </a:schemeClr>
                </a:solidFill>
                <a:latin typeface="Helvetica Neue"/>
                <a:cs typeface="Helvetica Neue"/>
              </a:defRPr>
            </a:lvl2pPr>
            <a:lvl3pPr>
              <a:defRPr>
                <a:solidFill>
                  <a:schemeClr val="tx1">
                    <a:lumMod val="65000"/>
                    <a:lumOff val="35000"/>
                  </a:schemeClr>
                </a:solidFill>
                <a:latin typeface="Helvetica Neue"/>
                <a:cs typeface="Helvetica Neue"/>
              </a:defRPr>
            </a:lvl3pPr>
            <a:lvl4pPr>
              <a:defRPr>
                <a:solidFill>
                  <a:schemeClr val="tx1">
                    <a:lumMod val="65000"/>
                    <a:lumOff val="35000"/>
                  </a:schemeClr>
                </a:solidFill>
                <a:latin typeface="Helvetica Neue"/>
                <a:cs typeface="Helvetica Neue"/>
              </a:defRPr>
            </a:lvl4pPr>
            <a:lvl5pPr>
              <a:defRPr>
                <a:solidFill>
                  <a:schemeClr val="tx1">
                    <a:lumMod val="65000"/>
                    <a:lumOff val="35000"/>
                  </a:schemeClr>
                </a:solidFill>
                <a:latin typeface="Helvetica Neue"/>
                <a:cs typeface="Helvetica Neu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35546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05538" cy="99531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Font typeface="Arial"/>
              <a:buChar char="•"/>
              <a:defRPr sz="2800" baseline="0"/>
            </a:lvl1pPr>
            <a:lvl2pPr>
              <a:defRPr sz="2400">
                <a:solidFill>
                  <a:srgbClr val="595959"/>
                </a:solidFill>
                <a:latin typeface="Helvetica Neue"/>
                <a:cs typeface="Helvetica Neue"/>
              </a:defRPr>
            </a:lvl2pPr>
            <a:lvl3pPr>
              <a:defRPr sz="2000">
                <a:solidFill>
                  <a:srgbClr val="595959"/>
                </a:solidFill>
                <a:latin typeface="Helvetica Neue"/>
                <a:cs typeface="Helvetica Neue"/>
              </a:defRPr>
            </a:lvl3pPr>
            <a:lvl4pPr>
              <a:defRPr sz="1800">
                <a:solidFill>
                  <a:srgbClr val="595959"/>
                </a:solidFill>
                <a:latin typeface="Helvetica Neue"/>
                <a:cs typeface="Helvetica Neue"/>
              </a:defRPr>
            </a:lvl4pPr>
            <a:lvl5pPr>
              <a:defRPr sz="1800">
                <a:solidFill>
                  <a:srgbClr val="595959"/>
                </a:solidFill>
                <a:latin typeface="Helvetica Neue"/>
                <a:cs typeface="Helvetica Neue"/>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Font typeface="Arial"/>
              <a:buChar char="•"/>
              <a:defRPr sz="2800"/>
            </a:lvl1pPr>
            <a:lvl2pPr>
              <a:defRPr sz="2400">
                <a:solidFill>
                  <a:srgbClr val="595959"/>
                </a:solidFill>
                <a:latin typeface="Helvetica Neue"/>
                <a:cs typeface="Helvetica Neue"/>
              </a:defRPr>
            </a:lvl2pPr>
            <a:lvl3pPr>
              <a:defRPr sz="2000">
                <a:solidFill>
                  <a:srgbClr val="595959"/>
                </a:solidFill>
                <a:latin typeface="Helvetica Neue"/>
                <a:cs typeface="Helvetica Neue"/>
              </a:defRPr>
            </a:lvl3pPr>
            <a:lvl4pPr>
              <a:defRPr sz="1800">
                <a:solidFill>
                  <a:srgbClr val="595959"/>
                </a:solidFill>
                <a:latin typeface="Helvetica Neue"/>
                <a:cs typeface="Helvetica Neue"/>
              </a:defRPr>
            </a:lvl4pPr>
            <a:lvl5pPr>
              <a:defRPr sz="1800">
                <a:solidFill>
                  <a:srgbClr val="595959"/>
                </a:solidFill>
                <a:latin typeface="Helvetica Neue"/>
                <a:cs typeface="Helvetica Neue"/>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8165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05538" cy="974831"/>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baseline="0">
                <a:solidFill>
                  <a:srgbClr val="256CB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solidFill>
                  <a:schemeClr val="tx1">
                    <a:lumMod val="65000"/>
                    <a:lumOff val="35000"/>
                  </a:schemeClr>
                </a:solidFill>
                <a:latin typeface="Helvetica Neue"/>
                <a:cs typeface="Helvetica Neue"/>
              </a:defRPr>
            </a:lvl2pPr>
            <a:lvl3pPr>
              <a:defRPr sz="1800">
                <a:solidFill>
                  <a:schemeClr val="tx1">
                    <a:lumMod val="65000"/>
                    <a:lumOff val="35000"/>
                  </a:schemeClr>
                </a:solidFill>
                <a:latin typeface="Helvetica Neue"/>
                <a:cs typeface="Helvetica Neue"/>
              </a:defRPr>
            </a:lvl3pPr>
            <a:lvl4pPr>
              <a:defRPr sz="1600">
                <a:solidFill>
                  <a:schemeClr val="tx1">
                    <a:lumMod val="65000"/>
                    <a:lumOff val="35000"/>
                  </a:schemeClr>
                </a:solidFill>
                <a:latin typeface="Helvetica Neue"/>
                <a:cs typeface="Helvetica Neue"/>
              </a:defRPr>
            </a:lvl4pPr>
            <a:lvl5pPr>
              <a:defRPr sz="1600">
                <a:solidFill>
                  <a:schemeClr val="tx1">
                    <a:lumMod val="65000"/>
                    <a:lumOff val="35000"/>
                  </a:schemeClr>
                </a:solidFill>
                <a:latin typeface="Helvetica Neue"/>
                <a:cs typeface="Helvetica Neue"/>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baseline="0">
                <a:solidFill>
                  <a:srgbClr val="256CB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solidFill>
                  <a:srgbClr val="595959"/>
                </a:solidFill>
                <a:latin typeface="Helvetica Neue"/>
                <a:cs typeface="Helvetica Neue"/>
              </a:defRPr>
            </a:lvl2pPr>
            <a:lvl3pPr>
              <a:defRPr sz="1800">
                <a:solidFill>
                  <a:srgbClr val="595959"/>
                </a:solidFill>
                <a:latin typeface="Helvetica Neue"/>
                <a:cs typeface="Helvetica Neue"/>
              </a:defRPr>
            </a:lvl3pPr>
            <a:lvl4pPr>
              <a:defRPr sz="1600">
                <a:solidFill>
                  <a:srgbClr val="595959"/>
                </a:solidFill>
                <a:latin typeface="Helvetica Neue"/>
                <a:cs typeface="Helvetica Neue"/>
              </a:defRPr>
            </a:lvl4pPr>
            <a:lvl5pPr>
              <a:defRPr sz="1600">
                <a:solidFill>
                  <a:srgbClr val="595959"/>
                </a:solidFill>
                <a:latin typeface="Helvetica Neue"/>
                <a:cs typeface="Helvetica Neue"/>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405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457200" y="1417638"/>
            <a:ext cx="8229600" cy="4511675"/>
          </a:xfrm>
        </p:spPr>
        <p:txBody>
          <a:bodyPr>
            <a:normAutofit/>
          </a:bodyPr>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5400"/>
            </a:lvl1pPr>
          </a:lstStyle>
          <a:p>
            <a:pPr lvl="0"/>
            <a:r>
              <a:rPr lang="en-US"/>
              <a:t>Click to edit Master text styles</a:t>
            </a:r>
          </a:p>
        </p:txBody>
      </p:sp>
    </p:spTree>
    <p:extLst>
      <p:ext uri="{BB962C8B-B14F-4D97-AF65-F5344CB8AC3E}">
        <p14:creationId xmlns:p14="http://schemas.microsoft.com/office/powerpoint/2010/main" val="291038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256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2" name="Picture 8" descr="EES_PP_Transition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85046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buFont typeface="Arial"/>
              <a:buChar char="•"/>
              <a:defRPr sz="2900"/>
            </a:lvl1pPr>
            <a:lvl2pPr>
              <a:defRPr sz="2800">
                <a:solidFill>
                  <a:srgbClr val="595959"/>
                </a:solidFill>
                <a:latin typeface="Helvetica Neue"/>
                <a:cs typeface="Helvetica Neue"/>
              </a:defRPr>
            </a:lvl2pPr>
            <a:lvl3pPr>
              <a:defRPr sz="2400">
                <a:solidFill>
                  <a:srgbClr val="595959"/>
                </a:solidFill>
                <a:latin typeface="Helvetica Neue"/>
                <a:cs typeface="Helvetica Neue"/>
              </a:defRPr>
            </a:lvl3pPr>
            <a:lvl4pPr>
              <a:defRPr sz="2000">
                <a:solidFill>
                  <a:srgbClr val="595959"/>
                </a:solidFill>
                <a:latin typeface="Helvetica Neue"/>
                <a:cs typeface="Helvetica Neue"/>
              </a:defRPr>
            </a:lvl4pPr>
            <a:lvl5pPr>
              <a:defRPr sz="2000">
                <a:solidFill>
                  <a:srgbClr val="595959"/>
                </a:solidFill>
                <a:latin typeface="Helvetica Neue"/>
                <a:cs typeface="Helvetica Neue"/>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86008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870"/>
            <a:ext cx="5486400" cy="426670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46663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EES_PP_Text"/>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Slide Title Here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	Use this slide when you don</a:t>
            </a:r>
            <a:r>
              <a:rPr lang="ja-JP" altLang="en-US"/>
              <a:t>’</a:t>
            </a:r>
            <a:r>
              <a:rPr lang="en-US" altLang="ja-JP"/>
              <a:t>t have bullets</a:t>
            </a: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algn="r" defTabSz="457200" rtl="0" eaLnBrk="1" fontAlgn="base" hangingPunct="1">
        <a:spcBef>
          <a:spcPct val="0"/>
        </a:spcBef>
        <a:spcAft>
          <a:spcPct val="0"/>
        </a:spcAft>
        <a:defRPr sz="3200" kern="1200">
          <a:solidFill>
            <a:srgbClr val="7F7F7F"/>
          </a:solidFill>
          <a:latin typeface="Helvetica Neue"/>
          <a:ea typeface="ＭＳ Ｐゴシック" pitchFamily="-100" charset="-128"/>
          <a:cs typeface="Helvetica Neue"/>
        </a:defRPr>
      </a:lvl1pPr>
      <a:lvl2pPr algn="r" defTabSz="457200" rtl="0" eaLnBrk="1" fontAlgn="base" hangingPunct="1">
        <a:spcBef>
          <a:spcPct val="0"/>
        </a:spcBef>
        <a:spcAft>
          <a:spcPct val="0"/>
        </a:spcAft>
        <a:defRPr sz="3200">
          <a:solidFill>
            <a:srgbClr val="7F7F7F"/>
          </a:solidFill>
          <a:latin typeface="Helvetica Neue" pitchFamily="-100" charset="0"/>
          <a:ea typeface="ＭＳ Ｐゴシック" pitchFamily="-100" charset="-128"/>
          <a:cs typeface="Helvetica Neue" charset="0"/>
        </a:defRPr>
      </a:lvl2pPr>
      <a:lvl3pPr algn="r" defTabSz="457200" rtl="0" eaLnBrk="1" fontAlgn="base" hangingPunct="1">
        <a:spcBef>
          <a:spcPct val="0"/>
        </a:spcBef>
        <a:spcAft>
          <a:spcPct val="0"/>
        </a:spcAft>
        <a:defRPr sz="3200">
          <a:solidFill>
            <a:srgbClr val="7F7F7F"/>
          </a:solidFill>
          <a:latin typeface="Helvetica Neue" pitchFamily="-100" charset="0"/>
          <a:ea typeface="ＭＳ Ｐゴシック" pitchFamily="-100" charset="-128"/>
          <a:cs typeface="Helvetica Neue" charset="0"/>
        </a:defRPr>
      </a:lvl3pPr>
      <a:lvl4pPr algn="r" defTabSz="457200" rtl="0" eaLnBrk="1" fontAlgn="base" hangingPunct="1">
        <a:spcBef>
          <a:spcPct val="0"/>
        </a:spcBef>
        <a:spcAft>
          <a:spcPct val="0"/>
        </a:spcAft>
        <a:defRPr sz="3200">
          <a:solidFill>
            <a:srgbClr val="7F7F7F"/>
          </a:solidFill>
          <a:latin typeface="Helvetica Neue" pitchFamily="-100" charset="0"/>
          <a:ea typeface="ＭＳ Ｐゴシック" pitchFamily="-100" charset="-128"/>
          <a:cs typeface="Helvetica Neue" charset="0"/>
        </a:defRPr>
      </a:lvl4pPr>
      <a:lvl5pPr algn="r" defTabSz="457200" rtl="0" eaLnBrk="1" fontAlgn="base" hangingPunct="1">
        <a:spcBef>
          <a:spcPct val="0"/>
        </a:spcBef>
        <a:spcAft>
          <a:spcPct val="0"/>
        </a:spcAft>
        <a:defRPr sz="3200">
          <a:solidFill>
            <a:srgbClr val="7F7F7F"/>
          </a:solidFill>
          <a:latin typeface="Helvetica Neue" pitchFamily="-100" charset="0"/>
          <a:ea typeface="ＭＳ Ｐゴシック" pitchFamily="-100" charset="-128"/>
          <a:cs typeface="Helvetica Neue" charset="0"/>
        </a:defRPr>
      </a:lvl5pPr>
      <a:lvl6pPr marL="457200" algn="r" defTabSz="457200" rtl="0" eaLnBrk="1" fontAlgn="base" hangingPunct="1">
        <a:spcBef>
          <a:spcPct val="0"/>
        </a:spcBef>
        <a:spcAft>
          <a:spcPct val="0"/>
        </a:spcAft>
        <a:defRPr sz="3200">
          <a:solidFill>
            <a:srgbClr val="7F7F7F"/>
          </a:solidFill>
          <a:latin typeface="Helvetica Neue" pitchFamily="-100" charset="0"/>
          <a:ea typeface="ＭＳ Ｐゴシック" pitchFamily="-100" charset="-128"/>
        </a:defRPr>
      </a:lvl6pPr>
      <a:lvl7pPr marL="914400" algn="r" defTabSz="457200" rtl="0" eaLnBrk="1" fontAlgn="base" hangingPunct="1">
        <a:spcBef>
          <a:spcPct val="0"/>
        </a:spcBef>
        <a:spcAft>
          <a:spcPct val="0"/>
        </a:spcAft>
        <a:defRPr sz="3200">
          <a:solidFill>
            <a:srgbClr val="7F7F7F"/>
          </a:solidFill>
          <a:latin typeface="Helvetica Neue" pitchFamily="-100" charset="0"/>
          <a:ea typeface="ＭＳ Ｐゴシック" pitchFamily="-100" charset="-128"/>
        </a:defRPr>
      </a:lvl7pPr>
      <a:lvl8pPr marL="1371600" algn="r" defTabSz="457200" rtl="0" eaLnBrk="1" fontAlgn="base" hangingPunct="1">
        <a:spcBef>
          <a:spcPct val="0"/>
        </a:spcBef>
        <a:spcAft>
          <a:spcPct val="0"/>
        </a:spcAft>
        <a:defRPr sz="3200">
          <a:solidFill>
            <a:srgbClr val="7F7F7F"/>
          </a:solidFill>
          <a:latin typeface="Helvetica Neue" pitchFamily="-100" charset="0"/>
          <a:ea typeface="ＭＳ Ｐゴシック" pitchFamily="-100" charset="-128"/>
        </a:defRPr>
      </a:lvl8pPr>
      <a:lvl9pPr marL="1828800" algn="r" defTabSz="457200" rtl="0" eaLnBrk="1" fontAlgn="base" hangingPunct="1">
        <a:spcBef>
          <a:spcPct val="0"/>
        </a:spcBef>
        <a:spcAft>
          <a:spcPct val="0"/>
        </a:spcAft>
        <a:defRPr sz="3200">
          <a:solidFill>
            <a:srgbClr val="7F7F7F"/>
          </a:solidFill>
          <a:latin typeface="Helvetica Neue" pitchFamily="-100" charset="0"/>
          <a:ea typeface="ＭＳ Ｐゴシック" pitchFamily="-100" charset="-128"/>
        </a:defRPr>
      </a:lvl9pPr>
    </p:titleStyle>
    <p:bodyStyle>
      <a:lvl1pPr marL="342900" indent="-342900" algn="l" defTabSz="457200" rtl="0" eaLnBrk="1" fontAlgn="base" hangingPunct="1">
        <a:spcBef>
          <a:spcPct val="20000"/>
        </a:spcBef>
        <a:spcAft>
          <a:spcPct val="0"/>
        </a:spcAft>
        <a:buFont typeface="Arial" charset="0"/>
        <a:buChar char="•"/>
        <a:defRPr sz="4800" kern="1200">
          <a:solidFill>
            <a:srgbClr val="E85C1D"/>
          </a:solidFill>
          <a:latin typeface="Helvetica Neue Light"/>
          <a:ea typeface="ＭＳ Ｐゴシック" pitchFamily="-100" charset="-128"/>
          <a:cs typeface="Helvetica Neue Light"/>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0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0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hyperlink" Target="https://www.youtube.com/watch?v=Fs3EL9CWTII" TargetMode="External"/><Relationship Id="rId2" Type="http://schemas.openxmlformats.org/officeDocument/2006/relationships/hyperlink" Target="https://www.youtube.com/watch?v=iOcYfrZJWi8"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WV Cohort Meeting</a:t>
            </a:r>
            <a:br>
              <a:rPr lang="en-US" dirty="0"/>
            </a:br>
            <a:r>
              <a:rPr lang="en-US" dirty="0"/>
              <a:t>December 5, 2017</a:t>
            </a:r>
            <a:br>
              <a:rPr lang="en-US" dirty="0"/>
            </a:br>
            <a:r>
              <a:rPr lang="en-US" dirty="0"/>
              <a:t>Dr. Mary Lu MacCorkle</a:t>
            </a:r>
          </a:p>
        </p:txBody>
      </p:sp>
      <p:sp>
        <p:nvSpPr>
          <p:cNvPr id="3" name="Subtitle 2"/>
          <p:cNvSpPr>
            <a:spLocks noGrp="1"/>
          </p:cNvSpPr>
          <p:nvPr>
            <p:ph type="subTitle" idx="1"/>
          </p:nvPr>
        </p:nvSpPr>
        <p:spPr/>
        <p:txBody>
          <a:bodyPr/>
          <a:lstStyle/>
          <a:p>
            <a:r>
              <a:rPr lang="en-US" dirty="0">
                <a:latin typeface="Helvetica Neue"/>
              </a:rPr>
              <a:t>Teaching and Learning</a:t>
            </a:r>
          </a:p>
          <a:p>
            <a:r>
              <a:rPr lang="en-US" dirty="0">
                <a:latin typeface="Helvetica Neue"/>
              </a:rPr>
              <a:t>Rigor and Student Engagement</a:t>
            </a:r>
          </a:p>
          <a:p>
            <a:endParaRPr lang="en-US" dirty="0">
              <a:latin typeface="Helvetica Neue"/>
            </a:endParaRPr>
          </a:p>
        </p:txBody>
      </p:sp>
    </p:spTree>
    <p:extLst>
      <p:ext uri="{BB962C8B-B14F-4D97-AF65-F5344CB8AC3E}">
        <p14:creationId xmlns:p14="http://schemas.microsoft.com/office/powerpoint/2010/main" val="2542731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409575"/>
            <a:ext cx="7772400" cy="762000"/>
          </a:xfrm>
        </p:spPr>
        <p:txBody>
          <a:bodyPr/>
          <a:lstStyle/>
          <a:p>
            <a:r>
              <a:rPr lang="en-US" altLang="en-US"/>
              <a:t>Rigor and Relevance</a:t>
            </a:r>
          </a:p>
        </p:txBody>
      </p:sp>
      <p:sp>
        <p:nvSpPr>
          <p:cNvPr id="22531" name="Line 3"/>
          <p:cNvSpPr>
            <a:spLocks noChangeShapeType="1"/>
          </p:cNvSpPr>
          <p:nvPr/>
        </p:nvSpPr>
        <p:spPr bwMode="auto">
          <a:xfrm>
            <a:off x="990600" y="1981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532" name="Line 4"/>
          <p:cNvSpPr>
            <a:spLocks noChangeShapeType="1"/>
          </p:cNvSpPr>
          <p:nvPr/>
        </p:nvSpPr>
        <p:spPr bwMode="auto">
          <a:xfrm>
            <a:off x="1066800" y="2057400"/>
            <a:ext cx="0" cy="2743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533" name="Line 5"/>
          <p:cNvSpPr>
            <a:spLocks noChangeShapeType="1"/>
          </p:cNvSpPr>
          <p:nvPr/>
        </p:nvSpPr>
        <p:spPr bwMode="auto">
          <a:xfrm>
            <a:off x="1066800" y="5715000"/>
            <a:ext cx="6019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534" name="Line 6"/>
          <p:cNvSpPr>
            <a:spLocks noChangeShapeType="1"/>
          </p:cNvSpPr>
          <p:nvPr/>
        </p:nvSpPr>
        <p:spPr bwMode="auto">
          <a:xfrm>
            <a:off x="1066800" y="480060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535" name="Line 7"/>
          <p:cNvSpPr>
            <a:spLocks noChangeShapeType="1"/>
          </p:cNvSpPr>
          <p:nvPr/>
        </p:nvSpPr>
        <p:spPr bwMode="auto">
          <a:xfrm>
            <a:off x="1600200" y="48006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536" name="Text Box 8"/>
          <p:cNvSpPr txBox="1">
            <a:spLocks noChangeArrowheads="1"/>
          </p:cNvSpPr>
          <p:nvPr/>
        </p:nvSpPr>
        <p:spPr bwMode="auto">
          <a:xfrm>
            <a:off x="288925" y="1336675"/>
            <a:ext cx="1082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2400" b="0"/>
          </a:p>
        </p:txBody>
      </p:sp>
      <p:sp>
        <p:nvSpPr>
          <p:cNvPr id="22537" name="Text Box 9"/>
          <p:cNvSpPr txBox="1">
            <a:spLocks noChangeArrowheads="1"/>
          </p:cNvSpPr>
          <p:nvPr/>
        </p:nvSpPr>
        <p:spPr bwMode="auto">
          <a:xfrm>
            <a:off x="593725" y="1260475"/>
            <a:ext cx="877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t>Rigor</a:t>
            </a:r>
          </a:p>
        </p:txBody>
      </p:sp>
      <p:sp>
        <p:nvSpPr>
          <p:cNvPr id="22538" name="Text Box 10"/>
          <p:cNvSpPr txBox="1">
            <a:spLocks noChangeArrowheads="1"/>
          </p:cNvSpPr>
          <p:nvPr/>
        </p:nvSpPr>
        <p:spPr bwMode="auto">
          <a:xfrm>
            <a:off x="7223125" y="5299075"/>
            <a:ext cx="1450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t>Relevance</a:t>
            </a:r>
          </a:p>
        </p:txBody>
      </p:sp>
      <p:sp>
        <p:nvSpPr>
          <p:cNvPr id="22539" name="Line 11"/>
          <p:cNvSpPr>
            <a:spLocks noChangeShapeType="1"/>
          </p:cNvSpPr>
          <p:nvPr/>
        </p:nvSpPr>
        <p:spPr bwMode="auto">
          <a:xfrm flipV="1">
            <a:off x="1066800" y="1981200"/>
            <a:ext cx="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540" name="Line 12"/>
          <p:cNvSpPr>
            <a:spLocks noChangeShapeType="1"/>
          </p:cNvSpPr>
          <p:nvPr/>
        </p:nvSpPr>
        <p:spPr bwMode="auto">
          <a:xfrm>
            <a:off x="7086600" y="5715000"/>
            <a:ext cx="76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541" name="Line 13"/>
          <p:cNvSpPr>
            <a:spLocks noChangeShapeType="1"/>
          </p:cNvSpPr>
          <p:nvPr/>
        </p:nvSpPr>
        <p:spPr bwMode="auto">
          <a:xfrm flipV="1">
            <a:off x="4114800" y="2133600"/>
            <a:ext cx="0" cy="32766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542" name="Line 14"/>
          <p:cNvSpPr>
            <a:spLocks noChangeShapeType="1"/>
          </p:cNvSpPr>
          <p:nvPr/>
        </p:nvSpPr>
        <p:spPr bwMode="auto">
          <a:xfrm>
            <a:off x="1447800" y="3733800"/>
            <a:ext cx="54102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543" name="Text Box 15"/>
          <p:cNvSpPr txBox="1">
            <a:spLocks noChangeArrowheads="1"/>
          </p:cNvSpPr>
          <p:nvPr/>
        </p:nvSpPr>
        <p:spPr bwMode="auto">
          <a:xfrm>
            <a:off x="5394325" y="4232275"/>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B</a:t>
            </a:r>
          </a:p>
        </p:txBody>
      </p:sp>
      <p:sp>
        <p:nvSpPr>
          <p:cNvPr id="22544" name="Text Box 16"/>
          <p:cNvSpPr txBox="1">
            <a:spLocks noChangeArrowheads="1"/>
          </p:cNvSpPr>
          <p:nvPr/>
        </p:nvSpPr>
        <p:spPr bwMode="auto">
          <a:xfrm>
            <a:off x="5181600" y="24384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2400" b="0"/>
          </a:p>
        </p:txBody>
      </p:sp>
      <p:sp>
        <p:nvSpPr>
          <p:cNvPr id="22545" name="AutoShape 17"/>
          <p:cNvSpPr>
            <a:spLocks noChangeArrowheads="1"/>
          </p:cNvSpPr>
          <p:nvPr/>
        </p:nvSpPr>
        <p:spPr bwMode="auto">
          <a:xfrm>
            <a:off x="4876800" y="1447800"/>
            <a:ext cx="3200400" cy="1752600"/>
          </a:xfrm>
          <a:prstGeom prst="wedgeRectCallout">
            <a:avLst>
              <a:gd name="adj1" fmla="val -55356"/>
              <a:gd name="adj2" fmla="val 10289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b="0"/>
              <a:t> </a:t>
            </a:r>
            <a:r>
              <a:rPr lang="en-US" altLang="en-US" sz="2400">
                <a:solidFill>
                  <a:schemeClr val="bg1"/>
                </a:solidFill>
              </a:rPr>
              <a:t>Quadrant B</a:t>
            </a:r>
          </a:p>
          <a:p>
            <a:pPr algn="ctr"/>
            <a:r>
              <a:rPr lang="en-US" altLang="en-US" sz="1800">
                <a:solidFill>
                  <a:schemeClr val="bg1"/>
                </a:solidFill>
              </a:rPr>
              <a:t>Apply knowledge in real-life situations</a:t>
            </a:r>
          </a:p>
        </p:txBody>
      </p:sp>
      <p:sp>
        <p:nvSpPr>
          <p:cNvPr id="22546" name="AutoShape 18"/>
          <p:cNvSpPr>
            <a:spLocks noChangeArrowheads="1"/>
          </p:cNvSpPr>
          <p:nvPr/>
        </p:nvSpPr>
        <p:spPr bwMode="auto">
          <a:xfrm>
            <a:off x="6400800" y="3581400"/>
            <a:ext cx="1905000" cy="1219200"/>
          </a:xfrm>
          <a:prstGeom prst="wedgeRoundRectCallout">
            <a:avLst>
              <a:gd name="adj1" fmla="val -71000"/>
              <a:gd name="adj2" fmla="val 2252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b="0">
                <a:solidFill>
                  <a:schemeClr val="bg1"/>
                </a:solidFill>
              </a:rPr>
              <a:t>Example</a:t>
            </a:r>
          </a:p>
          <a:p>
            <a:pPr algn="ctr"/>
            <a:r>
              <a:rPr lang="en-US" altLang="en-US" sz="1800" b="0">
                <a:solidFill>
                  <a:schemeClr val="bg1"/>
                </a:solidFill>
              </a:rPr>
              <a:t>Compare car lease to loan</a:t>
            </a:r>
          </a:p>
        </p:txBody>
      </p:sp>
      <p:sp>
        <p:nvSpPr>
          <p:cNvPr id="22547" name="Text Box 19"/>
          <p:cNvSpPr txBox="1">
            <a:spLocks noChangeArrowheads="1"/>
          </p:cNvSpPr>
          <p:nvPr/>
        </p:nvSpPr>
        <p:spPr bwMode="auto">
          <a:xfrm>
            <a:off x="974725" y="6488113"/>
            <a:ext cx="4578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Source: International Center for Leadership in Education</a:t>
            </a:r>
          </a:p>
        </p:txBody>
      </p:sp>
    </p:spTree>
    <p:extLst>
      <p:ext uri="{BB962C8B-B14F-4D97-AF65-F5344CB8AC3E}">
        <p14:creationId xmlns:p14="http://schemas.microsoft.com/office/powerpoint/2010/main" val="3463323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409575"/>
            <a:ext cx="7772400" cy="762000"/>
          </a:xfrm>
        </p:spPr>
        <p:txBody>
          <a:bodyPr/>
          <a:lstStyle/>
          <a:p>
            <a:r>
              <a:rPr lang="en-US" altLang="en-US"/>
              <a:t>Rigor and Relevance</a:t>
            </a:r>
          </a:p>
        </p:txBody>
      </p:sp>
      <p:sp>
        <p:nvSpPr>
          <p:cNvPr id="30723" name="Line 3"/>
          <p:cNvSpPr>
            <a:spLocks noChangeShapeType="1"/>
          </p:cNvSpPr>
          <p:nvPr/>
        </p:nvSpPr>
        <p:spPr bwMode="auto">
          <a:xfrm>
            <a:off x="990600" y="1981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24" name="Line 4"/>
          <p:cNvSpPr>
            <a:spLocks noChangeShapeType="1"/>
          </p:cNvSpPr>
          <p:nvPr/>
        </p:nvSpPr>
        <p:spPr bwMode="auto">
          <a:xfrm>
            <a:off x="1066800" y="2057400"/>
            <a:ext cx="0" cy="2743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25" name="Line 5"/>
          <p:cNvSpPr>
            <a:spLocks noChangeShapeType="1"/>
          </p:cNvSpPr>
          <p:nvPr/>
        </p:nvSpPr>
        <p:spPr bwMode="auto">
          <a:xfrm>
            <a:off x="1066800" y="5715000"/>
            <a:ext cx="6019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26" name="Line 6"/>
          <p:cNvSpPr>
            <a:spLocks noChangeShapeType="1"/>
          </p:cNvSpPr>
          <p:nvPr/>
        </p:nvSpPr>
        <p:spPr bwMode="auto">
          <a:xfrm>
            <a:off x="1066800" y="480060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27" name="Line 7"/>
          <p:cNvSpPr>
            <a:spLocks noChangeShapeType="1"/>
          </p:cNvSpPr>
          <p:nvPr/>
        </p:nvSpPr>
        <p:spPr bwMode="auto">
          <a:xfrm>
            <a:off x="1600200" y="48006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28" name="Text Box 8"/>
          <p:cNvSpPr txBox="1">
            <a:spLocks noChangeArrowheads="1"/>
          </p:cNvSpPr>
          <p:nvPr/>
        </p:nvSpPr>
        <p:spPr bwMode="auto">
          <a:xfrm>
            <a:off x="288925" y="1336675"/>
            <a:ext cx="1082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2400" b="0"/>
          </a:p>
        </p:txBody>
      </p:sp>
      <p:sp>
        <p:nvSpPr>
          <p:cNvPr id="30729" name="Text Box 9"/>
          <p:cNvSpPr txBox="1">
            <a:spLocks noChangeArrowheads="1"/>
          </p:cNvSpPr>
          <p:nvPr/>
        </p:nvSpPr>
        <p:spPr bwMode="auto">
          <a:xfrm>
            <a:off x="593725" y="1260475"/>
            <a:ext cx="877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t>Rigor</a:t>
            </a:r>
          </a:p>
        </p:txBody>
      </p:sp>
      <p:sp>
        <p:nvSpPr>
          <p:cNvPr id="30730" name="Text Box 10"/>
          <p:cNvSpPr txBox="1">
            <a:spLocks noChangeArrowheads="1"/>
          </p:cNvSpPr>
          <p:nvPr/>
        </p:nvSpPr>
        <p:spPr bwMode="auto">
          <a:xfrm>
            <a:off x="7223125" y="5299075"/>
            <a:ext cx="1450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t>Relevance</a:t>
            </a:r>
          </a:p>
        </p:txBody>
      </p:sp>
      <p:sp>
        <p:nvSpPr>
          <p:cNvPr id="30731" name="Line 11"/>
          <p:cNvSpPr>
            <a:spLocks noChangeShapeType="1"/>
          </p:cNvSpPr>
          <p:nvPr/>
        </p:nvSpPr>
        <p:spPr bwMode="auto">
          <a:xfrm flipV="1">
            <a:off x="1066800" y="1981200"/>
            <a:ext cx="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32" name="Line 12"/>
          <p:cNvSpPr>
            <a:spLocks noChangeShapeType="1"/>
          </p:cNvSpPr>
          <p:nvPr/>
        </p:nvSpPr>
        <p:spPr bwMode="auto">
          <a:xfrm>
            <a:off x="7086600" y="5715000"/>
            <a:ext cx="76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33" name="Line 13"/>
          <p:cNvSpPr>
            <a:spLocks noChangeShapeType="1"/>
          </p:cNvSpPr>
          <p:nvPr/>
        </p:nvSpPr>
        <p:spPr bwMode="auto">
          <a:xfrm flipV="1">
            <a:off x="4114800" y="2133600"/>
            <a:ext cx="0" cy="32766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34" name="Line 14"/>
          <p:cNvSpPr>
            <a:spLocks noChangeShapeType="1"/>
          </p:cNvSpPr>
          <p:nvPr/>
        </p:nvSpPr>
        <p:spPr bwMode="auto">
          <a:xfrm>
            <a:off x="1447800" y="3733800"/>
            <a:ext cx="54102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35" name="Text Box 15"/>
          <p:cNvSpPr txBox="1">
            <a:spLocks noChangeArrowheads="1"/>
          </p:cNvSpPr>
          <p:nvPr/>
        </p:nvSpPr>
        <p:spPr bwMode="auto">
          <a:xfrm>
            <a:off x="2574925" y="247967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C</a:t>
            </a:r>
          </a:p>
        </p:txBody>
      </p:sp>
      <p:sp>
        <p:nvSpPr>
          <p:cNvPr id="30736" name="Text Box 16"/>
          <p:cNvSpPr txBox="1">
            <a:spLocks noChangeArrowheads="1"/>
          </p:cNvSpPr>
          <p:nvPr/>
        </p:nvSpPr>
        <p:spPr bwMode="auto">
          <a:xfrm>
            <a:off x="5181600" y="24384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2400" b="0"/>
          </a:p>
        </p:txBody>
      </p:sp>
      <p:sp>
        <p:nvSpPr>
          <p:cNvPr id="30737" name="AutoShape 17"/>
          <p:cNvSpPr>
            <a:spLocks noChangeArrowheads="1"/>
          </p:cNvSpPr>
          <p:nvPr/>
        </p:nvSpPr>
        <p:spPr bwMode="auto">
          <a:xfrm>
            <a:off x="3048000" y="1219200"/>
            <a:ext cx="4572000" cy="1143000"/>
          </a:xfrm>
          <a:prstGeom prst="wedgeRectCallout">
            <a:avLst>
              <a:gd name="adj1" fmla="val -44583"/>
              <a:gd name="adj2" fmla="val 12430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a:solidFill>
                  <a:schemeClr val="bg1"/>
                </a:solidFill>
              </a:rPr>
              <a:t>Quadrant C</a:t>
            </a:r>
          </a:p>
          <a:p>
            <a:pPr algn="ctr"/>
            <a:r>
              <a:rPr lang="en-US" altLang="en-US" sz="1800">
                <a:solidFill>
                  <a:schemeClr val="bg1"/>
                </a:solidFill>
              </a:rPr>
              <a:t>Use knowledge to analyze and solve school-based problems and create solutions</a:t>
            </a:r>
          </a:p>
        </p:txBody>
      </p:sp>
      <p:sp>
        <p:nvSpPr>
          <p:cNvPr id="30738" name="AutoShape 18"/>
          <p:cNvSpPr>
            <a:spLocks noChangeArrowheads="1"/>
          </p:cNvSpPr>
          <p:nvPr/>
        </p:nvSpPr>
        <p:spPr bwMode="auto">
          <a:xfrm>
            <a:off x="4800600" y="3505200"/>
            <a:ext cx="2895600" cy="838200"/>
          </a:xfrm>
          <a:prstGeom prst="wedgeRectCallout">
            <a:avLst>
              <a:gd name="adj1" fmla="val -95944"/>
              <a:gd name="adj2" fmla="val -4905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a:solidFill>
                  <a:schemeClr val="bg1"/>
                </a:solidFill>
              </a:rPr>
              <a:t>Example</a:t>
            </a:r>
          </a:p>
          <a:p>
            <a:pPr algn="ctr"/>
            <a:r>
              <a:rPr lang="en-US" altLang="en-US" sz="1800">
                <a:solidFill>
                  <a:schemeClr val="bg1"/>
                </a:solidFill>
              </a:rPr>
              <a:t>A Research paper</a:t>
            </a:r>
          </a:p>
        </p:txBody>
      </p:sp>
      <p:sp>
        <p:nvSpPr>
          <p:cNvPr id="30739" name="Text Box 19"/>
          <p:cNvSpPr txBox="1">
            <a:spLocks noChangeArrowheads="1"/>
          </p:cNvSpPr>
          <p:nvPr/>
        </p:nvSpPr>
        <p:spPr bwMode="auto">
          <a:xfrm>
            <a:off x="365125" y="6361113"/>
            <a:ext cx="39528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Source: International Center for Leadership in Education</a:t>
            </a:r>
          </a:p>
        </p:txBody>
      </p:sp>
    </p:spTree>
    <p:extLst>
      <p:ext uri="{BB962C8B-B14F-4D97-AF65-F5344CB8AC3E}">
        <p14:creationId xmlns:p14="http://schemas.microsoft.com/office/powerpoint/2010/main" val="1374919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409575"/>
            <a:ext cx="7772400" cy="762000"/>
          </a:xfrm>
        </p:spPr>
        <p:txBody>
          <a:bodyPr/>
          <a:lstStyle/>
          <a:p>
            <a:r>
              <a:rPr lang="en-US" altLang="en-US"/>
              <a:t>Rigor and Relevance</a:t>
            </a:r>
          </a:p>
        </p:txBody>
      </p:sp>
      <p:sp>
        <p:nvSpPr>
          <p:cNvPr id="39939" name="Line 3"/>
          <p:cNvSpPr>
            <a:spLocks noChangeShapeType="1"/>
          </p:cNvSpPr>
          <p:nvPr/>
        </p:nvSpPr>
        <p:spPr bwMode="auto">
          <a:xfrm>
            <a:off x="990600" y="1981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40" name="Line 4"/>
          <p:cNvSpPr>
            <a:spLocks noChangeShapeType="1"/>
          </p:cNvSpPr>
          <p:nvPr/>
        </p:nvSpPr>
        <p:spPr bwMode="auto">
          <a:xfrm>
            <a:off x="1066800" y="2057400"/>
            <a:ext cx="0" cy="2743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41" name="Line 5"/>
          <p:cNvSpPr>
            <a:spLocks noChangeShapeType="1"/>
          </p:cNvSpPr>
          <p:nvPr/>
        </p:nvSpPr>
        <p:spPr bwMode="auto">
          <a:xfrm>
            <a:off x="1066800" y="5715000"/>
            <a:ext cx="6019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42" name="Line 6"/>
          <p:cNvSpPr>
            <a:spLocks noChangeShapeType="1"/>
          </p:cNvSpPr>
          <p:nvPr/>
        </p:nvSpPr>
        <p:spPr bwMode="auto">
          <a:xfrm>
            <a:off x="1066800" y="480060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43" name="Line 7"/>
          <p:cNvSpPr>
            <a:spLocks noChangeShapeType="1"/>
          </p:cNvSpPr>
          <p:nvPr/>
        </p:nvSpPr>
        <p:spPr bwMode="auto">
          <a:xfrm>
            <a:off x="1600200" y="48006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44" name="Text Box 8"/>
          <p:cNvSpPr txBox="1">
            <a:spLocks noChangeArrowheads="1"/>
          </p:cNvSpPr>
          <p:nvPr/>
        </p:nvSpPr>
        <p:spPr bwMode="auto">
          <a:xfrm>
            <a:off x="288925" y="1336675"/>
            <a:ext cx="1082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2400" b="0"/>
          </a:p>
        </p:txBody>
      </p:sp>
      <p:sp>
        <p:nvSpPr>
          <p:cNvPr id="39945" name="Text Box 9"/>
          <p:cNvSpPr txBox="1">
            <a:spLocks noChangeArrowheads="1"/>
          </p:cNvSpPr>
          <p:nvPr/>
        </p:nvSpPr>
        <p:spPr bwMode="auto">
          <a:xfrm>
            <a:off x="593725" y="1260475"/>
            <a:ext cx="877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t>Rigor</a:t>
            </a:r>
          </a:p>
        </p:txBody>
      </p:sp>
      <p:sp>
        <p:nvSpPr>
          <p:cNvPr id="39946" name="Text Box 10"/>
          <p:cNvSpPr txBox="1">
            <a:spLocks noChangeArrowheads="1"/>
          </p:cNvSpPr>
          <p:nvPr/>
        </p:nvSpPr>
        <p:spPr bwMode="auto">
          <a:xfrm>
            <a:off x="7223125" y="5299075"/>
            <a:ext cx="1450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t>Relevance</a:t>
            </a:r>
          </a:p>
        </p:txBody>
      </p:sp>
      <p:sp>
        <p:nvSpPr>
          <p:cNvPr id="39947" name="Line 11"/>
          <p:cNvSpPr>
            <a:spLocks noChangeShapeType="1"/>
          </p:cNvSpPr>
          <p:nvPr/>
        </p:nvSpPr>
        <p:spPr bwMode="auto">
          <a:xfrm flipV="1">
            <a:off x="1066800" y="1981200"/>
            <a:ext cx="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48" name="Line 12"/>
          <p:cNvSpPr>
            <a:spLocks noChangeShapeType="1"/>
          </p:cNvSpPr>
          <p:nvPr/>
        </p:nvSpPr>
        <p:spPr bwMode="auto">
          <a:xfrm>
            <a:off x="7086600" y="5715000"/>
            <a:ext cx="76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49" name="Line 13"/>
          <p:cNvSpPr>
            <a:spLocks noChangeShapeType="1"/>
          </p:cNvSpPr>
          <p:nvPr/>
        </p:nvSpPr>
        <p:spPr bwMode="auto">
          <a:xfrm flipV="1">
            <a:off x="4114800" y="2133600"/>
            <a:ext cx="0" cy="32766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50" name="Line 14"/>
          <p:cNvSpPr>
            <a:spLocks noChangeShapeType="1"/>
          </p:cNvSpPr>
          <p:nvPr/>
        </p:nvSpPr>
        <p:spPr bwMode="auto">
          <a:xfrm>
            <a:off x="1447800" y="3733800"/>
            <a:ext cx="54102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51" name="Text Box 15"/>
          <p:cNvSpPr txBox="1">
            <a:spLocks noChangeArrowheads="1"/>
          </p:cNvSpPr>
          <p:nvPr/>
        </p:nvSpPr>
        <p:spPr bwMode="auto">
          <a:xfrm>
            <a:off x="5181600" y="24384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2400" b="0"/>
          </a:p>
        </p:txBody>
      </p:sp>
      <p:sp>
        <p:nvSpPr>
          <p:cNvPr id="39952" name="Text Box 16"/>
          <p:cNvSpPr txBox="1">
            <a:spLocks noChangeArrowheads="1"/>
          </p:cNvSpPr>
          <p:nvPr/>
        </p:nvSpPr>
        <p:spPr bwMode="auto">
          <a:xfrm>
            <a:off x="5470525" y="247967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D</a:t>
            </a:r>
          </a:p>
        </p:txBody>
      </p:sp>
      <p:sp>
        <p:nvSpPr>
          <p:cNvPr id="39953" name="AutoShape 17"/>
          <p:cNvSpPr>
            <a:spLocks noChangeArrowheads="1"/>
          </p:cNvSpPr>
          <p:nvPr/>
        </p:nvSpPr>
        <p:spPr bwMode="auto">
          <a:xfrm>
            <a:off x="1600200" y="1524000"/>
            <a:ext cx="3048000" cy="1828800"/>
          </a:xfrm>
          <a:prstGeom prst="wedgeRectCallout">
            <a:avLst>
              <a:gd name="adj1" fmla="val 72815"/>
              <a:gd name="adj2" fmla="val 1536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a:solidFill>
                  <a:schemeClr val="bg1"/>
                </a:solidFill>
              </a:rPr>
              <a:t>Quadrant D</a:t>
            </a:r>
          </a:p>
          <a:p>
            <a:pPr algn="ctr"/>
            <a:r>
              <a:rPr lang="en-US" altLang="en-US" sz="1800">
                <a:solidFill>
                  <a:schemeClr val="bg1"/>
                </a:solidFill>
              </a:rPr>
              <a:t>Apply knowledge and skills in complex ways to analyze and solve real problems and create solutions. Confront real-world unknowns.</a:t>
            </a:r>
          </a:p>
        </p:txBody>
      </p:sp>
      <p:sp>
        <p:nvSpPr>
          <p:cNvPr id="39954" name="AutoShape 18"/>
          <p:cNvSpPr>
            <a:spLocks noChangeArrowheads="1"/>
          </p:cNvSpPr>
          <p:nvPr/>
        </p:nvSpPr>
        <p:spPr bwMode="auto">
          <a:xfrm>
            <a:off x="2133600" y="3810000"/>
            <a:ext cx="2438400" cy="685800"/>
          </a:xfrm>
          <a:prstGeom prst="wedgeRectCallout">
            <a:avLst>
              <a:gd name="adj1" fmla="val 83657"/>
              <a:gd name="adj2" fmla="val -12407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a:solidFill>
                  <a:schemeClr val="bg1"/>
                </a:solidFill>
              </a:rPr>
              <a:t>Example</a:t>
            </a:r>
          </a:p>
          <a:p>
            <a:pPr algn="ctr"/>
            <a:r>
              <a:rPr lang="en-US" altLang="en-US" sz="1800">
                <a:solidFill>
                  <a:schemeClr val="bg1"/>
                </a:solidFill>
              </a:rPr>
              <a:t>Participate in a debate</a:t>
            </a:r>
          </a:p>
        </p:txBody>
      </p:sp>
      <p:sp>
        <p:nvSpPr>
          <p:cNvPr id="39955" name="Text Box 19"/>
          <p:cNvSpPr txBox="1">
            <a:spLocks noChangeArrowheads="1"/>
          </p:cNvSpPr>
          <p:nvPr/>
        </p:nvSpPr>
        <p:spPr bwMode="auto">
          <a:xfrm>
            <a:off x="898525" y="6335713"/>
            <a:ext cx="4578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Source: International Center for Leadership in Education</a:t>
            </a:r>
          </a:p>
        </p:txBody>
      </p:sp>
    </p:spTree>
    <p:extLst>
      <p:ext uri="{BB962C8B-B14F-4D97-AF65-F5344CB8AC3E}">
        <p14:creationId xmlns:p14="http://schemas.microsoft.com/office/powerpoint/2010/main" val="3358580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87285" y="21433"/>
            <a:ext cx="8305800" cy="869949"/>
          </a:xfrm>
        </p:spPr>
        <p:txBody>
          <a:bodyPr/>
          <a:lstStyle/>
          <a:p>
            <a:r>
              <a:rPr lang="en-US" altLang="en-US" sz="2800" b="1" dirty="0">
                <a:latin typeface="Arial" panose="020B0604020202020204" pitchFamily="34" charset="0"/>
              </a:rPr>
              <a:t>Relationship of Assessments to the Rigor/Relevance Framework</a:t>
            </a:r>
          </a:p>
        </p:txBody>
      </p:sp>
      <p:sp>
        <p:nvSpPr>
          <p:cNvPr id="50179" name="Line 3"/>
          <p:cNvSpPr>
            <a:spLocks noChangeShapeType="1"/>
          </p:cNvSpPr>
          <p:nvPr/>
        </p:nvSpPr>
        <p:spPr bwMode="auto">
          <a:xfrm>
            <a:off x="990600" y="1981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0180" name="Line 4"/>
          <p:cNvSpPr>
            <a:spLocks noChangeShapeType="1"/>
          </p:cNvSpPr>
          <p:nvPr/>
        </p:nvSpPr>
        <p:spPr bwMode="auto">
          <a:xfrm>
            <a:off x="1066800" y="2057400"/>
            <a:ext cx="0" cy="2743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0181" name="Line 5"/>
          <p:cNvSpPr>
            <a:spLocks noChangeShapeType="1"/>
          </p:cNvSpPr>
          <p:nvPr/>
        </p:nvSpPr>
        <p:spPr bwMode="auto">
          <a:xfrm>
            <a:off x="1066800" y="5715000"/>
            <a:ext cx="6019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0182" name="Line 6"/>
          <p:cNvSpPr>
            <a:spLocks noChangeShapeType="1"/>
          </p:cNvSpPr>
          <p:nvPr/>
        </p:nvSpPr>
        <p:spPr bwMode="auto">
          <a:xfrm>
            <a:off x="1066800" y="480060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0183" name="Line 7"/>
          <p:cNvSpPr>
            <a:spLocks noChangeShapeType="1"/>
          </p:cNvSpPr>
          <p:nvPr/>
        </p:nvSpPr>
        <p:spPr bwMode="auto">
          <a:xfrm>
            <a:off x="1600200" y="48006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0184" name="Text Box 8"/>
          <p:cNvSpPr txBox="1">
            <a:spLocks noChangeArrowheads="1"/>
          </p:cNvSpPr>
          <p:nvPr/>
        </p:nvSpPr>
        <p:spPr bwMode="auto">
          <a:xfrm>
            <a:off x="288925" y="1336675"/>
            <a:ext cx="1082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2400" b="0"/>
          </a:p>
        </p:txBody>
      </p:sp>
      <p:sp>
        <p:nvSpPr>
          <p:cNvPr id="50185" name="Line 9"/>
          <p:cNvSpPr>
            <a:spLocks noChangeShapeType="1"/>
          </p:cNvSpPr>
          <p:nvPr/>
        </p:nvSpPr>
        <p:spPr bwMode="auto">
          <a:xfrm flipV="1">
            <a:off x="1066800" y="12192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0186" name="Line 10"/>
          <p:cNvSpPr>
            <a:spLocks noChangeShapeType="1"/>
          </p:cNvSpPr>
          <p:nvPr/>
        </p:nvSpPr>
        <p:spPr bwMode="auto">
          <a:xfrm>
            <a:off x="7086600" y="5715000"/>
            <a:ext cx="76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0187" name="Line 11"/>
          <p:cNvSpPr>
            <a:spLocks noChangeShapeType="1"/>
          </p:cNvSpPr>
          <p:nvPr/>
        </p:nvSpPr>
        <p:spPr bwMode="auto">
          <a:xfrm flipV="1">
            <a:off x="4114800" y="1524000"/>
            <a:ext cx="0" cy="38862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0188" name="Line 12"/>
          <p:cNvSpPr>
            <a:spLocks noChangeShapeType="1"/>
          </p:cNvSpPr>
          <p:nvPr/>
        </p:nvSpPr>
        <p:spPr bwMode="auto">
          <a:xfrm>
            <a:off x="1447800" y="3352800"/>
            <a:ext cx="54102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0189" name="Text Box 13"/>
          <p:cNvSpPr txBox="1">
            <a:spLocks noChangeArrowheads="1"/>
          </p:cNvSpPr>
          <p:nvPr/>
        </p:nvSpPr>
        <p:spPr bwMode="auto">
          <a:xfrm>
            <a:off x="1219200" y="3276600"/>
            <a:ext cx="2819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a:solidFill>
                  <a:schemeClr val="tx2"/>
                </a:solidFill>
              </a:rPr>
              <a:t>Quadrant A </a:t>
            </a:r>
            <a:r>
              <a:rPr lang="en-US" altLang="en-US" sz="1800" u="sng">
                <a:solidFill>
                  <a:schemeClr val="tx2"/>
                </a:solidFill>
              </a:rPr>
              <a:t>Acquisition</a:t>
            </a:r>
          </a:p>
        </p:txBody>
      </p:sp>
      <p:sp>
        <p:nvSpPr>
          <p:cNvPr id="50190" name="Text Box 14"/>
          <p:cNvSpPr txBox="1">
            <a:spLocks noChangeArrowheads="1"/>
          </p:cNvSpPr>
          <p:nvPr/>
        </p:nvSpPr>
        <p:spPr bwMode="auto">
          <a:xfrm>
            <a:off x="4267200" y="3276600"/>
            <a:ext cx="2819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a:solidFill>
                  <a:schemeClr val="tx2"/>
                </a:solidFill>
              </a:rPr>
              <a:t>Quadrant B </a:t>
            </a:r>
            <a:r>
              <a:rPr lang="en-US" altLang="en-US" sz="1800" u="sng">
                <a:solidFill>
                  <a:schemeClr val="tx2"/>
                </a:solidFill>
              </a:rPr>
              <a:t>Application</a:t>
            </a:r>
          </a:p>
        </p:txBody>
      </p:sp>
      <p:sp>
        <p:nvSpPr>
          <p:cNvPr id="50191" name="Text Box 15"/>
          <p:cNvSpPr txBox="1">
            <a:spLocks noChangeArrowheads="1"/>
          </p:cNvSpPr>
          <p:nvPr/>
        </p:nvSpPr>
        <p:spPr bwMode="auto">
          <a:xfrm>
            <a:off x="990600" y="1066800"/>
            <a:ext cx="3048000"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b="0"/>
              <a:t>Primary</a:t>
            </a:r>
          </a:p>
          <a:p>
            <a:pPr lvl="1">
              <a:buFontTx/>
              <a:buChar char="•"/>
            </a:pPr>
            <a:r>
              <a:rPr lang="en-US" altLang="en-US" sz="1600" b="0"/>
              <a:t>Extended Response</a:t>
            </a:r>
          </a:p>
          <a:p>
            <a:pPr lvl="1">
              <a:buFontTx/>
              <a:buChar char="•"/>
            </a:pPr>
            <a:r>
              <a:rPr lang="en-US" altLang="en-US" sz="1600" b="0"/>
              <a:t>Product Performance</a:t>
            </a:r>
          </a:p>
          <a:p>
            <a:r>
              <a:rPr lang="en-US" altLang="en-US" sz="1600" b="0"/>
              <a:t>Secondary</a:t>
            </a:r>
          </a:p>
          <a:p>
            <a:pPr lvl="1">
              <a:buFontTx/>
              <a:buChar char="•"/>
            </a:pPr>
            <a:r>
              <a:rPr lang="en-US" altLang="en-US" sz="1600" b="0"/>
              <a:t>Process Performance</a:t>
            </a:r>
          </a:p>
          <a:p>
            <a:pPr lvl="1">
              <a:buFontTx/>
              <a:buChar char="•"/>
            </a:pPr>
            <a:r>
              <a:rPr lang="en-US" altLang="en-US" sz="1600" b="0"/>
              <a:t>Constructed Response</a:t>
            </a:r>
          </a:p>
          <a:p>
            <a:pPr lvl="1">
              <a:buFontTx/>
              <a:buChar char="•"/>
            </a:pPr>
            <a:r>
              <a:rPr lang="en-US" altLang="en-US" sz="1600" b="0"/>
              <a:t>Portfolio</a:t>
            </a:r>
          </a:p>
          <a:p>
            <a:pPr lvl="1">
              <a:buFontTx/>
              <a:buChar char="•"/>
            </a:pPr>
            <a:r>
              <a:rPr lang="en-US" altLang="en-US" sz="1600" b="0"/>
              <a:t>Self-reflection</a:t>
            </a:r>
          </a:p>
          <a:p>
            <a:pPr lvl="1">
              <a:buFontTx/>
              <a:buChar char="•"/>
            </a:pPr>
            <a:r>
              <a:rPr lang="en-US" altLang="en-US" sz="1600" b="0"/>
              <a:t>Multiple Choice</a:t>
            </a:r>
          </a:p>
          <a:p>
            <a:pPr lvl="1">
              <a:buFontTx/>
              <a:buChar char="•"/>
            </a:pPr>
            <a:endParaRPr lang="en-US" altLang="en-US" sz="1600" b="0"/>
          </a:p>
        </p:txBody>
      </p:sp>
      <p:sp>
        <p:nvSpPr>
          <p:cNvPr id="50192" name="Text Box 16"/>
          <p:cNvSpPr txBox="1">
            <a:spLocks noChangeArrowheads="1"/>
          </p:cNvSpPr>
          <p:nvPr/>
        </p:nvSpPr>
        <p:spPr bwMode="auto">
          <a:xfrm>
            <a:off x="5181600" y="24384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2400" b="0"/>
          </a:p>
        </p:txBody>
      </p:sp>
      <p:sp>
        <p:nvSpPr>
          <p:cNvPr id="50193" name="Text Box 17"/>
          <p:cNvSpPr txBox="1">
            <a:spLocks noChangeArrowheads="1"/>
          </p:cNvSpPr>
          <p:nvPr/>
        </p:nvSpPr>
        <p:spPr bwMode="auto">
          <a:xfrm>
            <a:off x="4267200" y="7620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solidFill>
                  <a:schemeClr val="tx2"/>
                </a:solidFill>
              </a:rPr>
              <a:t>Quadrant D </a:t>
            </a:r>
            <a:r>
              <a:rPr lang="en-US" altLang="en-US" sz="1800" u="sng">
                <a:solidFill>
                  <a:schemeClr val="tx2"/>
                </a:solidFill>
              </a:rPr>
              <a:t>Adaptation</a:t>
            </a:r>
          </a:p>
        </p:txBody>
      </p:sp>
      <p:sp>
        <p:nvSpPr>
          <p:cNvPr id="50194" name="Text Box 18"/>
          <p:cNvSpPr txBox="1">
            <a:spLocks noChangeArrowheads="1"/>
          </p:cNvSpPr>
          <p:nvPr/>
        </p:nvSpPr>
        <p:spPr bwMode="auto">
          <a:xfrm>
            <a:off x="1371600" y="762000"/>
            <a:ext cx="266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solidFill>
                  <a:schemeClr val="tx2"/>
                </a:solidFill>
              </a:rPr>
              <a:t>Quadrant C </a:t>
            </a:r>
            <a:r>
              <a:rPr lang="en-US" altLang="en-US" sz="1800" u="sng">
                <a:solidFill>
                  <a:schemeClr val="tx2"/>
                </a:solidFill>
              </a:rPr>
              <a:t>Assimilation</a:t>
            </a:r>
          </a:p>
        </p:txBody>
      </p:sp>
      <p:sp>
        <p:nvSpPr>
          <p:cNvPr id="50195" name="Text Box 19"/>
          <p:cNvSpPr txBox="1">
            <a:spLocks noChangeArrowheads="1"/>
          </p:cNvSpPr>
          <p:nvPr/>
        </p:nvSpPr>
        <p:spPr bwMode="auto">
          <a:xfrm>
            <a:off x="457200" y="1447800"/>
            <a:ext cx="33655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0"/>
              <a:t>6</a:t>
            </a:r>
          </a:p>
          <a:p>
            <a:endParaRPr lang="en-US" altLang="en-US" sz="2400" b="0"/>
          </a:p>
          <a:p>
            <a:r>
              <a:rPr lang="en-US" altLang="en-US" sz="2400" b="0"/>
              <a:t>5</a:t>
            </a:r>
          </a:p>
          <a:p>
            <a:endParaRPr lang="en-US" altLang="en-US" sz="2400" b="0"/>
          </a:p>
          <a:p>
            <a:r>
              <a:rPr lang="en-US" altLang="en-US" sz="2400" b="0"/>
              <a:t>4</a:t>
            </a:r>
          </a:p>
          <a:p>
            <a:endParaRPr lang="en-US" altLang="en-US" sz="2400" b="0"/>
          </a:p>
          <a:p>
            <a:r>
              <a:rPr lang="en-US" altLang="en-US" sz="2400" b="0"/>
              <a:t>3</a:t>
            </a:r>
          </a:p>
          <a:p>
            <a:endParaRPr lang="en-US" altLang="en-US" sz="2400" b="0"/>
          </a:p>
          <a:p>
            <a:r>
              <a:rPr lang="en-US" altLang="en-US" sz="2400" b="0"/>
              <a:t>2</a:t>
            </a:r>
          </a:p>
          <a:p>
            <a:endParaRPr lang="en-US" altLang="en-US" sz="2400" b="0"/>
          </a:p>
          <a:p>
            <a:r>
              <a:rPr lang="en-US" altLang="en-US" sz="2400" b="0"/>
              <a:t>1</a:t>
            </a:r>
          </a:p>
        </p:txBody>
      </p:sp>
      <p:sp>
        <p:nvSpPr>
          <p:cNvPr id="50196" name="Text Box 20"/>
          <p:cNvSpPr txBox="1">
            <a:spLocks noChangeArrowheads="1"/>
          </p:cNvSpPr>
          <p:nvPr/>
        </p:nvSpPr>
        <p:spPr bwMode="auto">
          <a:xfrm>
            <a:off x="1219200" y="57912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0"/>
              <a:t>    1                  2</a:t>
            </a:r>
          </a:p>
        </p:txBody>
      </p:sp>
      <p:sp>
        <p:nvSpPr>
          <p:cNvPr id="50197" name="Text Box 21"/>
          <p:cNvSpPr txBox="1">
            <a:spLocks noChangeArrowheads="1"/>
          </p:cNvSpPr>
          <p:nvPr/>
        </p:nvSpPr>
        <p:spPr bwMode="auto">
          <a:xfrm>
            <a:off x="4267200" y="5791200"/>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0"/>
              <a:t>3           4            5  </a:t>
            </a:r>
          </a:p>
        </p:txBody>
      </p:sp>
      <p:sp>
        <p:nvSpPr>
          <p:cNvPr id="50198" name="Text Box 22"/>
          <p:cNvSpPr txBox="1">
            <a:spLocks noChangeArrowheads="1"/>
          </p:cNvSpPr>
          <p:nvPr/>
        </p:nvSpPr>
        <p:spPr bwMode="auto">
          <a:xfrm>
            <a:off x="1219200" y="3581400"/>
            <a:ext cx="281940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b="0" dirty="0"/>
              <a:t>Primary</a:t>
            </a:r>
          </a:p>
          <a:p>
            <a:pPr lvl="1">
              <a:buFontTx/>
              <a:buChar char="•"/>
            </a:pPr>
            <a:r>
              <a:rPr lang="en-US" altLang="en-US" sz="1600" b="0" dirty="0"/>
              <a:t>Multiple Choice</a:t>
            </a:r>
          </a:p>
          <a:p>
            <a:pPr lvl="1">
              <a:buFontTx/>
              <a:buChar char="•"/>
            </a:pPr>
            <a:r>
              <a:rPr lang="en-US" altLang="en-US" sz="1600" b="0" dirty="0"/>
              <a:t>Constructed Response</a:t>
            </a:r>
          </a:p>
          <a:p>
            <a:r>
              <a:rPr lang="en-US" altLang="en-US" sz="1600" b="0" dirty="0"/>
              <a:t>Secondary</a:t>
            </a:r>
          </a:p>
          <a:p>
            <a:pPr lvl="1">
              <a:buFontTx/>
              <a:buChar char="•"/>
            </a:pPr>
            <a:r>
              <a:rPr lang="en-US" altLang="en-US" sz="1600" b="0" dirty="0"/>
              <a:t>Process Performance</a:t>
            </a:r>
          </a:p>
          <a:p>
            <a:pPr lvl="1">
              <a:buFontTx/>
              <a:buChar char="•"/>
            </a:pPr>
            <a:r>
              <a:rPr lang="en-US" altLang="en-US" sz="1600" b="0" dirty="0"/>
              <a:t>Extended Response</a:t>
            </a:r>
          </a:p>
          <a:p>
            <a:pPr lvl="1">
              <a:buFontTx/>
              <a:buChar char="•"/>
            </a:pPr>
            <a:r>
              <a:rPr lang="en-US" altLang="en-US" sz="1600" b="0" dirty="0"/>
              <a:t>Self-reflection</a:t>
            </a:r>
          </a:p>
          <a:p>
            <a:pPr>
              <a:buFontTx/>
              <a:buChar char="•"/>
            </a:pPr>
            <a:endParaRPr lang="en-US" altLang="en-US" sz="1600" b="0" dirty="0"/>
          </a:p>
          <a:p>
            <a:endParaRPr lang="en-US" altLang="en-US" sz="1600" b="0" dirty="0"/>
          </a:p>
        </p:txBody>
      </p:sp>
      <p:sp>
        <p:nvSpPr>
          <p:cNvPr id="50199" name="Text Box 23"/>
          <p:cNvSpPr txBox="1">
            <a:spLocks noChangeArrowheads="1"/>
          </p:cNvSpPr>
          <p:nvPr/>
        </p:nvSpPr>
        <p:spPr bwMode="auto">
          <a:xfrm>
            <a:off x="1127125" y="6213475"/>
            <a:ext cx="7102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Primary=Best Match	Secondary=Also Appropriate</a:t>
            </a:r>
          </a:p>
        </p:txBody>
      </p:sp>
      <p:sp>
        <p:nvSpPr>
          <p:cNvPr id="50200" name="Text Box 24"/>
          <p:cNvSpPr txBox="1">
            <a:spLocks noChangeArrowheads="1"/>
          </p:cNvSpPr>
          <p:nvPr/>
        </p:nvSpPr>
        <p:spPr bwMode="auto">
          <a:xfrm>
            <a:off x="4191000" y="4156075"/>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2400" b="0"/>
          </a:p>
        </p:txBody>
      </p:sp>
      <p:sp>
        <p:nvSpPr>
          <p:cNvPr id="50201" name="Text Box 25"/>
          <p:cNvSpPr txBox="1">
            <a:spLocks noChangeArrowheads="1"/>
          </p:cNvSpPr>
          <p:nvPr/>
        </p:nvSpPr>
        <p:spPr bwMode="auto">
          <a:xfrm>
            <a:off x="4114800" y="40386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2400" b="0"/>
          </a:p>
        </p:txBody>
      </p:sp>
      <p:sp>
        <p:nvSpPr>
          <p:cNvPr id="50202" name="Text Box 26"/>
          <p:cNvSpPr txBox="1">
            <a:spLocks noChangeArrowheads="1"/>
          </p:cNvSpPr>
          <p:nvPr/>
        </p:nvSpPr>
        <p:spPr bwMode="auto">
          <a:xfrm>
            <a:off x="4343400" y="3505200"/>
            <a:ext cx="2895600"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b="0"/>
              <a:t>Primary</a:t>
            </a:r>
          </a:p>
          <a:p>
            <a:pPr lvl="1">
              <a:buFontTx/>
              <a:buChar char="•"/>
            </a:pPr>
            <a:r>
              <a:rPr lang="en-US" altLang="en-US" sz="1600" b="0"/>
              <a:t>Process Performance</a:t>
            </a:r>
          </a:p>
          <a:p>
            <a:pPr lvl="1">
              <a:buFontTx/>
              <a:buChar char="•"/>
            </a:pPr>
            <a:r>
              <a:rPr lang="en-US" altLang="en-US" sz="1600" b="0"/>
              <a:t>Product Performance</a:t>
            </a:r>
          </a:p>
          <a:p>
            <a:r>
              <a:rPr lang="en-US" altLang="en-US" sz="1600" b="0"/>
              <a:t>Secondary</a:t>
            </a:r>
          </a:p>
          <a:p>
            <a:pPr lvl="1">
              <a:buFontTx/>
              <a:buChar char="•"/>
            </a:pPr>
            <a:r>
              <a:rPr lang="en-US" altLang="en-US" sz="1600" b="0"/>
              <a:t>Interview</a:t>
            </a:r>
          </a:p>
          <a:p>
            <a:pPr lvl="1">
              <a:buFontTx/>
              <a:buChar char="•"/>
            </a:pPr>
            <a:r>
              <a:rPr lang="en-US" altLang="en-US" sz="1600" b="0"/>
              <a:t>Constructed Response</a:t>
            </a:r>
          </a:p>
          <a:p>
            <a:pPr lvl="1">
              <a:buFontTx/>
              <a:buChar char="•"/>
            </a:pPr>
            <a:r>
              <a:rPr lang="en-US" altLang="en-US" sz="1600" b="0"/>
              <a:t>Multiple Choice</a:t>
            </a:r>
          </a:p>
          <a:p>
            <a:pPr lvl="1">
              <a:buFontTx/>
              <a:buChar char="•"/>
            </a:pPr>
            <a:r>
              <a:rPr lang="en-US" altLang="en-US" sz="1600" b="0"/>
              <a:t>Portfolio</a:t>
            </a:r>
          </a:p>
          <a:p>
            <a:pPr lvl="1">
              <a:buFontTx/>
              <a:buChar char="•"/>
            </a:pPr>
            <a:r>
              <a:rPr lang="en-US" altLang="en-US" sz="1600" b="0"/>
              <a:t>Self-reflection</a:t>
            </a:r>
          </a:p>
          <a:p>
            <a:pPr lvl="1">
              <a:buFontTx/>
              <a:buChar char="•"/>
            </a:pPr>
            <a:endParaRPr lang="en-US" altLang="en-US" sz="1600" b="0"/>
          </a:p>
        </p:txBody>
      </p:sp>
      <p:sp>
        <p:nvSpPr>
          <p:cNvPr id="50203" name="Text Box 27"/>
          <p:cNvSpPr txBox="1">
            <a:spLocks noChangeArrowheads="1"/>
          </p:cNvSpPr>
          <p:nvPr/>
        </p:nvSpPr>
        <p:spPr bwMode="auto">
          <a:xfrm>
            <a:off x="4191000" y="1066800"/>
            <a:ext cx="3048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b="0"/>
              <a:t>Primary</a:t>
            </a:r>
          </a:p>
          <a:p>
            <a:pPr lvl="1">
              <a:buFontTx/>
              <a:buChar char="•"/>
            </a:pPr>
            <a:r>
              <a:rPr lang="en-US" altLang="en-US" sz="1800" b="0"/>
              <a:t>Portfolio</a:t>
            </a:r>
          </a:p>
          <a:p>
            <a:pPr lvl="1">
              <a:buFontTx/>
              <a:buChar char="•"/>
            </a:pPr>
            <a:r>
              <a:rPr lang="en-US" altLang="en-US" sz="1800" b="0"/>
              <a:t>Product Performance</a:t>
            </a:r>
          </a:p>
          <a:p>
            <a:pPr lvl="1">
              <a:buFontTx/>
              <a:buChar char="•"/>
            </a:pPr>
            <a:r>
              <a:rPr lang="en-US" altLang="en-US" sz="1800" b="0"/>
              <a:t>Interview</a:t>
            </a:r>
          </a:p>
          <a:p>
            <a:pPr lvl="1">
              <a:buFontTx/>
              <a:buChar char="•"/>
            </a:pPr>
            <a:r>
              <a:rPr lang="en-US" altLang="en-US" sz="1800" b="0"/>
              <a:t>Self-reflection</a:t>
            </a:r>
          </a:p>
          <a:p>
            <a:r>
              <a:rPr lang="en-US" altLang="en-US" sz="1800" b="0"/>
              <a:t>Secondary</a:t>
            </a:r>
          </a:p>
          <a:p>
            <a:pPr lvl="1">
              <a:buFontTx/>
              <a:buChar char="•"/>
            </a:pPr>
            <a:r>
              <a:rPr lang="en-US" altLang="en-US" sz="1800" b="0"/>
              <a:t>Extended Response</a:t>
            </a:r>
          </a:p>
          <a:p>
            <a:pPr lvl="1">
              <a:buFontTx/>
              <a:buChar char="•"/>
            </a:pPr>
            <a:r>
              <a:rPr lang="en-US" altLang="en-US" sz="1800" b="0"/>
              <a:t>Process Performance</a:t>
            </a:r>
          </a:p>
        </p:txBody>
      </p:sp>
    </p:spTree>
    <p:extLst>
      <p:ext uri="{BB962C8B-B14F-4D97-AF65-F5344CB8AC3E}">
        <p14:creationId xmlns:p14="http://schemas.microsoft.com/office/powerpoint/2010/main" val="2910653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7200" y="274638"/>
            <a:ext cx="8105538" cy="5622309"/>
          </a:xfrm>
          <a:solidFill>
            <a:schemeClr val="bg1"/>
          </a:solidFill>
        </p:spPr>
      </p:pic>
    </p:spTree>
    <p:extLst>
      <p:ext uri="{BB962C8B-B14F-4D97-AF65-F5344CB8AC3E}">
        <p14:creationId xmlns:p14="http://schemas.microsoft.com/office/powerpoint/2010/main" val="3204724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265" y="274638"/>
            <a:ext cx="8329473" cy="995315"/>
          </a:xfrm>
        </p:spPr>
        <p:txBody>
          <a:bodyPr/>
          <a:lstStyle/>
          <a:p>
            <a:r>
              <a:rPr lang="en-US" dirty="0"/>
              <a:t>What are some of the components of Rigor?</a:t>
            </a:r>
          </a:p>
        </p:txBody>
      </p:sp>
      <p:sp>
        <p:nvSpPr>
          <p:cNvPr id="3" name="Content Placeholder 2"/>
          <p:cNvSpPr>
            <a:spLocks noGrp="1"/>
          </p:cNvSpPr>
          <p:nvPr>
            <p:ph idx="1"/>
          </p:nvPr>
        </p:nvSpPr>
        <p:spPr/>
        <p:txBody>
          <a:bodyPr/>
          <a:lstStyle/>
          <a:p>
            <a:pPr marL="0" indent="0">
              <a:buNone/>
            </a:pPr>
            <a:r>
              <a:rPr lang="en-US" dirty="0"/>
              <a:t>1.Student engagement with the learning</a:t>
            </a:r>
          </a:p>
          <a:p>
            <a:pPr marL="0" indent="0">
              <a:buNone/>
            </a:pPr>
            <a:r>
              <a:rPr lang="en-US" dirty="0"/>
              <a:t>2. Complexity</a:t>
            </a:r>
          </a:p>
          <a:p>
            <a:pPr marL="0" indent="0">
              <a:buNone/>
            </a:pPr>
            <a:r>
              <a:rPr lang="en-US" dirty="0"/>
              <a:t>3. Assessing with quality questions that ask students to analyze</a:t>
            </a:r>
          </a:p>
          <a:p>
            <a:pPr marL="0" indent="0">
              <a:buNone/>
            </a:pPr>
            <a:r>
              <a:rPr lang="en-US" dirty="0"/>
              <a:t>4. Connection with DOK</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43152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Ink-Think</a:t>
            </a:r>
          </a:p>
        </p:txBody>
      </p:sp>
      <p:sp>
        <p:nvSpPr>
          <p:cNvPr id="3" name="Content Placeholder 2"/>
          <p:cNvSpPr>
            <a:spLocks noGrp="1"/>
          </p:cNvSpPr>
          <p:nvPr>
            <p:ph sz="quarter" idx="1"/>
          </p:nvPr>
        </p:nvSpPr>
        <p:spPr/>
        <p:txBody>
          <a:bodyPr/>
          <a:lstStyle/>
          <a:p>
            <a:pPr marL="514350" indent="-514350">
              <a:buNone/>
            </a:pPr>
            <a:r>
              <a:rPr lang="en-US" dirty="0"/>
              <a:t>1. </a:t>
            </a:r>
            <a:r>
              <a:rPr lang="en-US" sz="4000" dirty="0"/>
              <a:t>You will be assigned to a group with a specific component of rigor</a:t>
            </a:r>
          </a:p>
          <a:p>
            <a:pPr marL="514350" indent="-514350">
              <a:buNone/>
            </a:pPr>
            <a:endParaRPr lang="en-US" sz="4000" dirty="0"/>
          </a:p>
          <a:p>
            <a:pPr marL="514350" indent="-514350">
              <a:buNone/>
            </a:pPr>
            <a:endParaRPr lang="en-US" dirty="0"/>
          </a:p>
          <a:p>
            <a:pPr marL="514350" indent="-514350">
              <a:buNone/>
            </a:pPr>
            <a:endParaRPr lang="en-US" dirty="0"/>
          </a:p>
        </p:txBody>
      </p:sp>
      <p:sp>
        <p:nvSpPr>
          <p:cNvPr id="4" name="Rectangle 3"/>
          <p:cNvSpPr/>
          <p:nvPr/>
        </p:nvSpPr>
        <p:spPr>
          <a:xfrm>
            <a:off x="3096208" y="3176296"/>
            <a:ext cx="2514600" cy="266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378459" y="3866965"/>
            <a:ext cx="1950098" cy="990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Engagement</a:t>
            </a:r>
          </a:p>
        </p:txBody>
      </p:sp>
    </p:spTree>
    <p:extLst>
      <p:ext uri="{BB962C8B-B14F-4D97-AF65-F5344CB8AC3E}">
        <p14:creationId xmlns:p14="http://schemas.microsoft.com/office/powerpoint/2010/main" val="1522861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Ink-think</a:t>
            </a:r>
          </a:p>
        </p:txBody>
      </p:sp>
      <p:sp>
        <p:nvSpPr>
          <p:cNvPr id="3" name="Content Placeholder 2"/>
          <p:cNvSpPr>
            <a:spLocks noGrp="1"/>
          </p:cNvSpPr>
          <p:nvPr>
            <p:ph sz="quarter" idx="1"/>
          </p:nvPr>
        </p:nvSpPr>
        <p:spPr>
          <a:xfrm>
            <a:off x="914400" y="1447800"/>
            <a:ext cx="7848600" cy="4572000"/>
          </a:xfrm>
        </p:spPr>
        <p:txBody>
          <a:bodyPr/>
          <a:lstStyle/>
          <a:p>
            <a:pPr>
              <a:buNone/>
            </a:pPr>
            <a:r>
              <a:rPr lang="en-US" dirty="0"/>
              <a:t>2. At your charts, </a:t>
            </a:r>
            <a:r>
              <a:rPr lang="en-US" sz="4000" dirty="0"/>
              <a:t>SILENTLY, begin to create a web of words and phrases that </a:t>
            </a:r>
            <a:r>
              <a:rPr lang="en-US" sz="4000" dirty="0">
                <a:solidFill>
                  <a:srgbClr val="C00000"/>
                </a:solidFill>
              </a:rPr>
              <a:t>describe</a:t>
            </a:r>
            <a:r>
              <a:rPr lang="en-US" sz="4000" dirty="0"/>
              <a:t> your rigor component along with </a:t>
            </a:r>
            <a:r>
              <a:rPr lang="en-US" sz="4000" dirty="0">
                <a:solidFill>
                  <a:schemeClr val="accent1"/>
                </a:solidFill>
              </a:rPr>
              <a:t>examples</a:t>
            </a:r>
          </a:p>
          <a:p>
            <a:pPr>
              <a:buNone/>
            </a:pPr>
            <a:endParaRPr lang="en-US" dirty="0"/>
          </a:p>
          <a:p>
            <a:pPr>
              <a:buNone/>
            </a:pPr>
            <a:endParaRPr lang="en-US" dirty="0"/>
          </a:p>
          <a:p>
            <a:pPr>
              <a:buNone/>
            </a:pPr>
            <a:r>
              <a:rPr lang="en-US" dirty="0">
                <a:solidFill>
                  <a:srgbClr val="C00000"/>
                </a:solidFill>
              </a:rPr>
              <a:t>3 minutes</a:t>
            </a:r>
          </a:p>
        </p:txBody>
      </p:sp>
      <p:pic>
        <p:nvPicPr>
          <p:cNvPr id="3074" name="Picture 2" descr="C:\Users\TFSUser\AppData\Local\Microsoft\Windows\Temporary Internet Files\Content.IE5\238IZK87\MC900437803[1].wmf"/>
          <p:cNvPicPr>
            <a:picLocks noChangeAspect="1" noChangeArrowheads="1"/>
          </p:cNvPicPr>
          <p:nvPr/>
        </p:nvPicPr>
        <p:blipFill>
          <a:blip r:embed="rId3"/>
          <a:srcRect/>
          <a:stretch>
            <a:fillRect/>
          </a:stretch>
        </p:blipFill>
        <p:spPr bwMode="auto">
          <a:xfrm>
            <a:off x="4191000" y="4038600"/>
            <a:ext cx="1860550" cy="1857375"/>
          </a:xfrm>
          <a:prstGeom prst="rect">
            <a:avLst/>
          </a:prstGeom>
          <a:noFill/>
        </p:spPr>
      </p:pic>
    </p:spTree>
    <p:extLst>
      <p:ext uri="{BB962C8B-B14F-4D97-AF65-F5344CB8AC3E}">
        <p14:creationId xmlns:p14="http://schemas.microsoft.com/office/powerpoint/2010/main" val="4251039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Ink-Think</a:t>
            </a:r>
          </a:p>
        </p:txBody>
      </p:sp>
      <p:sp>
        <p:nvSpPr>
          <p:cNvPr id="3" name="Content Placeholder 2"/>
          <p:cNvSpPr>
            <a:spLocks noGrp="1"/>
          </p:cNvSpPr>
          <p:nvPr>
            <p:ph sz="quarter" idx="1"/>
          </p:nvPr>
        </p:nvSpPr>
        <p:spPr/>
        <p:txBody>
          <a:bodyPr/>
          <a:lstStyle/>
          <a:p>
            <a:pPr marL="514350" indent="-514350">
              <a:buNone/>
            </a:pPr>
            <a:r>
              <a:rPr lang="en-US" sz="4000" dirty="0"/>
              <a:t>3</a:t>
            </a:r>
            <a:r>
              <a:rPr lang="en-US" dirty="0"/>
              <a:t>. </a:t>
            </a:r>
            <a:r>
              <a:rPr lang="en-US" sz="4000" dirty="0"/>
              <a:t>When time is called, move to the next component and spend 2 minutes adding to the webs there</a:t>
            </a:r>
          </a:p>
          <a:p>
            <a:pPr marL="514350" indent="-514350">
              <a:buNone/>
            </a:pPr>
            <a:r>
              <a:rPr lang="en-US" sz="4000" dirty="0"/>
              <a:t>4. Do the same for the next two components when time is called</a:t>
            </a:r>
          </a:p>
        </p:txBody>
      </p:sp>
      <p:pic>
        <p:nvPicPr>
          <p:cNvPr id="1027" name="Picture 3" descr="C:\Users\TFSUser\AppData\Local\Microsoft\Windows\Temporary Internet Files\Content.IE5\I4D9CIGL\MC900432602[1].png"/>
          <p:cNvPicPr>
            <a:picLocks noChangeAspect="1" noChangeArrowheads="1"/>
          </p:cNvPicPr>
          <p:nvPr/>
        </p:nvPicPr>
        <p:blipFill>
          <a:blip r:embed="rId3"/>
          <a:srcRect/>
          <a:stretch>
            <a:fillRect/>
          </a:stretch>
        </p:blipFill>
        <p:spPr bwMode="auto">
          <a:xfrm>
            <a:off x="4772627" y="4775521"/>
            <a:ext cx="1828572" cy="1828572"/>
          </a:xfrm>
          <a:prstGeom prst="rect">
            <a:avLst/>
          </a:prstGeom>
          <a:noFill/>
        </p:spPr>
      </p:pic>
    </p:spTree>
    <p:extLst>
      <p:ext uri="{BB962C8B-B14F-4D97-AF65-F5344CB8AC3E}">
        <p14:creationId xmlns:p14="http://schemas.microsoft.com/office/powerpoint/2010/main" val="4117828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Ink-think</a:t>
            </a:r>
          </a:p>
        </p:txBody>
      </p:sp>
      <p:sp>
        <p:nvSpPr>
          <p:cNvPr id="3" name="Content Placeholder 2"/>
          <p:cNvSpPr>
            <a:spLocks noGrp="1"/>
          </p:cNvSpPr>
          <p:nvPr>
            <p:ph sz="quarter" idx="1"/>
          </p:nvPr>
        </p:nvSpPr>
        <p:spPr/>
        <p:txBody>
          <a:bodyPr/>
          <a:lstStyle/>
          <a:p>
            <a:pPr>
              <a:buNone/>
            </a:pPr>
            <a:r>
              <a:rPr lang="en-US" sz="4000" dirty="0"/>
              <a:t>5. Return to your original component chart.  Work together to choose 2 main ideas that describe your level and 2 “perfect” examples.</a:t>
            </a:r>
          </a:p>
          <a:p>
            <a:pPr>
              <a:buNone/>
            </a:pPr>
            <a:endParaRPr lang="en-US" sz="4000" dirty="0"/>
          </a:p>
          <a:p>
            <a:pPr>
              <a:buNone/>
            </a:pPr>
            <a:r>
              <a:rPr lang="en-US" sz="4000" dirty="0"/>
              <a:t>6. Report out</a:t>
            </a:r>
          </a:p>
        </p:txBody>
      </p:sp>
      <p:pic>
        <p:nvPicPr>
          <p:cNvPr id="4099" name="Picture 3" descr="C:\Users\TFSUser\AppData\Local\Microsoft\Windows\Temporary Internet Files\Content.IE5\FIAJI8HV\MC900334096[1].wmf"/>
          <p:cNvPicPr>
            <a:picLocks noChangeAspect="1" noChangeArrowheads="1"/>
          </p:cNvPicPr>
          <p:nvPr/>
        </p:nvPicPr>
        <p:blipFill>
          <a:blip r:embed="rId3"/>
          <a:srcRect/>
          <a:stretch>
            <a:fillRect/>
          </a:stretch>
        </p:blipFill>
        <p:spPr bwMode="auto">
          <a:xfrm>
            <a:off x="5029200" y="4267200"/>
            <a:ext cx="1520647" cy="1816913"/>
          </a:xfrm>
          <a:prstGeom prst="rect">
            <a:avLst/>
          </a:prstGeom>
          <a:noFill/>
        </p:spPr>
      </p:pic>
    </p:spTree>
    <p:extLst>
      <p:ext uri="{BB962C8B-B14F-4D97-AF65-F5344CB8AC3E}">
        <p14:creationId xmlns:p14="http://schemas.microsoft.com/office/powerpoint/2010/main" val="3018697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1400" b="1" dirty="0"/>
              <a:t>ISLLC Standard 2: </a:t>
            </a:r>
            <a:r>
              <a:rPr lang="en-US" sz="1400" i="1" dirty="0"/>
              <a:t>An education leader promotes the success of every student by advocating, nurturing and sustaining a school culture and instructional program conducive to student learning and staff professional growth.</a:t>
            </a:r>
            <a:r>
              <a:rPr lang="en-US" sz="1400" dirty="0"/>
              <a:t/>
            </a:r>
            <a:br>
              <a:rPr lang="en-US" sz="1400" dirty="0"/>
            </a:br>
            <a:endParaRPr lang="en-US" sz="1400" dirty="0"/>
          </a:p>
        </p:txBody>
      </p:sp>
      <p:sp>
        <p:nvSpPr>
          <p:cNvPr id="5" name="Content Placeholder 4"/>
          <p:cNvSpPr>
            <a:spLocks noGrp="1"/>
          </p:cNvSpPr>
          <p:nvPr>
            <p:ph idx="1"/>
          </p:nvPr>
        </p:nvSpPr>
        <p:spPr/>
        <p:txBody>
          <a:bodyPr/>
          <a:lstStyle/>
          <a:p>
            <a:pPr marL="0" indent="0">
              <a:buNone/>
            </a:pPr>
            <a:r>
              <a:rPr lang="en-US" sz="1400" b="1" dirty="0"/>
              <a:t>Functions:</a:t>
            </a:r>
            <a:endParaRPr lang="en-US" sz="1400" dirty="0"/>
          </a:p>
          <a:p>
            <a:pPr marL="0" lvl="0" indent="0">
              <a:buNone/>
            </a:pPr>
            <a:r>
              <a:rPr lang="en-US" sz="1400" dirty="0"/>
              <a:t> A. Nurture and sustain a culture of collaboration, trust, learning, and </a:t>
            </a:r>
            <a:r>
              <a:rPr lang="en-US" sz="1400" dirty="0">
                <a:solidFill>
                  <a:srgbClr val="FF0000"/>
                </a:solidFill>
              </a:rPr>
              <a:t>high expectations </a:t>
            </a:r>
          </a:p>
          <a:p>
            <a:pPr marL="0" indent="0">
              <a:buNone/>
            </a:pPr>
            <a:r>
              <a:rPr lang="en-US" sz="1400" dirty="0"/>
              <a:t> </a:t>
            </a:r>
          </a:p>
          <a:p>
            <a:pPr marL="0" lvl="0" indent="0">
              <a:buNone/>
            </a:pPr>
            <a:r>
              <a:rPr lang="en-US" sz="1400" dirty="0"/>
              <a:t> B. Create a comprehensive, </a:t>
            </a:r>
            <a:r>
              <a:rPr lang="en-US" sz="1400" dirty="0">
                <a:solidFill>
                  <a:srgbClr val="FF0000"/>
                </a:solidFill>
              </a:rPr>
              <a:t>rigorous</a:t>
            </a:r>
            <a:r>
              <a:rPr lang="en-US" sz="1400" dirty="0"/>
              <a:t>, and coherent curricular program</a:t>
            </a:r>
          </a:p>
          <a:p>
            <a:pPr marL="0" indent="0">
              <a:buNone/>
            </a:pPr>
            <a:r>
              <a:rPr lang="en-US" sz="1400" dirty="0"/>
              <a:t> </a:t>
            </a:r>
          </a:p>
          <a:p>
            <a:pPr marL="0" lvl="0" indent="0">
              <a:buNone/>
            </a:pPr>
            <a:r>
              <a:rPr lang="en-US" sz="1400" dirty="0"/>
              <a:t> C. Create a </a:t>
            </a:r>
            <a:r>
              <a:rPr lang="en-US" sz="1400" dirty="0">
                <a:solidFill>
                  <a:srgbClr val="FF0000"/>
                </a:solidFill>
              </a:rPr>
              <a:t>personalized and motivating </a:t>
            </a:r>
            <a:r>
              <a:rPr lang="en-US" sz="1400" dirty="0"/>
              <a:t>learning environment for students</a:t>
            </a:r>
          </a:p>
          <a:p>
            <a:pPr marL="0" indent="0">
              <a:buNone/>
            </a:pPr>
            <a:r>
              <a:rPr lang="en-US" sz="1400" dirty="0"/>
              <a:t> </a:t>
            </a:r>
          </a:p>
          <a:p>
            <a:pPr marL="0" lvl="0" indent="0">
              <a:buNone/>
            </a:pPr>
            <a:r>
              <a:rPr lang="en-US" sz="1400" dirty="0"/>
              <a:t> D. </a:t>
            </a:r>
            <a:r>
              <a:rPr lang="en-US" sz="1400" dirty="0">
                <a:solidFill>
                  <a:srgbClr val="FF0000"/>
                </a:solidFill>
              </a:rPr>
              <a:t>Supervise</a:t>
            </a:r>
            <a:r>
              <a:rPr lang="en-US" sz="1400" dirty="0"/>
              <a:t> instruction</a:t>
            </a:r>
          </a:p>
          <a:p>
            <a:pPr marL="0" indent="0">
              <a:buNone/>
            </a:pPr>
            <a:r>
              <a:rPr lang="en-US" sz="1400" dirty="0"/>
              <a:t> </a:t>
            </a:r>
          </a:p>
          <a:p>
            <a:pPr marL="0" lvl="0" indent="0">
              <a:buNone/>
            </a:pPr>
            <a:r>
              <a:rPr lang="en-US" sz="1400" dirty="0"/>
              <a:t> E. Develop </a:t>
            </a:r>
            <a:r>
              <a:rPr lang="en-US" sz="1400" dirty="0">
                <a:solidFill>
                  <a:srgbClr val="FF0000"/>
                </a:solidFill>
              </a:rPr>
              <a:t>assessment</a:t>
            </a:r>
            <a:r>
              <a:rPr lang="en-US" sz="1400" dirty="0"/>
              <a:t> and accountability systems to monitor student progress.</a:t>
            </a:r>
          </a:p>
          <a:p>
            <a:pPr marL="0" indent="0">
              <a:buNone/>
            </a:pPr>
            <a:r>
              <a:rPr lang="en-US" sz="1400" dirty="0"/>
              <a:t> </a:t>
            </a:r>
          </a:p>
          <a:p>
            <a:pPr marL="0" lvl="0" indent="0">
              <a:buNone/>
            </a:pPr>
            <a:r>
              <a:rPr lang="en-US" sz="1400" dirty="0"/>
              <a:t> F. Develop the instructional and leadership capacity of staff</a:t>
            </a:r>
          </a:p>
          <a:p>
            <a:pPr marL="0" indent="0">
              <a:buNone/>
            </a:pPr>
            <a:r>
              <a:rPr lang="en-US" sz="1400" dirty="0"/>
              <a:t> </a:t>
            </a:r>
          </a:p>
          <a:p>
            <a:pPr marL="0" lvl="0" indent="0">
              <a:buNone/>
            </a:pPr>
            <a:r>
              <a:rPr lang="en-US" sz="1400" dirty="0"/>
              <a:t> G. Maximize time spent on </a:t>
            </a:r>
            <a:r>
              <a:rPr lang="en-US" sz="1400" dirty="0">
                <a:solidFill>
                  <a:srgbClr val="FF0000"/>
                </a:solidFill>
              </a:rPr>
              <a:t>quality instruction</a:t>
            </a:r>
          </a:p>
          <a:p>
            <a:pPr marL="0" indent="0">
              <a:buNone/>
            </a:pPr>
            <a:r>
              <a:rPr lang="en-US" sz="1400" dirty="0"/>
              <a:t> </a:t>
            </a:r>
          </a:p>
          <a:p>
            <a:pPr marL="0" lvl="0" indent="0">
              <a:buNone/>
            </a:pPr>
            <a:r>
              <a:rPr lang="en-US" sz="1400" dirty="0"/>
              <a:t>H. Promote the use of the most effective and appropriate technologies to support teaching and learning</a:t>
            </a:r>
          </a:p>
          <a:p>
            <a:pPr marL="0" indent="0">
              <a:buNone/>
            </a:pPr>
            <a:r>
              <a:rPr lang="en-US" sz="1400" dirty="0"/>
              <a:t> </a:t>
            </a:r>
          </a:p>
          <a:p>
            <a:pPr marL="0" lvl="0" indent="0">
              <a:buNone/>
            </a:pPr>
            <a:r>
              <a:rPr lang="en-US" sz="1400" dirty="0"/>
              <a:t> I. Monitor and evaluate the </a:t>
            </a:r>
            <a:r>
              <a:rPr lang="en-US" sz="1400" dirty="0">
                <a:solidFill>
                  <a:srgbClr val="FF0000"/>
                </a:solidFill>
              </a:rPr>
              <a:t>impact</a:t>
            </a:r>
            <a:r>
              <a:rPr lang="en-US" sz="1400" dirty="0"/>
              <a:t> of the instructional program</a:t>
            </a:r>
          </a:p>
          <a:p>
            <a:endParaRPr lang="en-US" sz="1400" dirty="0"/>
          </a:p>
        </p:txBody>
      </p:sp>
    </p:spTree>
    <p:extLst>
      <p:ext uri="{BB962C8B-B14F-4D97-AF65-F5344CB8AC3E}">
        <p14:creationId xmlns:p14="http://schemas.microsoft.com/office/powerpoint/2010/main" val="3262261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pPr marL="0" indent="0" algn="ctr">
              <a:buNone/>
            </a:pPr>
            <a:r>
              <a:rPr lang="en-US" dirty="0">
                <a:solidFill>
                  <a:srgbClr val="FF0000"/>
                </a:solidFill>
              </a:rPr>
              <a:t>Student Engagement</a:t>
            </a:r>
          </a:p>
          <a:p>
            <a:pPr marL="0" indent="0" algn="ctr">
              <a:buNone/>
            </a:pPr>
            <a:r>
              <a:rPr lang="en-US" dirty="0"/>
              <a:t>Why is student engagement important to rigor?</a:t>
            </a:r>
          </a:p>
        </p:txBody>
      </p:sp>
    </p:spTree>
    <p:extLst>
      <p:ext uri="{BB962C8B-B14F-4D97-AF65-F5344CB8AC3E}">
        <p14:creationId xmlns:p14="http://schemas.microsoft.com/office/powerpoint/2010/main" val="1792656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kinds of student engagement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pPr marL="0" indent="0">
              <a:buNone/>
            </a:pPr>
            <a:r>
              <a:rPr lang="en-US" dirty="0"/>
              <a:t>Rigor focuses on the Cognitive</a:t>
            </a:r>
          </a:p>
        </p:txBody>
      </p:sp>
      <p:sp>
        <p:nvSpPr>
          <p:cNvPr id="4" name="Flowchart: Alternate Process 3"/>
          <p:cNvSpPr/>
          <p:nvPr/>
        </p:nvSpPr>
        <p:spPr>
          <a:xfrm>
            <a:off x="2971800" y="1905000"/>
            <a:ext cx="3733800" cy="8412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Cognitive</a:t>
            </a:r>
          </a:p>
        </p:txBody>
      </p:sp>
      <p:sp>
        <p:nvSpPr>
          <p:cNvPr id="5" name="Flowchart: Alternate Process 4"/>
          <p:cNvSpPr/>
          <p:nvPr/>
        </p:nvSpPr>
        <p:spPr>
          <a:xfrm>
            <a:off x="1066800" y="3733800"/>
            <a:ext cx="3048000" cy="8412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Physical</a:t>
            </a:r>
          </a:p>
        </p:txBody>
      </p:sp>
      <p:sp>
        <p:nvSpPr>
          <p:cNvPr id="6" name="Flowchart: Alternate Process 5"/>
          <p:cNvSpPr/>
          <p:nvPr/>
        </p:nvSpPr>
        <p:spPr>
          <a:xfrm>
            <a:off x="5105400" y="3657600"/>
            <a:ext cx="3048000" cy="914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Emotional</a:t>
            </a:r>
          </a:p>
        </p:txBody>
      </p:sp>
    </p:spTree>
    <p:extLst>
      <p:ext uri="{BB962C8B-B14F-4D97-AF65-F5344CB8AC3E}">
        <p14:creationId xmlns:p14="http://schemas.microsoft.com/office/powerpoint/2010/main" val="83520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6038"/>
            <a:ext cx="8958804" cy="1223916"/>
          </a:xfrm>
        </p:spPr>
        <p:txBody>
          <a:bodyPr/>
          <a:lstStyle/>
          <a:p>
            <a:pPr algn="ctr"/>
            <a:r>
              <a:rPr lang="en-US" sz="2800" dirty="0"/>
              <a:t>There are 2 components of Student Engagement:</a:t>
            </a:r>
          </a:p>
        </p:txBody>
      </p:sp>
      <p:sp>
        <p:nvSpPr>
          <p:cNvPr id="3" name="Content Placeholder 2"/>
          <p:cNvSpPr>
            <a:spLocks noGrp="1"/>
          </p:cNvSpPr>
          <p:nvPr>
            <p:ph idx="1"/>
          </p:nvPr>
        </p:nvSpPr>
        <p:spPr/>
        <p:txBody>
          <a:bodyPr/>
          <a:lstStyle/>
          <a:p>
            <a:pPr>
              <a:buNone/>
            </a:pPr>
            <a:r>
              <a:rPr lang="en-US" dirty="0"/>
              <a:t>   Attention</a:t>
            </a:r>
          </a:p>
          <a:p>
            <a:endParaRPr lang="en-US" dirty="0"/>
          </a:p>
          <a:p>
            <a:pPr>
              <a:buNone/>
            </a:pPr>
            <a:endParaRPr lang="en-US" dirty="0"/>
          </a:p>
          <a:p>
            <a:pPr>
              <a:buNone/>
            </a:pPr>
            <a:endParaRPr lang="en-US" dirty="0"/>
          </a:p>
          <a:p>
            <a:pPr lvl="7">
              <a:buNone/>
            </a:pPr>
            <a:r>
              <a:rPr lang="en-US" sz="3200" dirty="0"/>
              <a:t>   Engagement</a:t>
            </a:r>
          </a:p>
          <a:p>
            <a:pPr>
              <a:buNone/>
            </a:pPr>
            <a:endParaRPr lang="en-US" dirty="0"/>
          </a:p>
          <a:p>
            <a:pPr>
              <a:buNone/>
            </a:pPr>
            <a:endParaRPr lang="en-US" dirty="0"/>
          </a:p>
          <a:p>
            <a:pPr>
              <a:buNone/>
            </a:pPr>
            <a:r>
              <a:rPr lang="en-US" sz="1800" dirty="0"/>
              <a:t>	Marzano &amp; Pickering, </a:t>
            </a:r>
            <a:r>
              <a:rPr lang="en-US" sz="1800" i="1" dirty="0"/>
              <a:t>The Highly Engaged Classroom,</a:t>
            </a:r>
            <a:r>
              <a:rPr lang="en-US" sz="1800" dirty="0"/>
              <a:t> 2011</a:t>
            </a:r>
          </a:p>
        </p:txBody>
      </p:sp>
      <p:pic>
        <p:nvPicPr>
          <p:cNvPr id="1027" name="Picture 3" descr="C:\Users\TFSUser\AppData\Local\Microsoft\Windows\Temporary Internet Files\Content.IE5\238IZK87\MP900262706[1].jpg"/>
          <p:cNvPicPr>
            <a:picLocks noChangeAspect="1" noChangeArrowheads="1"/>
          </p:cNvPicPr>
          <p:nvPr/>
        </p:nvPicPr>
        <p:blipFill>
          <a:blip r:embed="rId2" cstate="print"/>
          <a:srcRect/>
          <a:stretch>
            <a:fillRect/>
          </a:stretch>
        </p:blipFill>
        <p:spPr bwMode="auto">
          <a:xfrm>
            <a:off x="838200" y="2743200"/>
            <a:ext cx="2743200" cy="1828800"/>
          </a:xfrm>
          <a:prstGeom prst="rect">
            <a:avLst/>
          </a:prstGeom>
          <a:noFill/>
        </p:spPr>
      </p:pic>
      <p:pic>
        <p:nvPicPr>
          <p:cNvPr id="1032" name="Picture 8" descr="C:\Users\TFSUser\AppData\Local\Microsoft\Windows\Temporary Internet Files\Content.IE5\I4D9CIGL\MC900437333[1].jpg"/>
          <p:cNvPicPr>
            <a:picLocks noChangeAspect="1" noChangeArrowheads="1"/>
          </p:cNvPicPr>
          <p:nvPr/>
        </p:nvPicPr>
        <p:blipFill>
          <a:blip r:embed="rId3" cstate="print"/>
          <a:srcRect/>
          <a:stretch>
            <a:fillRect/>
          </a:stretch>
        </p:blipFill>
        <p:spPr bwMode="auto">
          <a:xfrm>
            <a:off x="6705600" y="1981200"/>
            <a:ext cx="2059722" cy="3505200"/>
          </a:xfrm>
          <a:prstGeom prst="rect">
            <a:avLst/>
          </a:prstGeom>
          <a:noFill/>
        </p:spPr>
      </p:pic>
    </p:spTree>
    <p:extLst>
      <p:ext uri="{BB962C8B-B14F-4D97-AF65-F5344CB8AC3E}">
        <p14:creationId xmlns:p14="http://schemas.microsoft.com/office/powerpoint/2010/main" val="112729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457200" y="685800"/>
            <a:ext cx="8229600" cy="609600"/>
          </a:xfrm>
        </p:spPr>
        <p:txBody>
          <a:bodyPr/>
          <a:lstStyle/>
          <a:p>
            <a:pPr eaLnBrk="1" hangingPunct="1">
              <a:defRPr/>
            </a:pPr>
            <a:r>
              <a:rPr lang="en-US" sz="3200" b="1" dirty="0">
                <a:solidFill>
                  <a:srgbClr val="0070C0"/>
                </a:solidFill>
              </a:rPr>
              <a:t/>
            </a:r>
            <a:br>
              <a:rPr lang="en-US" sz="3200" b="1" dirty="0">
                <a:solidFill>
                  <a:srgbClr val="0070C0"/>
                </a:solidFill>
              </a:rPr>
            </a:br>
            <a:r>
              <a:rPr lang="en-US" sz="3200" b="1" dirty="0">
                <a:solidFill>
                  <a:srgbClr val="0070C0"/>
                </a:solidFill>
              </a:rPr>
              <a:t> </a:t>
            </a:r>
            <a:br>
              <a:rPr lang="en-US" sz="3200" b="1" dirty="0">
                <a:solidFill>
                  <a:srgbClr val="0070C0"/>
                </a:solidFill>
              </a:rPr>
            </a:br>
            <a:endParaRPr lang="en-US" sz="3200" b="1" dirty="0">
              <a:solidFill>
                <a:srgbClr val="0070C0"/>
              </a:solidFill>
            </a:endParaRPr>
          </a:p>
        </p:txBody>
      </p:sp>
      <p:sp>
        <p:nvSpPr>
          <p:cNvPr id="141315" name="Rectangle 3"/>
          <p:cNvSpPr>
            <a:spLocks noGrp="1" noChangeArrowheads="1"/>
          </p:cNvSpPr>
          <p:nvPr>
            <p:ph type="body" idx="1"/>
          </p:nvPr>
        </p:nvSpPr>
        <p:spPr>
          <a:xfrm>
            <a:off x="218955" y="340489"/>
            <a:ext cx="8670402" cy="5638800"/>
          </a:xfrm>
        </p:spPr>
        <p:txBody>
          <a:bodyPr/>
          <a:lstStyle/>
          <a:p>
            <a:pPr algn="ctr">
              <a:buNone/>
              <a:defRPr/>
            </a:pPr>
            <a:r>
              <a:rPr lang="en-US" dirty="0">
                <a:solidFill>
                  <a:srgbClr val="0070C0"/>
                </a:solidFill>
              </a:rPr>
              <a:t>Higher Order/Deeper Engagement -- Rigor</a:t>
            </a:r>
          </a:p>
          <a:p>
            <a:pPr>
              <a:buNone/>
              <a:defRPr/>
            </a:pPr>
            <a:r>
              <a:rPr lang="en-US" dirty="0">
                <a:solidFill>
                  <a:srgbClr val="0070C0"/>
                </a:solidFill>
                <a:effectLst>
                  <a:outerShdw blurRad="38100" dist="38100" dir="2700000" algn="tl">
                    <a:srgbClr val="000000"/>
                  </a:outerShdw>
                </a:effectLst>
              </a:rPr>
              <a:t>   </a:t>
            </a:r>
            <a:r>
              <a:rPr lang="en-US" dirty="0"/>
              <a:t>Analysis, Critical Thinking, Problem Solving, Decision Making or Application from Analysis, Synthesis</a:t>
            </a:r>
          </a:p>
          <a:p>
            <a:pPr algn="ctr">
              <a:buNone/>
              <a:defRPr/>
            </a:pPr>
            <a:r>
              <a:rPr lang="en-US" dirty="0"/>
              <a:t>--------------------</a:t>
            </a:r>
            <a:r>
              <a:rPr lang="en-US" dirty="0">
                <a:solidFill>
                  <a:srgbClr val="0070C0"/>
                </a:solidFill>
              </a:rPr>
              <a:t> vs. </a:t>
            </a:r>
            <a:r>
              <a:rPr lang="en-US" dirty="0"/>
              <a:t>-------------------------</a:t>
            </a:r>
          </a:p>
          <a:p>
            <a:pPr algn="ctr">
              <a:buNone/>
              <a:defRPr/>
            </a:pPr>
            <a:r>
              <a:rPr lang="en-US" dirty="0">
                <a:solidFill>
                  <a:srgbClr val="0070C0"/>
                </a:solidFill>
              </a:rPr>
              <a:t>Not Higher Order/Surface Engagement </a:t>
            </a:r>
          </a:p>
          <a:p>
            <a:pPr algn="ctr">
              <a:buNone/>
              <a:defRPr/>
            </a:pPr>
            <a:r>
              <a:rPr lang="en-US" dirty="0"/>
              <a:t>Recall, Memorization, Fact Finding, Simple Understanding, Practice to Internalize Skills or Processes</a:t>
            </a:r>
          </a:p>
          <a:p>
            <a:pPr algn="ctr">
              <a:buNone/>
              <a:defRPr/>
            </a:pPr>
            <a:r>
              <a:rPr lang="en-US" sz="1600" b="1" dirty="0"/>
              <a:t>Dr. Jerry Valentine</a:t>
            </a:r>
          </a:p>
        </p:txBody>
      </p:sp>
    </p:spTree>
    <p:extLst>
      <p:ext uri="{BB962C8B-B14F-4D97-AF65-F5344CB8AC3E}">
        <p14:creationId xmlns:p14="http://schemas.microsoft.com/office/powerpoint/2010/main" val="275809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1315">
                                            <p:txEl>
                                              <p:pRg st="1" end="1"/>
                                            </p:txEl>
                                          </p:spTgt>
                                        </p:tgtEl>
                                        <p:attrNameLst>
                                          <p:attrName>style.visibility</p:attrName>
                                        </p:attrNameLst>
                                      </p:cBhvr>
                                      <p:to>
                                        <p:strVal val="visible"/>
                                      </p:to>
                                    </p:set>
                                    <p:anim calcmode="lin" valueType="num">
                                      <p:cBhvr additive="base">
                                        <p:cTn id="7" dur="500" fill="hold"/>
                                        <p:tgtEl>
                                          <p:spTgt spid="14131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1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1315">
                                            <p:txEl>
                                              <p:pRg st="3" end="3"/>
                                            </p:txEl>
                                          </p:spTgt>
                                        </p:tgtEl>
                                        <p:attrNameLst>
                                          <p:attrName>style.visibility</p:attrName>
                                        </p:attrNameLst>
                                      </p:cBhvr>
                                      <p:to>
                                        <p:strVal val="visible"/>
                                      </p:to>
                                    </p:set>
                                    <p:anim calcmode="lin" valueType="num">
                                      <p:cBhvr additive="base">
                                        <p:cTn id="13" dur="500" fill="hold"/>
                                        <p:tgtEl>
                                          <p:spTgt spid="14131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1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1315">
                                            <p:txEl>
                                              <p:pRg st="4" end="4"/>
                                            </p:txEl>
                                          </p:spTgt>
                                        </p:tgtEl>
                                        <p:attrNameLst>
                                          <p:attrName>style.visibility</p:attrName>
                                        </p:attrNameLst>
                                      </p:cBhvr>
                                      <p:to>
                                        <p:strVal val="visible"/>
                                      </p:to>
                                    </p:set>
                                    <p:anim calcmode="lin" valueType="num">
                                      <p:cBhvr additive="base">
                                        <p:cTn id="19" dur="500" fill="hold"/>
                                        <p:tgtEl>
                                          <p:spTgt spid="14131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1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1315">
                                            <p:txEl>
                                              <p:pRg st="5" end="5"/>
                                            </p:txEl>
                                          </p:spTgt>
                                        </p:tgtEl>
                                        <p:attrNameLst>
                                          <p:attrName>style.visibility</p:attrName>
                                        </p:attrNameLst>
                                      </p:cBhvr>
                                      <p:to>
                                        <p:strVal val="visible"/>
                                      </p:to>
                                    </p:set>
                                    <p:anim calcmode="lin" valueType="num">
                                      <p:cBhvr additive="base">
                                        <p:cTn id="25" dur="500" fill="hold"/>
                                        <p:tgtEl>
                                          <p:spTgt spid="14131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13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body" idx="1"/>
          </p:nvPr>
        </p:nvSpPr>
        <p:spPr>
          <a:xfrm>
            <a:off x="229565" y="40511"/>
            <a:ext cx="8001000" cy="6400800"/>
          </a:xfrm>
        </p:spPr>
        <p:txBody>
          <a:bodyPr/>
          <a:lstStyle/>
          <a:p>
            <a:pPr marL="609600" indent="-609600" algn="ctr">
              <a:lnSpc>
                <a:spcPct val="90000"/>
              </a:lnSpc>
              <a:buFont typeface="Wingdings" pitchFamily="2" charset="2"/>
              <a:buNone/>
            </a:pPr>
            <a:r>
              <a:rPr lang="en-US" b="1" dirty="0">
                <a:solidFill>
                  <a:schemeClr val="bg2"/>
                </a:solidFill>
              </a:rPr>
              <a:t>RUBRIC for IPI</a:t>
            </a:r>
          </a:p>
          <a:p>
            <a:pPr marL="609600" indent="-609600" algn="ctr">
              <a:lnSpc>
                <a:spcPct val="90000"/>
              </a:lnSpc>
              <a:buFont typeface="Wingdings" pitchFamily="2" charset="2"/>
              <a:buNone/>
            </a:pPr>
            <a:r>
              <a:rPr lang="en-US" sz="2400" b="1" dirty="0">
                <a:solidFill>
                  <a:srgbClr val="FF0000"/>
                </a:solidFill>
              </a:rPr>
              <a:t>Student-Engaged Instruction</a:t>
            </a:r>
          </a:p>
          <a:p>
            <a:pPr marL="609600" indent="-609600">
              <a:lnSpc>
                <a:spcPct val="90000"/>
              </a:lnSpc>
              <a:buFont typeface="Wingdings" pitchFamily="2" charset="2"/>
              <a:buNone/>
            </a:pPr>
            <a:r>
              <a:rPr lang="en-US" sz="2400" dirty="0"/>
              <a:t>6 – Student active engaged learning - </a:t>
            </a:r>
            <a:r>
              <a:rPr lang="en-US" sz="2400" dirty="0">
                <a:solidFill>
                  <a:srgbClr val="FF0000"/>
                </a:solidFill>
              </a:rPr>
              <a:t>HO</a:t>
            </a:r>
          </a:p>
          <a:p>
            <a:pPr marL="609600" indent="-609600">
              <a:lnSpc>
                <a:spcPct val="90000"/>
              </a:lnSpc>
              <a:buFont typeface="Wingdings" pitchFamily="2" charset="2"/>
              <a:buNone/>
            </a:pPr>
            <a:r>
              <a:rPr lang="en-US" sz="2400" dirty="0"/>
              <a:t>5 – Student learning conversations – may be teacher stimulated but not teacher dominated – </a:t>
            </a:r>
            <a:r>
              <a:rPr lang="en-US" sz="2400" dirty="0">
                <a:solidFill>
                  <a:srgbClr val="FF0000"/>
                </a:solidFill>
              </a:rPr>
              <a:t>HO</a:t>
            </a:r>
          </a:p>
          <a:p>
            <a:pPr marL="609600" indent="-609600">
              <a:lnSpc>
                <a:spcPct val="90000"/>
              </a:lnSpc>
              <a:buFont typeface="Wingdings" pitchFamily="2" charset="2"/>
              <a:buNone/>
            </a:pPr>
            <a:r>
              <a:rPr lang="en-US" sz="2400" dirty="0">
                <a:solidFill>
                  <a:srgbClr val="FF0000"/>
                </a:solidFill>
              </a:rPr>
              <a:t>________________________________________</a:t>
            </a:r>
          </a:p>
          <a:p>
            <a:pPr marL="609600" indent="-609600" algn="ctr">
              <a:lnSpc>
                <a:spcPct val="90000"/>
              </a:lnSpc>
              <a:buFont typeface="Wingdings" pitchFamily="2" charset="2"/>
              <a:buNone/>
            </a:pPr>
            <a:r>
              <a:rPr lang="en-US" sz="2400" b="1" dirty="0">
                <a:solidFill>
                  <a:srgbClr val="FF0000"/>
                </a:solidFill>
              </a:rPr>
              <a:t>Teacher-Directed Instruction</a:t>
            </a:r>
          </a:p>
          <a:p>
            <a:pPr marL="609600" indent="-609600">
              <a:lnSpc>
                <a:spcPct val="90000"/>
              </a:lnSpc>
              <a:buFont typeface="Wingdings" pitchFamily="2" charset="2"/>
              <a:buNone/>
            </a:pPr>
            <a:r>
              <a:rPr lang="en-US" sz="2400" dirty="0"/>
              <a:t>4 – Teacher-led instruction – </a:t>
            </a:r>
            <a:r>
              <a:rPr lang="en-US" sz="2400" dirty="0">
                <a:solidFill>
                  <a:srgbClr val="FF0000"/>
                </a:solidFill>
              </a:rPr>
              <a:t>Not HO</a:t>
            </a:r>
          </a:p>
          <a:p>
            <a:pPr marL="609600" indent="-609600">
              <a:lnSpc>
                <a:spcPct val="90000"/>
              </a:lnSpc>
              <a:buFont typeface="Wingdings" pitchFamily="2" charset="2"/>
              <a:buNone/>
            </a:pPr>
            <a:r>
              <a:rPr lang="en-US" sz="2400" dirty="0"/>
              <a:t>3 – Students doing seatwork, etc. but teacher assistance/support is evident – </a:t>
            </a:r>
            <a:r>
              <a:rPr lang="en-US" sz="2400" dirty="0">
                <a:solidFill>
                  <a:srgbClr val="FF0000"/>
                </a:solidFill>
              </a:rPr>
              <a:t>Not HO</a:t>
            </a:r>
          </a:p>
          <a:p>
            <a:pPr marL="609600" indent="-609600">
              <a:lnSpc>
                <a:spcPct val="90000"/>
              </a:lnSpc>
              <a:buFont typeface="Wingdings" pitchFamily="2" charset="2"/>
              <a:buNone/>
            </a:pPr>
            <a:r>
              <a:rPr lang="en-US" sz="2400" dirty="0">
                <a:solidFill>
                  <a:srgbClr val="FF0000"/>
                </a:solidFill>
              </a:rPr>
              <a:t>________________________________________</a:t>
            </a:r>
          </a:p>
          <a:p>
            <a:pPr marL="609600" indent="-609600" algn="ctr">
              <a:lnSpc>
                <a:spcPct val="90000"/>
              </a:lnSpc>
              <a:buFont typeface="Wingdings" pitchFamily="2" charset="2"/>
              <a:buNone/>
            </a:pPr>
            <a:r>
              <a:rPr lang="en-US" sz="2400" b="1" dirty="0">
                <a:solidFill>
                  <a:srgbClr val="FF0000"/>
                </a:solidFill>
              </a:rPr>
              <a:t>Disengagement</a:t>
            </a:r>
          </a:p>
          <a:p>
            <a:pPr marL="609600" indent="-609600">
              <a:lnSpc>
                <a:spcPct val="90000"/>
              </a:lnSpc>
              <a:buFont typeface="Wingdings" pitchFamily="2" charset="2"/>
              <a:buNone/>
            </a:pPr>
            <a:r>
              <a:rPr lang="en-US" sz="2400" dirty="0"/>
              <a:t>2 – Students doing seatwork, etc. but teacher assistance/support not evident – </a:t>
            </a:r>
            <a:r>
              <a:rPr lang="en-US" sz="2400" dirty="0">
                <a:solidFill>
                  <a:srgbClr val="FF0000"/>
                </a:solidFill>
              </a:rPr>
              <a:t>Not HO</a:t>
            </a:r>
          </a:p>
          <a:p>
            <a:pPr marL="609600" indent="-609600">
              <a:lnSpc>
                <a:spcPct val="90000"/>
              </a:lnSpc>
              <a:buFont typeface="Wingdings" pitchFamily="2" charset="2"/>
              <a:buNone/>
            </a:pPr>
            <a:r>
              <a:rPr lang="en-US" sz="2400" dirty="0"/>
              <a:t>1 – Complete disengagement – students not engaged in learning related to curriculum</a:t>
            </a:r>
          </a:p>
          <a:p>
            <a:pPr marL="609600" indent="-609600">
              <a:lnSpc>
                <a:spcPct val="90000"/>
              </a:lnSpc>
              <a:buFont typeface="Wingdings" pitchFamily="2" charset="2"/>
              <a:buNone/>
            </a:pPr>
            <a:r>
              <a:rPr lang="en-US" sz="1600" dirty="0"/>
              <a:t>Dr. Jerry Valentine</a:t>
            </a:r>
          </a:p>
          <a:p>
            <a:pPr marL="609600" indent="-609600">
              <a:lnSpc>
                <a:spcPct val="90000"/>
              </a:lnSpc>
              <a:buFont typeface="Wingdings" pitchFamily="2" charset="2"/>
              <a:buNone/>
            </a:pPr>
            <a:endParaRPr lang="en-US" sz="2400" dirty="0">
              <a:solidFill>
                <a:srgbClr val="FF0000"/>
              </a:solidFill>
            </a:endParaRPr>
          </a:p>
          <a:p>
            <a:pPr marL="609600" indent="-609600">
              <a:lnSpc>
                <a:spcPct val="90000"/>
              </a:lnSpc>
              <a:buFont typeface="Wingdings" pitchFamily="2" charset="2"/>
              <a:buNone/>
            </a:pPr>
            <a:endParaRPr lang="en-US" sz="2400" dirty="0">
              <a:solidFill>
                <a:srgbClr val="FF0000"/>
              </a:solidFill>
            </a:endParaRPr>
          </a:p>
        </p:txBody>
      </p:sp>
    </p:spTree>
    <p:extLst>
      <p:ext uri="{BB962C8B-B14F-4D97-AF65-F5344CB8AC3E}">
        <p14:creationId xmlns:p14="http://schemas.microsoft.com/office/powerpoint/2010/main" val="3283136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1676400"/>
          </a:xfrm>
        </p:spPr>
        <p:txBody>
          <a:bodyPr/>
          <a:lstStyle/>
          <a:p>
            <a:pPr algn="l" eaLnBrk="1" hangingPunct="1">
              <a:defRPr/>
            </a:pPr>
            <a:r>
              <a:rPr lang="en-US" b="1" dirty="0">
                <a:solidFill>
                  <a:srgbClr val="C00000"/>
                </a:solidFill>
              </a:rPr>
              <a:t>5—Student Learning Conversations </a:t>
            </a:r>
            <a:endParaRPr lang="en-US" dirty="0"/>
          </a:p>
        </p:txBody>
      </p:sp>
      <p:sp>
        <p:nvSpPr>
          <p:cNvPr id="3" name="Content Placeholder 2"/>
          <p:cNvSpPr>
            <a:spLocks noGrp="1"/>
          </p:cNvSpPr>
          <p:nvPr>
            <p:ph idx="1"/>
          </p:nvPr>
        </p:nvSpPr>
        <p:spPr>
          <a:xfrm>
            <a:off x="381000" y="1307969"/>
            <a:ext cx="8458200" cy="5029200"/>
          </a:xfrm>
        </p:spPr>
        <p:txBody>
          <a:bodyPr/>
          <a:lstStyle/>
          <a:p>
            <a:pPr lvl="1" eaLnBrk="1" hangingPunct="1">
              <a:lnSpc>
                <a:spcPct val="90000"/>
              </a:lnSpc>
              <a:defRPr/>
            </a:pPr>
            <a:r>
              <a:rPr lang="en-US" dirty="0">
                <a:solidFill>
                  <a:srgbClr val="0000FF"/>
                </a:solidFill>
              </a:rPr>
              <a:t>Higher-Order Student-Student Verbal Learning Conversations constructing deeper meaning and understanding through the conversations</a:t>
            </a:r>
          </a:p>
          <a:p>
            <a:pPr lvl="1" eaLnBrk="1" hangingPunct="1">
              <a:lnSpc>
                <a:spcPct val="90000"/>
              </a:lnSpc>
              <a:defRPr/>
            </a:pPr>
            <a:r>
              <a:rPr lang="en-US" dirty="0">
                <a:solidFill>
                  <a:schemeClr val="tx1"/>
                </a:solidFill>
              </a:rPr>
              <a:t>Common examples:</a:t>
            </a:r>
          </a:p>
          <a:p>
            <a:pPr lvl="2" eaLnBrk="1" hangingPunct="1">
              <a:lnSpc>
                <a:spcPct val="90000"/>
              </a:lnSpc>
              <a:defRPr/>
            </a:pPr>
            <a:r>
              <a:rPr lang="en-US" dirty="0">
                <a:solidFill>
                  <a:schemeClr val="tx1"/>
                </a:solidFill>
              </a:rPr>
              <a:t>collaborative or cooperative learning</a:t>
            </a:r>
          </a:p>
          <a:p>
            <a:pPr lvl="2" eaLnBrk="1" hangingPunct="1">
              <a:lnSpc>
                <a:spcPct val="90000"/>
              </a:lnSpc>
              <a:defRPr/>
            </a:pPr>
            <a:r>
              <a:rPr lang="en-US" dirty="0">
                <a:solidFill>
                  <a:schemeClr val="tx1"/>
                </a:solidFill>
              </a:rPr>
              <a:t>Peer tutoring, debate, and questioning</a:t>
            </a:r>
          </a:p>
          <a:p>
            <a:pPr lvl="2" eaLnBrk="1" hangingPunct="1">
              <a:lnSpc>
                <a:spcPct val="90000"/>
              </a:lnSpc>
              <a:defRPr/>
            </a:pPr>
            <a:r>
              <a:rPr lang="en-US" dirty="0">
                <a:solidFill>
                  <a:schemeClr val="tx1"/>
                </a:solidFill>
              </a:rPr>
              <a:t>Partner research and discovery/exploratory learning</a:t>
            </a:r>
          </a:p>
          <a:p>
            <a:pPr lvl="2" eaLnBrk="1" hangingPunct="1">
              <a:lnSpc>
                <a:spcPct val="90000"/>
              </a:lnSpc>
              <a:defRPr/>
            </a:pPr>
            <a:r>
              <a:rPr lang="en-US" dirty="0">
                <a:solidFill>
                  <a:schemeClr val="tx1"/>
                </a:solidFill>
              </a:rPr>
              <a:t>Socratic learning</a:t>
            </a:r>
          </a:p>
          <a:p>
            <a:pPr lvl="2" eaLnBrk="1" hangingPunct="1">
              <a:lnSpc>
                <a:spcPct val="90000"/>
              </a:lnSpc>
              <a:defRPr/>
            </a:pPr>
            <a:r>
              <a:rPr lang="en-US" dirty="0">
                <a:solidFill>
                  <a:schemeClr val="tx1"/>
                </a:solidFill>
              </a:rPr>
              <a:t>Small group or whole class analysis and problem solving, metacognition, reflective discussions or writing, and self assessment</a:t>
            </a:r>
          </a:p>
          <a:p>
            <a:pPr marL="457200" lvl="1" indent="0" eaLnBrk="1" hangingPunct="1">
              <a:lnSpc>
                <a:spcPct val="90000"/>
              </a:lnSpc>
              <a:buNone/>
              <a:defRPr/>
            </a:pPr>
            <a:endParaRPr lang="en-US" dirty="0">
              <a:solidFill>
                <a:srgbClr val="FF0000"/>
              </a:solidFill>
            </a:endParaRPr>
          </a:p>
          <a:p>
            <a:pPr marL="457200" lvl="1" indent="0" eaLnBrk="1" hangingPunct="1">
              <a:lnSpc>
                <a:spcPct val="90000"/>
              </a:lnSpc>
              <a:buNone/>
              <a:defRPr/>
            </a:pPr>
            <a:r>
              <a:rPr lang="en-US" sz="1400" dirty="0"/>
              <a:t>Dr. Jerry Valentine</a:t>
            </a:r>
          </a:p>
          <a:p>
            <a:pPr eaLnBrk="1" hangingPunct="1">
              <a:defRPr/>
            </a:pPr>
            <a:endParaRPr lang="en-US" dirty="0"/>
          </a:p>
        </p:txBody>
      </p:sp>
    </p:spTree>
    <p:extLst>
      <p:ext uri="{BB962C8B-B14F-4D97-AF65-F5344CB8AC3E}">
        <p14:creationId xmlns:p14="http://schemas.microsoft.com/office/powerpoint/2010/main" val="66318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113121" y="0"/>
            <a:ext cx="9134572" cy="1371600"/>
          </a:xfrm>
        </p:spPr>
        <p:txBody>
          <a:bodyPr/>
          <a:lstStyle/>
          <a:p>
            <a:pPr algn="l" eaLnBrk="1" hangingPunct="1">
              <a:lnSpc>
                <a:spcPct val="90000"/>
              </a:lnSpc>
              <a:defRPr/>
            </a:pPr>
            <a:r>
              <a:rPr lang="en-US" sz="4000" b="1" dirty="0">
                <a:solidFill>
                  <a:srgbClr val="C00000"/>
                </a:solidFill>
              </a:rPr>
              <a:t>6 – </a:t>
            </a:r>
            <a:r>
              <a:rPr lang="en-US" b="1" dirty="0">
                <a:solidFill>
                  <a:srgbClr val="C00000"/>
                </a:solidFill>
              </a:rPr>
              <a:t>Student</a:t>
            </a:r>
            <a:r>
              <a:rPr lang="en-US" sz="4000" b="1" dirty="0">
                <a:solidFill>
                  <a:srgbClr val="C00000"/>
                </a:solidFill>
              </a:rPr>
              <a:t> </a:t>
            </a:r>
            <a:r>
              <a:rPr lang="en-US" b="1" dirty="0">
                <a:solidFill>
                  <a:srgbClr val="C00000"/>
                </a:solidFill>
              </a:rPr>
              <a:t>Active Engaged Learning</a:t>
            </a:r>
          </a:p>
        </p:txBody>
      </p:sp>
      <p:sp>
        <p:nvSpPr>
          <p:cNvPr id="142339" name="Rectangle 3"/>
          <p:cNvSpPr>
            <a:spLocks noGrp="1" noChangeArrowheads="1"/>
          </p:cNvSpPr>
          <p:nvPr>
            <p:ph idx="1"/>
          </p:nvPr>
        </p:nvSpPr>
        <p:spPr>
          <a:xfrm>
            <a:off x="457200" y="1371600"/>
            <a:ext cx="8229600" cy="5257800"/>
          </a:xfrm>
        </p:spPr>
        <p:txBody>
          <a:bodyPr/>
          <a:lstStyle/>
          <a:p>
            <a:pPr lvl="1" eaLnBrk="1" hangingPunct="1">
              <a:lnSpc>
                <a:spcPct val="90000"/>
              </a:lnSpc>
              <a:defRPr/>
            </a:pPr>
            <a:r>
              <a:rPr lang="en-US" dirty="0">
                <a:solidFill>
                  <a:srgbClr val="0000FF"/>
                </a:solidFill>
              </a:rPr>
              <a:t>Higher-Order/Deeper thinking through analysis, problem solving, critical thinking, creativity, and synthesis.</a:t>
            </a:r>
          </a:p>
          <a:p>
            <a:pPr lvl="1" eaLnBrk="1" hangingPunct="1">
              <a:lnSpc>
                <a:spcPct val="90000"/>
              </a:lnSpc>
              <a:defRPr/>
            </a:pPr>
            <a:r>
              <a:rPr lang="en-US" dirty="0">
                <a:solidFill>
                  <a:schemeClr val="tx1"/>
                </a:solidFill>
              </a:rPr>
              <a:t>Common Examples: </a:t>
            </a:r>
          </a:p>
          <a:p>
            <a:pPr lvl="2" eaLnBrk="1" hangingPunct="1">
              <a:lnSpc>
                <a:spcPct val="90000"/>
              </a:lnSpc>
              <a:defRPr/>
            </a:pPr>
            <a:r>
              <a:rPr lang="en-US" dirty="0">
                <a:solidFill>
                  <a:schemeClr val="tx1"/>
                </a:solidFill>
              </a:rPr>
              <a:t>Inquiry-based approaches such as project and problem-based learning, research and discovery learning</a:t>
            </a:r>
          </a:p>
          <a:p>
            <a:pPr lvl="2" eaLnBrk="1" hangingPunct="1">
              <a:lnSpc>
                <a:spcPct val="90000"/>
              </a:lnSpc>
              <a:defRPr/>
            </a:pPr>
            <a:r>
              <a:rPr lang="en-US" dirty="0">
                <a:solidFill>
                  <a:schemeClr val="tx1"/>
                </a:solidFill>
              </a:rPr>
              <a:t>Authentic demonstrations</a:t>
            </a:r>
          </a:p>
          <a:p>
            <a:pPr lvl="2" eaLnBrk="1" hangingPunct="1">
              <a:lnSpc>
                <a:spcPct val="90000"/>
              </a:lnSpc>
              <a:defRPr/>
            </a:pPr>
            <a:r>
              <a:rPr lang="en-US" dirty="0">
                <a:solidFill>
                  <a:schemeClr val="tx1"/>
                </a:solidFill>
              </a:rPr>
              <a:t>Independent metacognition, reflective journaling, and self-assessment</a:t>
            </a:r>
          </a:p>
          <a:p>
            <a:pPr lvl="2" eaLnBrk="1" hangingPunct="1">
              <a:lnSpc>
                <a:spcPct val="90000"/>
              </a:lnSpc>
              <a:defRPr/>
            </a:pPr>
            <a:r>
              <a:rPr lang="en-US" dirty="0">
                <a:solidFill>
                  <a:schemeClr val="tx1"/>
                </a:solidFill>
              </a:rPr>
              <a:t>Higher-order responses to higher-order questions</a:t>
            </a:r>
            <a:endParaRPr lang="en-US" dirty="0">
              <a:solidFill>
                <a:srgbClr val="006600"/>
              </a:solidFill>
            </a:endParaRPr>
          </a:p>
          <a:p>
            <a:pPr lvl="2" eaLnBrk="1" hangingPunct="1">
              <a:lnSpc>
                <a:spcPct val="90000"/>
              </a:lnSpc>
              <a:defRPr/>
            </a:pPr>
            <a:endParaRPr lang="en-US" dirty="0">
              <a:solidFill>
                <a:srgbClr val="006600"/>
              </a:solidFill>
            </a:endParaRPr>
          </a:p>
          <a:p>
            <a:pPr marL="457200" lvl="1" indent="0" eaLnBrk="1" hangingPunct="1">
              <a:lnSpc>
                <a:spcPct val="90000"/>
              </a:lnSpc>
              <a:buNone/>
              <a:defRPr/>
            </a:pPr>
            <a:r>
              <a:rPr lang="en-US" sz="1400" dirty="0"/>
              <a:t>Dr. Jerry Valentine</a:t>
            </a:r>
          </a:p>
        </p:txBody>
      </p:sp>
    </p:spTree>
    <p:extLst>
      <p:ext uri="{BB962C8B-B14F-4D97-AF65-F5344CB8AC3E}">
        <p14:creationId xmlns:p14="http://schemas.microsoft.com/office/powerpoint/2010/main" val="44168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Effect transition="in" filter="fade">
                                      <p:cBhvr>
                                        <p:cTn id="7" dur="2000"/>
                                        <p:tgtEl>
                                          <p:spTgt spid="142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339">
                                            <p:txEl>
                                              <p:pRg st="1" end="1"/>
                                            </p:txEl>
                                          </p:spTgt>
                                        </p:tgtEl>
                                        <p:attrNameLst>
                                          <p:attrName>style.visibility</p:attrName>
                                        </p:attrNameLst>
                                      </p:cBhvr>
                                      <p:to>
                                        <p:strVal val="visible"/>
                                      </p:to>
                                    </p:set>
                                    <p:animEffect transition="in" filter="fade">
                                      <p:cBhvr>
                                        <p:cTn id="12" dur="2000"/>
                                        <p:tgtEl>
                                          <p:spTgt spid="142339">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42339">
                                            <p:txEl>
                                              <p:pRg st="2" end="2"/>
                                            </p:txEl>
                                          </p:spTgt>
                                        </p:tgtEl>
                                        <p:attrNameLst>
                                          <p:attrName>style.visibility</p:attrName>
                                        </p:attrNameLst>
                                      </p:cBhvr>
                                      <p:to>
                                        <p:strVal val="visible"/>
                                      </p:to>
                                    </p:set>
                                    <p:animEffect transition="in" filter="fade">
                                      <p:cBhvr>
                                        <p:cTn id="15" dur="2000"/>
                                        <p:tgtEl>
                                          <p:spTgt spid="14233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42339">
                                            <p:txEl>
                                              <p:pRg st="3" end="3"/>
                                            </p:txEl>
                                          </p:spTgt>
                                        </p:tgtEl>
                                        <p:attrNameLst>
                                          <p:attrName>style.visibility</p:attrName>
                                        </p:attrNameLst>
                                      </p:cBhvr>
                                      <p:to>
                                        <p:strVal val="visible"/>
                                      </p:to>
                                    </p:set>
                                    <p:animEffect transition="in" filter="fade">
                                      <p:cBhvr>
                                        <p:cTn id="18" dur="2000"/>
                                        <p:tgtEl>
                                          <p:spTgt spid="142339">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42339">
                                            <p:txEl>
                                              <p:pRg st="4" end="4"/>
                                            </p:txEl>
                                          </p:spTgt>
                                        </p:tgtEl>
                                        <p:attrNameLst>
                                          <p:attrName>style.visibility</p:attrName>
                                        </p:attrNameLst>
                                      </p:cBhvr>
                                      <p:to>
                                        <p:strVal val="visible"/>
                                      </p:to>
                                    </p:set>
                                    <p:animEffect transition="in" filter="fade">
                                      <p:cBhvr>
                                        <p:cTn id="21" dur="2000"/>
                                        <p:tgtEl>
                                          <p:spTgt spid="142339">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42339">
                                            <p:txEl>
                                              <p:pRg st="5" end="5"/>
                                            </p:txEl>
                                          </p:spTgt>
                                        </p:tgtEl>
                                        <p:attrNameLst>
                                          <p:attrName>style.visibility</p:attrName>
                                        </p:attrNameLst>
                                      </p:cBhvr>
                                      <p:to>
                                        <p:strVal val="visible"/>
                                      </p:to>
                                    </p:set>
                                    <p:animEffect transition="in" filter="fade">
                                      <p:cBhvr>
                                        <p:cTn id="24" dur="2000"/>
                                        <p:tgtEl>
                                          <p:spTgt spid="142339">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2339">
                                            <p:txEl>
                                              <p:pRg st="7" end="7"/>
                                            </p:txEl>
                                          </p:spTgt>
                                        </p:tgtEl>
                                        <p:attrNameLst>
                                          <p:attrName>style.visibility</p:attrName>
                                        </p:attrNameLst>
                                      </p:cBhvr>
                                      <p:to>
                                        <p:strVal val="visible"/>
                                      </p:to>
                                    </p:set>
                                    <p:animEffect transition="in" filter="fade">
                                      <p:cBhvr>
                                        <p:cTn id="29" dur="2000"/>
                                        <p:tgtEl>
                                          <p:spTgt spid="1423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sz="4000" b="1" dirty="0">
                <a:solidFill>
                  <a:srgbClr val="FF3300"/>
                </a:solidFill>
              </a:rPr>
              <a:t>Rigorous or Not?</a:t>
            </a:r>
            <a:r>
              <a:rPr lang="en-US" sz="4000" b="1" dirty="0">
                <a:solidFill>
                  <a:srgbClr val="000000"/>
                </a:solidFill>
                <a:effectLst/>
              </a:rPr>
              <a:t/>
            </a:r>
            <a:br>
              <a:rPr lang="en-US" sz="4000" b="1" dirty="0">
                <a:solidFill>
                  <a:srgbClr val="000000"/>
                </a:solidFill>
                <a:effectLst/>
              </a:rPr>
            </a:br>
            <a:endParaRPr lang="en-US" sz="4000" b="1" dirty="0">
              <a:solidFill>
                <a:srgbClr val="000000"/>
              </a:solidFill>
              <a:effectLst/>
            </a:endParaRPr>
          </a:p>
        </p:txBody>
      </p:sp>
      <p:sp>
        <p:nvSpPr>
          <p:cNvPr id="2051" name="Rectangle 3"/>
          <p:cNvSpPr>
            <a:spLocks noGrp="1" noChangeArrowheads="1"/>
          </p:cNvSpPr>
          <p:nvPr>
            <p:ph type="body" idx="1"/>
          </p:nvPr>
        </p:nvSpPr>
        <p:spPr>
          <a:xfrm>
            <a:off x="304800" y="1295400"/>
            <a:ext cx="8229600" cy="5029200"/>
          </a:xfrm>
        </p:spPr>
        <p:txBody>
          <a:bodyPr/>
          <a:lstStyle/>
          <a:p>
            <a:pPr eaLnBrk="1" hangingPunct="1">
              <a:lnSpc>
                <a:spcPct val="200000"/>
              </a:lnSpc>
              <a:buFont typeface="Wingdings" pitchFamily="2" charset="2"/>
              <a:buNone/>
            </a:pPr>
            <a:r>
              <a:rPr lang="en-US" sz="2800" b="1" dirty="0">
                <a:solidFill>
                  <a:srgbClr val="000000"/>
                </a:solidFill>
                <a:effectLst/>
              </a:rPr>
              <a:t>Students are listening attentively to the teacher give them directions for the litmus experiment they will begin in a few minutes.  Most of the students are making a few notes in their notebooks while the teacher explains the process.</a:t>
            </a:r>
          </a:p>
          <a:p>
            <a:pPr eaLnBrk="1" hangingPunct="1">
              <a:buFont typeface="Wingdings" pitchFamily="2" charset="2"/>
              <a:buNone/>
            </a:pPr>
            <a:endParaRPr lang="en-US" sz="2800" b="1" dirty="0">
              <a:solidFill>
                <a:srgbClr val="000000"/>
              </a:solidFill>
              <a:effectLst/>
            </a:endParaRPr>
          </a:p>
          <a:p>
            <a:pPr eaLnBrk="1" hangingPunct="1">
              <a:buFont typeface="Wingdings" pitchFamily="2" charset="2"/>
              <a:buNone/>
            </a:pPr>
            <a:r>
              <a:rPr lang="en-US" sz="1400" b="1" dirty="0">
                <a:solidFill>
                  <a:schemeClr val="tx1"/>
                </a:solidFill>
                <a:effectLst/>
              </a:rPr>
              <a:t>Dr. Jerry Valentine</a:t>
            </a:r>
          </a:p>
          <a:p>
            <a:pPr eaLnBrk="1" hangingPunct="1">
              <a:buFont typeface="Wingdings" pitchFamily="2" charset="2"/>
              <a:buNone/>
            </a:pPr>
            <a:endParaRPr lang="en-US" sz="2800" b="1" dirty="0">
              <a:solidFill>
                <a:schemeClr val="folHlink"/>
              </a:solidFill>
              <a:effectLst/>
            </a:endParaRPr>
          </a:p>
        </p:txBody>
      </p:sp>
    </p:spTree>
    <p:extLst>
      <p:ext uri="{BB962C8B-B14F-4D97-AF65-F5344CB8AC3E}">
        <p14:creationId xmlns:p14="http://schemas.microsoft.com/office/powerpoint/2010/main" val="2677783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4000" b="1" dirty="0">
                <a:solidFill>
                  <a:srgbClr val="FF3300"/>
                </a:solidFill>
              </a:rPr>
              <a:t>Rigorous or Not?</a:t>
            </a:r>
            <a:r>
              <a:rPr lang="en-US" sz="4000" b="1" dirty="0">
                <a:solidFill>
                  <a:srgbClr val="000000"/>
                </a:solidFill>
                <a:effectLst/>
              </a:rPr>
              <a:t/>
            </a:r>
            <a:br>
              <a:rPr lang="en-US" sz="4000" b="1" dirty="0">
                <a:solidFill>
                  <a:srgbClr val="000000"/>
                </a:solidFill>
                <a:effectLst/>
              </a:rPr>
            </a:br>
            <a:endParaRPr lang="en-US" sz="4000" b="1" dirty="0">
              <a:solidFill>
                <a:srgbClr val="000000"/>
              </a:solidFill>
              <a:effectLst/>
            </a:endParaRPr>
          </a:p>
        </p:txBody>
      </p:sp>
      <p:sp>
        <p:nvSpPr>
          <p:cNvPr id="4099" name="Rectangle 3"/>
          <p:cNvSpPr>
            <a:spLocks noGrp="1" noChangeArrowheads="1"/>
          </p:cNvSpPr>
          <p:nvPr>
            <p:ph type="body" idx="1"/>
          </p:nvPr>
        </p:nvSpPr>
        <p:spPr>
          <a:xfrm>
            <a:off x="304800" y="1106864"/>
            <a:ext cx="8229600" cy="5029200"/>
          </a:xfrm>
        </p:spPr>
        <p:txBody>
          <a:bodyPr/>
          <a:lstStyle/>
          <a:p>
            <a:pPr eaLnBrk="1" hangingPunct="1">
              <a:lnSpc>
                <a:spcPct val="200000"/>
              </a:lnSpc>
              <a:buFont typeface="Wingdings" pitchFamily="2" charset="2"/>
              <a:buNone/>
            </a:pPr>
            <a:r>
              <a:rPr lang="en-US" sz="2800" b="1" dirty="0">
                <a:solidFill>
                  <a:srgbClr val="000000"/>
                </a:solidFill>
                <a:effectLst/>
              </a:rPr>
              <a:t> Students are creating poems.  They have a rubric on their desks that addresses rhyme, meter, imagery, content, emotion, and length.  </a:t>
            </a:r>
            <a:r>
              <a:rPr lang="en-US" sz="2800" b="1" dirty="0">
                <a:solidFill>
                  <a:srgbClr val="000000"/>
                </a:solidFill>
              </a:rPr>
              <a:t>T</a:t>
            </a:r>
            <a:r>
              <a:rPr lang="en-US" sz="2800" b="1" dirty="0">
                <a:solidFill>
                  <a:srgbClr val="000000"/>
                </a:solidFill>
                <a:effectLst/>
              </a:rPr>
              <a:t>he first few stanzas of the poems show depth of thought and emotion.</a:t>
            </a:r>
          </a:p>
          <a:p>
            <a:pPr>
              <a:lnSpc>
                <a:spcPct val="80000"/>
              </a:lnSpc>
              <a:buNone/>
            </a:pPr>
            <a:r>
              <a:rPr lang="en-US" sz="1400" b="1" dirty="0">
                <a:solidFill>
                  <a:schemeClr val="tx1"/>
                </a:solidFill>
              </a:rPr>
              <a:t>Dr. Jerry Valentine</a:t>
            </a:r>
          </a:p>
          <a:p>
            <a:pPr eaLnBrk="1" hangingPunct="1">
              <a:lnSpc>
                <a:spcPct val="80000"/>
              </a:lnSpc>
              <a:buFont typeface="Wingdings" pitchFamily="2" charset="2"/>
              <a:buNone/>
            </a:pPr>
            <a:endParaRPr lang="en-US" sz="2800" b="1" dirty="0">
              <a:solidFill>
                <a:srgbClr val="000000"/>
              </a:solidFill>
              <a:effectLst/>
            </a:endParaRPr>
          </a:p>
          <a:p>
            <a:pPr eaLnBrk="1" hangingPunct="1">
              <a:lnSpc>
                <a:spcPct val="80000"/>
              </a:lnSpc>
              <a:buFont typeface="Wingdings" pitchFamily="2" charset="2"/>
              <a:buNone/>
            </a:pPr>
            <a:endParaRPr lang="en-US" sz="2800" b="1" dirty="0">
              <a:solidFill>
                <a:schemeClr val="folHlink"/>
              </a:solidFill>
              <a:effectLst/>
            </a:endParaRPr>
          </a:p>
        </p:txBody>
      </p:sp>
    </p:spTree>
    <p:extLst>
      <p:ext uri="{BB962C8B-B14F-4D97-AF65-F5344CB8AC3E}">
        <p14:creationId xmlns:p14="http://schemas.microsoft.com/office/powerpoint/2010/main" val="1419503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4000" b="1" dirty="0">
                <a:solidFill>
                  <a:srgbClr val="FF0000"/>
                </a:solidFill>
                <a:effectLst/>
              </a:rPr>
              <a:t>Rigorous or Not?</a:t>
            </a:r>
            <a:r>
              <a:rPr lang="en-US" sz="4000" b="1" dirty="0">
                <a:solidFill>
                  <a:srgbClr val="000000"/>
                </a:solidFill>
                <a:effectLst/>
              </a:rPr>
              <a:t/>
            </a:r>
            <a:br>
              <a:rPr lang="en-US" sz="4000" b="1" dirty="0">
                <a:solidFill>
                  <a:srgbClr val="000000"/>
                </a:solidFill>
                <a:effectLst/>
              </a:rPr>
            </a:br>
            <a:endParaRPr lang="en-US" sz="4000" b="1" dirty="0">
              <a:solidFill>
                <a:srgbClr val="000000"/>
              </a:solidFill>
              <a:effectLst/>
            </a:endParaRPr>
          </a:p>
        </p:txBody>
      </p:sp>
      <p:sp>
        <p:nvSpPr>
          <p:cNvPr id="6147" name="Rectangle 3"/>
          <p:cNvSpPr>
            <a:spLocks noGrp="1" noChangeArrowheads="1"/>
          </p:cNvSpPr>
          <p:nvPr>
            <p:ph type="body" idx="1"/>
          </p:nvPr>
        </p:nvSpPr>
        <p:spPr>
          <a:xfrm>
            <a:off x="304800" y="1295400"/>
            <a:ext cx="8229600" cy="5029200"/>
          </a:xfrm>
        </p:spPr>
        <p:txBody>
          <a:bodyPr/>
          <a:lstStyle/>
          <a:p>
            <a:pPr eaLnBrk="1" hangingPunct="1">
              <a:lnSpc>
                <a:spcPct val="200000"/>
              </a:lnSpc>
              <a:buFont typeface="Wingdings" pitchFamily="2" charset="2"/>
              <a:buNone/>
            </a:pPr>
            <a:r>
              <a:rPr lang="en-US" sz="2800" b="1" dirty="0">
                <a:solidFill>
                  <a:srgbClr val="000000"/>
                </a:solidFill>
              </a:rPr>
              <a:t>S</a:t>
            </a:r>
            <a:r>
              <a:rPr lang="en-US" sz="2800" b="1" dirty="0">
                <a:solidFill>
                  <a:srgbClr val="000000"/>
                </a:solidFill>
                <a:effectLst/>
              </a:rPr>
              <a:t>tudents are seated at their tables completing a textbook assignment.  </a:t>
            </a:r>
            <a:r>
              <a:rPr lang="en-US" sz="2800" b="1" dirty="0">
                <a:solidFill>
                  <a:srgbClr val="000000"/>
                </a:solidFill>
              </a:rPr>
              <a:t>T</a:t>
            </a:r>
            <a:r>
              <a:rPr lang="en-US" sz="2800" b="1" dirty="0">
                <a:solidFill>
                  <a:srgbClr val="000000"/>
                </a:solidFill>
                <a:effectLst/>
              </a:rPr>
              <a:t>hey are independently computing practice word problems about the total cost of several consumer items and the amount of change to expect.</a:t>
            </a:r>
          </a:p>
          <a:p>
            <a:pPr>
              <a:lnSpc>
                <a:spcPct val="80000"/>
              </a:lnSpc>
              <a:buNone/>
            </a:pPr>
            <a:r>
              <a:rPr lang="en-US" sz="1400" b="1" dirty="0">
                <a:solidFill>
                  <a:schemeClr val="tx1"/>
                </a:solidFill>
              </a:rPr>
              <a:t>Dr. Jerry Valentine</a:t>
            </a:r>
          </a:p>
          <a:p>
            <a:pPr eaLnBrk="1" hangingPunct="1">
              <a:lnSpc>
                <a:spcPct val="80000"/>
              </a:lnSpc>
              <a:buFont typeface="Wingdings" pitchFamily="2" charset="2"/>
              <a:buNone/>
            </a:pPr>
            <a:endParaRPr lang="en-US" sz="2800" b="1" dirty="0">
              <a:solidFill>
                <a:schemeClr val="folHlink"/>
              </a:solidFill>
              <a:effectLst/>
            </a:endParaRPr>
          </a:p>
        </p:txBody>
      </p:sp>
    </p:spTree>
    <p:extLst>
      <p:ext uri="{BB962C8B-B14F-4D97-AF65-F5344CB8AC3E}">
        <p14:creationId xmlns:p14="http://schemas.microsoft.com/office/powerpoint/2010/main" val="3308822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PSEL Standard 4</a:t>
            </a:r>
          </a:p>
        </p:txBody>
      </p:sp>
      <p:sp>
        <p:nvSpPr>
          <p:cNvPr id="3" name="Content Placeholder 2"/>
          <p:cNvSpPr>
            <a:spLocks noGrp="1"/>
          </p:cNvSpPr>
          <p:nvPr>
            <p:ph idx="1"/>
          </p:nvPr>
        </p:nvSpPr>
        <p:spPr/>
        <p:txBody>
          <a:bodyPr/>
          <a:lstStyle/>
          <a:p>
            <a:pPr marL="0" indent="0">
              <a:buNone/>
            </a:pPr>
            <a:r>
              <a:rPr lang="en-US" sz="1400" b="1" dirty="0"/>
              <a:t>Effective educational leaders develop and support intellectually </a:t>
            </a:r>
            <a:r>
              <a:rPr lang="en-US" sz="1400" b="1" dirty="0">
                <a:solidFill>
                  <a:srgbClr val="FF0000"/>
                </a:solidFill>
              </a:rPr>
              <a:t>rigorous</a:t>
            </a:r>
            <a:r>
              <a:rPr lang="en-US" sz="1400" b="1" dirty="0"/>
              <a:t> and coherent systems of curriculum, instruction, and assessment to promote each student’s academic success and well-being.</a:t>
            </a:r>
          </a:p>
          <a:p>
            <a:pPr marL="0" indent="0">
              <a:buNone/>
            </a:pPr>
            <a:r>
              <a:rPr lang="en-US" sz="1400" i="1" dirty="0"/>
              <a:t>Effective leaders:</a:t>
            </a:r>
          </a:p>
          <a:p>
            <a:r>
              <a:rPr lang="en-US" sz="1400" dirty="0"/>
              <a:t>a)   Implement coherent systems of curriculum, instruction, and assessment that promote the mission, vision, and core values of the school, embody </a:t>
            </a:r>
            <a:r>
              <a:rPr lang="en-US" sz="1400" dirty="0">
                <a:solidFill>
                  <a:srgbClr val="FF0000"/>
                </a:solidFill>
              </a:rPr>
              <a:t>high expectations </a:t>
            </a:r>
            <a:r>
              <a:rPr lang="en-US" sz="1400" dirty="0"/>
              <a:t>for student learning, align with academic standards, and are </a:t>
            </a:r>
            <a:r>
              <a:rPr lang="en-US" sz="1400" dirty="0">
                <a:solidFill>
                  <a:srgbClr val="FF0000"/>
                </a:solidFill>
              </a:rPr>
              <a:t>culturally responsive</a:t>
            </a:r>
            <a:r>
              <a:rPr lang="en-US" sz="1400" dirty="0"/>
              <a:t>. </a:t>
            </a:r>
          </a:p>
          <a:p>
            <a:r>
              <a:rPr lang="en-US" sz="1400" dirty="0"/>
              <a:t>b)  Align and focus systems of curriculum, instruction, and </a:t>
            </a:r>
            <a:r>
              <a:rPr lang="en-US" sz="1400" dirty="0">
                <a:solidFill>
                  <a:srgbClr val="FF0000"/>
                </a:solidFill>
              </a:rPr>
              <a:t>assessment</a:t>
            </a:r>
            <a:r>
              <a:rPr lang="en-US" sz="1400" dirty="0"/>
              <a:t> within and across grade levels to promote student academic success, love of learning, </a:t>
            </a:r>
            <a:r>
              <a:rPr lang="en-US" sz="1400" dirty="0">
                <a:solidFill>
                  <a:srgbClr val="FF0000"/>
                </a:solidFill>
              </a:rPr>
              <a:t>the identities and habits of learners</a:t>
            </a:r>
            <a:r>
              <a:rPr lang="en-US" sz="1400" dirty="0"/>
              <a:t>, and healthy sense of self. </a:t>
            </a:r>
          </a:p>
          <a:p>
            <a:r>
              <a:rPr lang="en-US" sz="1400" dirty="0"/>
              <a:t>c)   Promote instructional practice that is consistent with knowledge of child learning and development, effective pedagogy, and the </a:t>
            </a:r>
            <a:r>
              <a:rPr lang="en-US" sz="1400" dirty="0">
                <a:solidFill>
                  <a:srgbClr val="FF0000"/>
                </a:solidFill>
              </a:rPr>
              <a:t>needs of each student</a:t>
            </a:r>
            <a:r>
              <a:rPr lang="en-US" sz="1400" dirty="0"/>
              <a:t>. </a:t>
            </a:r>
          </a:p>
          <a:p>
            <a:r>
              <a:rPr lang="en-US" sz="1400" dirty="0"/>
              <a:t>d)  Ensure instructional practice that </a:t>
            </a:r>
            <a:r>
              <a:rPr lang="en-US" sz="1400" dirty="0">
                <a:solidFill>
                  <a:srgbClr val="FF0000"/>
                </a:solidFill>
              </a:rPr>
              <a:t>is intellectually challenging</a:t>
            </a:r>
            <a:r>
              <a:rPr lang="en-US" sz="1400" dirty="0"/>
              <a:t>, authentic to student experiences, recognizes student strengths, and is </a:t>
            </a:r>
            <a:r>
              <a:rPr lang="en-US" sz="1400" dirty="0">
                <a:solidFill>
                  <a:srgbClr val="FF0000"/>
                </a:solidFill>
              </a:rPr>
              <a:t>differentiated and personalized</a:t>
            </a:r>
            <a:r>
              <a:rPr lang="en-US" sz="1400" dirty="0"/>
              <a:t>. </a:t>
            </a:r>
          </a:p>
          <a:p>
            <a:r>
              <a:rPr lang="en-US" sz="1400" dirty="0"/>
              <a:t>e)  Promote the effective use of technology in the service of teaching and learning.</a:t>
            </a:r>
          </a:p>
          <a:p>
            <a:r>
              <a:rPr lang="en-US" sz="1400" dirty="0"/>
              <a:t>f)   Employ valid </a:t>
            </a:r>
            <a:r>
              <a:rPr lang="en-US" sz="1400" dirty="0">
                <a:solidFill>
                  <a:srgbClr val="FF0000"/>
                </a:solidFill>
              </a:rPr>
              <a:t>assessments</a:t>
            </a:r>
            <a:r>
              <a:rPr lang="en-US" sz="1400" dirty="0"/>
              <a:t> that are consistent with knowledge of child learning and development and technical standards of measurement.</a:t>
            </a:r>
          </a:p>
          <a:p>
            <a:r>
              <a:rPr lang="en-US" sz="1400" dirty="0"/>
              <a:t>g)  Use assessment data appropriately and within technical limitations to monitor student progress and improve instruction.</a:t>
            </a:r>
          </a:p>
          <a:p>
            <a:endParaRPr lang="en-US" sz="900" dirty="0"/>
          </a:p>
        </p:txBody>
      </p:sp>
    </p:spTree>
    <p:extLst>
      <p:ext uri="{BB962C8B-B14F-4D97-AF65-F5344CB8AC3E}">
        <p14:creationId xmlns:p14="http://schemas.microsoft.com/office/powerpoint/2010/main" val="3782623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381000"/>
            <a:ext cx="8229600" cy="1066800"/>
          </a:xfrm>
        </p:spPr>
        <p:txBody>
          <a:bodyPr/>
          <a:lstStyle/>
          <a:p>
            <a:pPr eaLnBrk="1" hangingPunct="1"/>
            <a:r>
              <a:rPr lang="en-US" sz="4000" b="1" dirty="0">
                <a:solidFill>
                  <a:srgbClr val="FF3300"/>
                </a:solidFill>
              </a:rPr>
              <a:t>Rigorous or Not?</a:t>
            </a:r>
            <a:r>
              <a:rPr lang="en-US" sz="4000" b="1" dirty="0">
                <a:solidFill>
                  <a:srgbClr val="000000"/>
                </a:solidFill>
                <a:effectLst/>
              </a:rPr>
              <a:t/>
            </a:r>
            <a:br>
              <a:rPr lang="en-US" sz="4000" b="1" dirty="0">
                <a:solidFill>
                  <a:srgbClr val="000000"/>
                </a:solidFill>
                <a:effectLst/>
              </a:rPr>
            </a:br>
            <a:endParaRPr lang="en-US" sz="4000" b="1" dirty="0">
              <a:solidFill>
                <a:srgbClr val="000000"/>
              </a:solidFill>
              <a:effectLst/>
            </a:endParaRPr>
          </a:p>
        </p:txBody>
      </p:sp>
      <p:sp>
        <p:nvSpPr>
          <p:cNvPr id="111619" name="Rectangle 3"/>
          <p:cNvSpPr>
            <a:spLocks noGrp="1" noChangeArrowheads="1"/>
          </p:cNvSpPr>
          <p:nvPr>
            <p:ph type="body" idx="1"/>
          </p:nvPr>
        </p:nvSpPr>
        <p:spPr>
          <a:xfrm>
            <a:off x="457200" y="1371600"/>
            <a:ext cx="8229600" cy="4953000"/>
          </a:xfrm>
        </p:spPr>
        <p:txBody>
          <a:bodyPr/>
          <a:lstStyle/>
          <a:p>
            <a:pPr eaLnBrk="1" hangingPunct="1">
              <a:lnSpc>
                <a:spcPct val="200000"/>
              </a:lnSpc>
              <a:buFont typeface="Wingdings" pitchFamily="2" charset="2"/>
              <a:buNone/>
              <a:defRPr/>
            </a:pPr>
            <a:r>
              <a:rPr lang="en-US" sz="2400" b="1" dirty="0">
                <a:solidFill>
                  <a:srgbClr val="000000"/>
                </a:solidFill>
              </a:rPr>
              <a:t>S</a:t>
            </a:r>
            <a:r>
              <a:rPr lang="en-US" sz="2400" b="1" dirty="0"/>
              <a:t>tudents are in small groups of four or five students.  Each group has a print of a classic painting and the students are discussing the paintings.  The discussions are stimulated by two analysis-level questions written on the board.  One student in each group is taking notes for the group. </a:t>
            </a:r>
            <a:endParaRPr lang="en-US" sz="2400" b="1" dirty="0">
              <a:solidFill>
                <a:srgbClr val="000000"/>
              </a:solidFill>
              <a:effectLst/>
            </a:endParaRPr>
          </a:p>
          <a:p>
            <a:pPr>
              <a:lnSpc>
                <a:spcPct val="90000"/>
              </a:lnSpc>
              <a:spcBef>
                <a:spcPct val="0"/>
              </a:spcBef>
              <a:buClrTx/>
              <a:buSzTx/>
              <a:buFontTx/>
              <a:buNone/>
              <a:defRPr/>
            </a:pPr>
            <a:endParaRPr lang="en-US" sz="2400" b="1" dirty="0">
              <a:solidFill>
                <a:srgbClr val="FF3300"/>
              </a:solidFill>
              <a:effectLst/>
            </a:endParaRPr>
          </a:p>
          <a:p>
            <a:pPr eaLnBrk="1" hangingPunct="1">
              <a:lnSpc>
                <a:spcPct val="90000"/>
              </a:lnSpc>
              <a:defRPr/>
            </a:pPr>
            <a:endParaRPr lang="en-US" sz="2400" dirty="0"/>
          </a:p>
        </p:txBody>
      </p:sp>
    </p:spTree>
    <p:extLst>
      <p:ext uri="{BB962C8B-B14F-4D97-AF65-F5344CB8AC3E}">
        <p14:creationId xmlns:p14="http://schemas.microsoft.com/office/powerpoint/2010/main" val="1280765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81000"/>
            <a:ext cx="8229600" cy="1066800"/>
          </a:xfrm>
        </p:spPr>
        <p:txBody>
          <a:bodyPr/>
          <a:lstStyle/>
          <a:p>
            <a:pPr eaLnBrk="1" hangingPunct="1"/>
            <a:r>
              <a:rPr lang="en-US" sz="4000" b="1" dirty="0">
                <a:solidFill>
                  <a:srgbClr val="FF3300"/>
                </a:solidFill>
                <a:effectLst/>
              </a:rPr>
              <a:t>Rigorous or Not?</a:t>
            </a:r>
            <a:r>
              <a:rPr lang="en-US" sz="4000" b="1" dirty="0">
                <a:solidFill>
                  <a:srgbClr val="000000"/>
                </a:solidFill>
                <a:effectLst/>
              </a:rPr>
              <a:t/>
            </a:r>
            <a:br>
              <a:rPr lang="en-US" sz="4000" b="1" dirty="0">
                <a:solidFill>
                  <a:srgbClr val="000000"/>
                </a:solidFill>
                <a:effectLst/>
              </a:rPr>
            </a:br>
            <a:endParaRPr lang="en-US" sz="4000" b="1" dirty="0">
              <a:solidFill>
                <a:srgbClr val="000000"/>
              </a:solidFill>
              <a:effectLst/>
            </a:endParaRPr>
          </a:p>
        </p:txBody>
      </p:sp>
      <p:sp>
        <p:nvSpPr>
          <p:cNvPr id="108547" name="Rectangle 3"/>
          <p:cNvSpPr>
            <a:spLocks noGrp="1" noChangeArrowheads="1"/>
          </p:cNvSpPr>
          <p:nvPr>
            <p:ph type="body" idx="1"/>
          </p:nvPr>
        </p:nvSpPr>
        <p:spPr>
          <a:xfrm>
            <a:off x="457200" y="1135930"/>
            <a:ext cx="8229600" cy="4953000"/>
          </a:xfrm>
        </p:spPr>
        <p:txBody>
          <a:bodyPr/>
          <a:lstStyle/>
          <a:p>
            <a:pPr eaLnBrk="1" hangingPunct="1">
              <a:lnSpc>
                <a:spcPct val="200000"/>
              </a:lnSpc>
              <a:buFont typeface="Wingdings" pitchFamily="2" charset="2"/>
              <a:buNone/>
              <a:defRPr/>
            </a:pPr>
            <a:r>
              <a:rPr lang="en-US" sz="2800" b="1" dirty="0">
                <a:solidFill>
                  <a:srgbClr val="000000"/>
                </a:solidFill>
              </a:rPr>
              <a:t>S</a:t>
            </a:r>
            <a:r>
              <a:rPr lang="en-US" sz="2800" b="1" dirty="0"/>
              <a:t>tudents are watching selected segments of the movies </a:t>
            </a:r>
            <a:r>
              <a:rPr lang="en-US" sz="2800" b="1" u="sng" dirty="0"/>
              <a:t>Pearl Harbor</a:t>
            </a:r>
            <a:r>
              <a:rPr lang="en-US" sz="2800" b="1" dirty="0"/>
              <a:t> and </a:t>
            </a:r>
            <a:r>
              <a:rPr lang="en-US" sz="2800" b="1" u="sng" dirty="0"/>
              <a:t>Midway</a:t>
            </a:r>
            <a:r>
              <a:rPr lang="en-US" sz="2800" b="1" dirty="0"/>
              <a:t>.   The teacher is standing by the DVD/VCR player watching the segments with the students.  The books on the students’ desks indicate that the class is studying WWII.  </a:t>
            </a:r>
            <a:endParaRPr lang="en-US" sz="2800" b="1" dirty="0">
              <a:solidFill>
                <a:srgbClr val="000000"/>
              </a:solidFill>
              <a:effectLst/>
            </a:endParaRPr>
          </a:p>
          <a:p>
            <a:pPr marL="0" indent="0">
              <a:lnSpc>
                <a:spcPct val="80000"/>
              </a:lnSpc>
              <a:buNone/>
              <a:defRPr/>
            </a:pPr>
            <a:r>
              <a:rPr lang="en-US" sz="1400" dirty="0">
                <a:solidFill>
                  <a:schemeClr val="tx1"/>
                </a:solidFill>
              </a:rPr>
              <a:t>Dr. Jerry Valentine</a:t>
            </a:r>
          </a:p>
          <a:p>
            <a:pPr eaLnBrk="1" hangingPunct="1">
              <a:lnSpc>
                <a:spcPct val="80000"/>
              </a:lnSpc>
              <a:defRPr/>
            </a:pPr>
            <a:endParaRPr lang="en-US" sz="2800" dirty="0"/>
          </a:p>
        </p:txBody>
      </p:sp>
    </p:spTree>
    <p:extLst>
      <p:ext uri="{BB962C8B-B14F-4D97-AF65-F5344CB8AC3E}">
        <p14:creationId xmlns:p14="http://schemas.microsoft.com/office/powerpoint/2010/main" val="1676069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4525963"/>
          </a:xfrm>
        </p:spPr>
        <p:txBody>
          <a:bodyPr/>
          <a:lstStyle/>
          <a:p>
            <a:pPr marL="0" indent="0">
              <a:buNone/>
            </a:pPr>
            <a:r>
              <a:rPr lang="en-US" dirty="0"/>
              <a:t>What does a classroom look like when students are engaged in active, rigorous learning?</a:t>
            </a:r>
          </a:p>
          <a:p>
            <a:pPr marL="0" indent="0">
              <a:buNone/>
            </a:pPr>
            <a:endParaRPr lang="en-US" dirty="0"/>
          </a:p>
          <a:p>
            <a:pPr marL="0" indent="0">
              <a:buNone/>
            </a:pPr>
            <a:r>
              <a:rPr lang="en-US" sz="2400" dirty="0"/>
              <a:t>Work with your group to list things you might see in an engaged,  rigorous classroom.</a:t>
            </a:r>
          </a:p>
        </p:txBody>
      </p:sp>
    </p:spTree>
    <p:extLst>
      <p:ext uri="{BB962C8B-B14F-4D97-AF65-F5344CB8AC3E}">
        <p14:creationId xmlns:p14="http://schemas.microsoft.com/office/powerpoint/2010/main" val="1938904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Complexity</a:t>
            </a:r>
          </a:p>
        </p:txBody>
      </p:sp>
    </p:spTree>
    <p:extLst>
      <p:ext uri="{BB962C8B-B14F-4D97-AF65-F5344CB8AC3E}">
        <p14:creationId xmlns:p14="http://schemas.microsoft.com/office/powerpoint/2010/main" val="1302744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dirty="0"/>
              <a:t>Complexity vs. Difficulty</a:t>
            </a:r>
          </a:p>
        </p:txBody>
      </p:sp>
      <p:pic>
        <p:nvPicPr>
          <p:cNvPr id="4" name="Picture 6" descr="marvin_head_using_his_thinking_cap_hg_clr"/>
          <p:cNvPicPr>
            <a:picLocks noGrp="1" noChangeAspect="1" noChangeArrowheads="1" noCrop="1"/>
          </p:cNvPicPr>
          <p:nvPr>
            <p:ph sz="quarter" idx="1"/>
          </p:nvPr>
        </p:nvPicPr>
        <p:blipFill>
          <a:blip r:embed="rId2"/>
          <a:srcRect/>
          <a:stretch>
            <a:fillRect/>
          </a:stretch>
        </p:blipFill>
        <p:spPr>
          <a:xfrm>
            <a:off x="4114800" y="1828800"/>
            <a:ext cx="2847975" cy="3333750"/>
          </a:xfrm>
          <a:noFill/>
        </p:spPr>
      </p:pic>
      <p:sp>
        <p:nvSpPr>
          <p:cNvPr id="5" name="TextBox 4"/>
          <p:cNvSpPr txBox="1"/>
          <p:nvPr/>
        </p:nvSpPr>
        <p:spPr>
          <a:xfrm>
            <a:off x="990600" y="1287244"/>
            <a:ext cx="2819400" cy="5570756"/>
          </a:xfrm>
          <a:prstGeom prst="rect">
            <a:avLst/>
          </a:prstGeom>
          <a:noFill/>
        </p:spPr>
        <p:txBody>
          <a:bodyPr wrap="square" rtlCol="0">
            <a:spAutoFit/>
          </a:bodyPr>
          <a:lstStyle/>
          <a:p>
            <a:r>
              <a:rPr lang="en-US" sz="3200" dirty="0"/>
              <a:t>Once a student knows how to add with ease, adding 649,228  and </a:t>
            </a:r>
          </a:p>
          <a:p>
            <a:r>
              <a:rPr lang="en-US" sz="3200" dirty="0"/>
              <a:t>934,058 </a:t>
            </a:r>
          </a:p>
          <a:p>
            <a:r>
              <a:rPr lang="en-US" sz="3200" dirty="0"/>
              <a:t>is difficult but not </a:t>
            </a:r>
          </a:p>
          <a:p>
            <a:r>
              <a:rPr lang="en-US" sz="3200" dirty="0"/>
              <a:t>complex.</a:t>
            </a:r>
          </a:p>
          <a:p>
            <a:endParaRPr lang="en-US" dirty="0"/>
          </a:p>
          <a:p>
            <a:endParaRPr lang="en-US" dirty="0"/>
          </a:p>
        </p:txBody>
      </p:sp>
    </p:spTree>
    <p:extLst>
      <p:ext uri="{BB962C8B-B14F-4D97-AF65-F5344CB8AC3E}">
        <p14:creationId xmlns:p14="http://schemas.microsoft.com/office/powerpoint/2010/main" val="1294233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Cognitive Complexity</a:t>
            </a:r>
          </a:p>
        </p:txBody>
      </p:sp>
      <p:sp>
        <p:nvSpPr>
          <p:cNvPr id="3" name="Content Placeholder 2"/>
          <p:cNvSpPr>
            <a:spLocks noGrp="1"/>
          </p:cNvSpPr>
          <p:nvPr>
            <p:ph idx="1"/>
          </p:nvPr>
        </p:nvSpPr>
        <p:spPr/>
        <p:txBody>
          <a:bodyPr/>
          <a:lstStyle/>
          <a:p>
            <a:pPr marL="0" indent="0">
              <a:buNone/>
            </a:pPr>
            <a:r>
              <a:rPr lang="en-US" dirty="0"/>
              <a:t>Look at the handout with your partner.</a:t>
            </a:r>
          </a:p>
          <a:p>
            <a:pPr marL="0" indent="0">
              <a:buNone/>
            </a:pPr>
            <a:r>
              <a:rPr lang="en-US" dirty="0"/>
              <a:t>How would looking at Revised Bloom’s and DOK help teachers understand how to create lessons that meet the level of West Virginia’s standards?</a:t>
            </a:r>
          </a:p>
        </p:txBody>
      </p:sp>
    </p:spTree>
    <p:extLst>
      <p:ext uri="{BB962C8B-B14F-4D97-AF65-F5344CB8AC3E}">
        <p14:creationId xmlns:p14="http://schemas.microsoft.com/office/powerpoint/2010/main" val="432993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a:p>
            <a:pPr marL="0" indent="0" algn="ctr">
              <a:buNone/>
            </a:pPr>
            <a:r>
              <a:rPr lang="en-US" dirty="0">
                <a:solidFill>
                  <a:srgbClr val="FF0000"/>
                </a:solidFill>
              </a:rPr>
              <a:t>Quality Questions</a:t>
            </a:r>
          </a:p>
          <a:p>
            <a:pPr marL="0" indent="0" algn="ctr">
              <a:buNone/>
            </a:pPr>
            <a:r>
              <a:rPr lang="en-US" dirty="0"/>
              <a:t>How can teacher questions add to the rigor of a lesson?</a:t>
            </a:r>
          </a:p>
        </p:txBody>
      </p:sp>
    </p:spTree>
    <p:extLst>
      <p:ext uri="{BB962C8B-B14F-4D97-AF65-F5344CB8AC3E}">
        <p14:creationId xmlns:p14="http://schemas.microsoft.com/office/powerpoint/2010/main" val="2218596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09600" y="470704"/>
            <a:ext cx="7772400" cy="1143000"/>
          </a:xfrm>
        </p:spPr>
        <p:txBody>
          <a:bodyPr/>
          <a:lstStyle/>
          <a:p>
            <a:r>
              <a:rPr lang="en-US" altLang="en-US" dirty="0"/>
              <a:t>Questioning Books by Jackie Walsh and Beth </a:t>
            </a:r>
            <a:r>
              <a:rPr lang="en-US" altLang="en-US" dirty="0" err="1"/>
              <a:t>Sattes</a:t>
            </a:r>
            <a:endParaRPr lang="en-US" altLang="en-US" dirty="0"/>
          </a:p>
        </p:txBody>
      </p:sp>
      <p:sp>
        <p:nvSpPr>
          <p:cNvPr id="819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Osaka" pitchFamily="-65" charset="-128"/>
              </a:defRPr>
            </a:lvl1pPr>
            <a:lvl2pPr marL="742950" indent="-285750">
              <a:spcBef>
                <a:spcPct val="20000"/>
              </a:spcBef>
              <a:buChar char="–"/>
              <a:defRPr sz="2800">
                <a:solidFill>
                  <a:schemeClr val="tx1"/>
                </a:solidFill>
                <a:latin typeface="Arial" panose="020B0604020202020204" pitchFamily="34" charset="0"/>
                <a:ea typeface="Osaka" pitchFamily="-65" charset="-128"/>
              </a:defRPr>
            </a:lvl2pPr>
            <a:lvl3pPr marL="1143000" indent="-228600">
              <a:spcBef>
                <a:spcPct val="20000"/>
              </a:spcBef>
              <a:buChar char="•"/>
              <a:defRPr sz="2400">
                <a:solidFill>
                  <a:schemeClr val="tx1"/>
                </a:solidFill>
                <a:latin typeface="Arial" panose="020B0604020202020204" pitchFamily="34" charset="0"/>
                <a:ea typeface="Osaka" pitchFamily="-65" charset="-128"/>
              </a:defRPr>
            </a:lvl3pPr>
            <a:lvl4pPr marL="1600200" indent="-228600">
              <a:spcBef>
                <a:spcPct val="20000"/>
              </a:spcBef>
              <a:buChar char="–"/>
              <a:defRPr sz="2000">
                <a:solidFill>
                  <a:schemeClr val="tx1"/>
                </a:solidFill>
                <a:latin typeface="Arial" panose="020B0604020202020204" pitchFamily="34" charset="0"/>
                <a:ea typeface="Osaka" pitchFamily="-65" charset="-128"/>
              </a:defRPr>
            </a:lvl4pPr>
            <a:lvl5pPr marL="2057400" indent="-228600">
              <a:spcBef>
                <a:spcPct val="20000"/>
              </a:spcBef>
              <a:buChar char="»"/>
              <a:defRPr sz="2000">
                <a:solidFill>
                  <a:schemeClr val="tx1"/>
                </a:solidFill>
                <a:latin typeface="Arial" panose="020B0604020202020204" pitchFamily="34" charset="0"/>
                <a:ea typeface="Osaka" pitchFamily="-65"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9pPr>
          </a:lstStyle>
          <a:p>
            <a:pPr>
              <a:spcBef>
                <a:spcPct val="0"/>
              </a:spcBef>
              <a:buFontTx/>
              <a:buNone/>
            </a:pPr>
            <a:r>
              <a:rPr lang="en-US" altLang="en-US" sz="1400"/>
              <a:t>(c) Walsh &amp; Sattes, 2013</a:t>
            </a:r>
          </a:p>
        </p:txBody>
      </p:sp>
      <p:sp>
        <p:nvSpPr>
          <p:cNvPr id="819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Osaka" pitchFamily="-65" charset="-128"/>
              </a:defRPr>
            </a:lvl1pPr>
            <a:lvl2pPr marL="742950" indent="-285750">
              <a:spcBef>
                <a:spcPct val="20000"/>
              </a:spcBef>
              <a:buChar char="–"/>
              <a:defRPr sz="2800">
                <a:solidFill>
                  <a:schemeClr val="tx1"/>
                </a:solidFill>
                <a:latin typeface="Arial" panose="020B0604020202020204" pitchFamily="34" charset="0"/>
                <a:ea typeface="Osaka" pitchFamily="-65" charset="-128"/>
              </a:defRPr>
            </a:lvl2pPr>
            <a:lvl3pPr marL="1143000" indent="-228600">
              <a:spcBef>
                <a:spcPct val="20000"/>
              </a:spcBef>
              <a:buChar char="•"/>
              <a:defRPr sz="2400">
                <a:solidFill>
                  <a:schemeClr val="tx1"/>
                </a:solidFill>
                <a:latin typeface="Arial" panose="020B0604020202020204" pitchFamily="34" charset="0"/>
                <a:ea typeface="Osaka" pitchFamily="-65" charset="-128"/>
              </a:defRPr>
            </a:lvl3pPr>
            <a:lvl4pPr marL="1600200" indent="-228600">
              <a:spcBef>
                <a:spcPct val="20000"/>
              </a:spcBef>
              <a:buChar char="–"/>
              <a:defRPr sz="2000">
                <a:solidFill>
                  <a:schemeClr val="tx1"/>
                </a:solidFill>
                <a:latin typeface="Arial" panose="020B0604020202020204" pitchFamily="34" charset="0"/>
                <a:ea typeface="Osaka" pitchFamily="-65" charset="-128"/>
              </a:defRPr>
            </a:lvl4pPr>
            <a:lvl5pPr marL="2057400" indent="-228600">
              <a:spcBef>
                <a:spcPct val="20000"/>
              </a:spcBef>
              <a:buChar char="»"/>
              <a:defRPr sz="2000">
                <a:solidFill>
                  <a:schemeClr val="tx1"/>
                </a:solidFill>
                <a:latin typeface="Arial" panose="020B0604020202020204" pitchFamily="34" charset="0"/>
                <a:ea typeface="Osaka" pitchFamily="-65"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9pPr>
          </a:lstStyle>
          <a:p>
            <a:pPr>
              <a:spcBef>
                <a:spcPct val="0"/>
              </a:spcBef>
              <a:buFontTx/>
              <a:buNone/>
            </a:pPr>
            <a:fld id="{28984A09-5CE6-4624-9C4C-9A52118176D7}" type="slidenum">
              <a:rPr lang="en-US" altLang="en-US" sz="1400" smtClean="0"/>
              <a:pPr>
                <a:spcBef>
                  <a:spcPct val="0"/>
                </a:spcBef>
                <a:buFontTx/>
                <a:buNone/>
              </a:pPr>
              <a:t>37</a:t>
            </a:fld>
            <a:endParaRPr lang="en-US" altLang="en-US" sz="1400"/>
          </a:p>
        </p:txBody>
      </p:sp>
      <p:pic>
        <p:nvPicPr>
          <p:cNvPr id="8197" name="Picture 3" descr="C:\Users\Dr. MacCorkle\Pictures\Thinkin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719805"/>
            <a:ext cx="2862263" cy="4114800"/>
          </a:xfrm>
          <a:noFill/>
        </p:spPr>
      </p:pic>
      <p:pic>
        <p:nvPicPr>
          <p:cNvPr id="8198" name="Picture 4" descr="C:\Users\Dr. MacCorkle\Pictures\Lead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525" y="1719805"/>
            <a:ext cx="285908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33426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3400" y="395288"/>
            <a:ext cx="4648200" cy="1143000"/>
          </a:xfrm>
        </p:spPr>
        <p:txBody>
          <a:bodyPr/>
          <a:lstStyle/>
          <a:p>
            <a:r>
              <a:rPr lang="en-US" altLang="en-US" sz="3600"/>
              <a:t>How Familiar is this Picture? </a:t>
            </a:r>
          </a:p>
        </p:txBody>
      </p:sp>
      <p:sp>
        <p:nvSpPr>
          <p:cNvPr id="3" name="Content Placeholder 2"/>
          <p:cNvSpPr>
            <a:spLocks noGrp="1"/>
          </p:cNvSpPr>
          <p:nvPr>
            <p:ph idx="1"/>
          </p:nvPr>
        </p:nvSpPr>
        <p:spPr>
          <a:xfrm>
            <a:off x="381000" y="1554163"/>
            <a:ext cx="8458200" cy="4419600"/>
          </a:xfrm>
        </p:spPr>
        <p:txBody>
          <a:bodyPr/>
          <a:lstStyle/>
          <a:p>
            <a:pPr marL="0" indent="0">
              <a:buFontTx/>
              <a:buNone/>
              <a:defRPr/>
            </a:pPr>
            <a:r>
              <a:rPr lang="en-US" sz="2600" dirty="0"/>
              <a:t>Listen to the Walk-about results from Well-Intentioned School.  As you listen, think about the following questions:</a:t>
            </a:r>
          </a:p>
          <a:p>
            <a:pPr>
              <a:buFont typeface="Arial" pitchFamily="34" charset="0"/>
              <a:buChar char="•"/>
              <a:defRPr/>
            </a:pPr>
            <a:r>
              <a:rPr lang="en-US" sz="2600" i="1" dirty="0">
                <a:solidFill>
                  <a:srgbClr val="008686"/>
                </a:solidFill>
              </a:rPr>
              <a:t>Which is most troubling?</a:t>
            </a:r>
          </a:p>
          <a:p>
            <a:pPr>
              <a:buFont typeface="Arial" pitchFamily="34" charset="0"/>
              <a:buChar char="•"/>
              <a:defRPr/>
            </a:pPr>
            <a:r>
              <a:rPr lang="en-US" sz="2600" i="1" dirty="0"/>
              <a:t>Which is most familiar?</a:t>
            </a:r>
          </a:p>
          <a:p>
            <a:pPr>
              <a:buFont typeface="Arial" pitchFamily="34" charset="0"/>
              <a:buChar char="•"/>
              <a:defRPr/>
            </a:pPr>
            <a:r>
              <a:rPr lang="en-US" sz="2600" i="1" dirty="0">
                <a:solidFill>
                  <a:srgbClr val="008686"/>
                </a:solidFill>
              </a:rPr>
              <a:t>Which one, if changed, would most affect student learning and thinking?</a:t>
            </a:r>
          </a:p>
          <a:p>
            <a:pPr marL="0" indent="0">
              <a:buFontTx/>
              <a:buNone/>
              <a:defRPr/>
            </a:pPr>
            <a:r>
              <a:rPr lang="en-US" sz="2600" b="1" dirty="0"/>
              <a:t>Record your responses individually and silently </a:t>
            </a:r>
            <a:endParaRPr lang="en-US" sz="2600" b="1" dirty="0">
              <a:solidFill>
                <a:srgbClr val="FF0000"/>
              </a:solidFill>
            </a:endParaRPr>
          </a:p>
          <a:p>
            <a:pPr marL="0" indent="0">
              <a:buFontTx/>
              <a:buNone/>
              <a:defRPr/>
            </a:pPr>
            <a:r>
              <a:rPr lang="en-US" sz="2600" b="1" dirty="0">
                <a:solidFill>
                  <a:srgbClr val="008686"/>
                </a:solidFill>
              </a:rPr>
              <a:t>When signaled, discuss with a partner. Be prepared to share with the group.</a:t>
            </a:r>
          </a:p>
          <a:p>
            <a:pPr marL="0" indent="0">
              <a:buFontTx/>
              <a:buNone/>
              <a:defRPr/>
            </a:pPr>
            <a:endParaRPr lang="en-US" sz="2600" dirty="0"/>
          </a:p>
        </p:txBody>
      </p:sp>
      <p:sp>
        <p:nvSpPr>
          <p:cNvPr id="194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Osaka" pitchFamily="-65" charset="-128"/>
              </a:defRPr>
            </a:lvl1pPr>
            <a:lvl2pPr marL="742950" indent="-285750">
              <a:spcBef>
                <a:spcPct val="20000"/>
              </a:spcBef>
              <a:buChar char="–"/>
              <a:defRPr sz="2800">
                <a:solidFill>
                  <a:schemeClr val="tx1"/>
                </a:solidFill>
                <a:latin typeface="Arial" panose="020B0604020202020204" pitchFamily="34" charset="0"/>
                <a:ea typeface="Osaka" pitchFamily="-65" charset="-128"/>
              </a:defRPr>
            </a:lvl2pPr>
            <a:lvl3pPr marL="1143000" indent="-228600">
              <a:spcBef>
                <a:spcPct val="20000"/>
              </a:spcBef>
              <a:buChar char="•"/>
              <a:defRPr sz="2400">
                <a:solidFill>
                  <a:schemeClr val="tx1"/>
                </a:solidFill>
                <a:latin typeface="Arial" panose="020B0604020202020204" pitchFamily="34" charset="0"/>
                <a:ea typeface="Osaka" pitchFamily="-65" charset="-128"/>
              </a:defRPr>
            </a:lvl3pPr>
            <a:lvl4pPr marL="1600200" indent="-228600">
              <a:spcBef>
                <a:spcPct val="20000"/>
              </a:spcBef>
              <a:buChar char="–"/>
              <a:defRPr sz="2000">
                <a:solidFill>
                  <a:schemeClr val="tx1"/>
                </a:solidFill>
                <a:latin typeface="Arial" panose="020B0604020202020204" pitchFamily="34" charset="0"/>
                <a:ea typeface="Osaka" pitchFamily="-65" charset="-128"/>
              </a:defRPr>
            </a:lvl4pPr>
            <a:lvl5pPr marL="2057400" indent="-228600">
              <a:spcBef>
                <a:spcPct val="20000"/>
              </a:spcBef>
              <a:buChar char="»"/>
              <a:defRPr sz="2000">
                <a:solidFill>
                  <a:schemeClr val="tx1"/>
                </a:solidFill>
                <a:latin typeface="Arial" panose="020B0604020202020204" pitchFamily="34" charset="0"/>
                <a:ea typeface="Osaka" pitchFamily="-65"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9pPr>
          </a:lstStyle>
          <a:p>
            <a:pPr>
              <a:spcBef>
                <a:spcPct val="0"/>
              </a:spcBef>
              <a:buFontTx/>
              <a:buNone/>
            </a:pPr>
            <a:r>
              <a:rPr lang="en-US" altLang="en-US" sz="1400" dirty="0"/>
              <a:t>(c) Walsh &amp; </a:t>
            </a:r>
            <a:r>
              <a:rPr lang="en-US" altLang="en-US" sz="1400" dirty="0" err="1"/>
              <a:t>Sattes</a:t>
            </a:r>
            <a:r>
              <a:rPr lang="en-US" altLang="en-US" sz="1400" dirty="0"/>
              <a:t>, 2013</a:t>
            </a:r>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Osaka" pitchFamily="-65" charset="-128"/>
              </a:defRPr>
            </a:lvl1pPr>
            <a:lvl2pPr marL="742950" indent="-285750">
              <a:spcBef>
                <a:spcPct val="20000"/>
              </a:spcBef>
              <a:buChar char="–"/>
              <a:defRPr sz="2800">
                <a:solidFill>
                  <a:schemeClr val="tx1"/>
                </a:solidFill>
                <a:latin typeface="Arial" panose="020B0604020202020204" pitchFamily="34" charset="0"/>
                <a:ea typeface="Osaka" pitchFamily="-65" charset="-128"/>
              </a:defRPr>
            </a:lvl2pPr>
            <a:lvl3pPr marL="1143000" indent="-228600">
              <a:spcBef>
                <a:spcPct val="20000"/>
              </a:spcBef>
              <a:buChar char="•"/>
              <a:defRPr sz="2400">
                <a:solidFill>
                  <a:schemeClr val="tx1"/>
                </a:solidFill>
                <a:latin typeface="Arial" panose="020B0604020202020204" pitchFamily="34" charset="0"/>
                <a:ea typeface="Osaka" pitchFamily="-65" charset="-128"/>
              </a:defRPr>
            </a:lvl3pPr>
            <a:lvl4pPr marL="1600200" indent="-228600">
              <a:spcBef>
                <a:spcPct val="20000"/>
              </a:spcBef>
              <a:buChar char="–"/>
              <a:defRPr sz="2000">
                <a:solidFill>
                  <a:schemeClr val="tx1"/>
                </a:solidFill>
                <a:latin typeface="Arial" panose="020B0604020202020204" pitchFamily="34" charset="0"/>
                <a:ea typeface="Osaka" pitchFamily="-65" charset="-128"/>
              </a:defRPr>
            </a:lvl4pPr>
            <a:lvl5pPr marL="2057400" indent="-228600">
              <a:spcBef>
                <a:spcPct val="20000"/>
              </a:spcBef>
              <a:buChar char="»"/>
              <a:defRPr sz="2000">
                <a:solidFill>
                  <a:schemeClr val="tx1"/>
                </a:solidFill>
                <a:latin typeface="Arial" panose="020B0604020202020204" pitchFamily="34" charset="0"/>
                <a:ea typeface="Osaka" pitchFamily="-65"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9pPr>
          </a:lstStyle>
          <a:p>
            <a:pPr>
              <a:spcBef>
                <a:spcPct val="0"/>
              </a:spcBef>
              <a:buFontTx/>
              <a:buNone/>
            </a:pPr>
            <a:fld id="{309F7693-BE5A-4D52-898E-DC1E3127DBB1}" type="slidenum">
              <a:rPr lang="en-US" altLang="en-US" sz="1400" smtClean="0"/>
              <a:pPr>
                <a:spcBef>
                  <a:spcPct val="0"/>
                </a:spcBef>
                <a:buFontTx/>
                <a:buNone/>
              </a:pPr>
              <a:t>38</a:t>
            </a:fld>
            <a:endParaRPr lang="en-US" altLang="en-US" sz="1400"/>
          </a:p>
        </p:txBody>
      </p:sp>
      <p:sp>
        <p:nvSpPr>
          <p:cNvPr id="19462" name="Line 7"/>
          <p:cNvSpPr>
            <a:spLocks noChangeShapeType="1"/>
          </p:cNvSpPr>
          <p:nvPr/>
        </p:nvSpPr>
        <p:spPr bwMode="auto">
          <a:xfrm flipH="1">
            <a:off x="1371600" y="1524000"/>
            <a:ext cx="6172200" cy="0"/>
          </a:xfrm>
          <a:prstGeom prst="line">
            <a:avLst/>
          </a:prstGeom>
          <a:noFill/>
          <a:ln w="50800">
            <a:solidFill>
              <a:srgbClr val="00868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720003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04800" y="266700"/>
            <a:ext cx="7772400" cy="1143000"/>
          </a:xfrm>
        </p:spPr>
        <p:txBody>
          <a:bodyPr/>
          <a:lstStyle/>
          <a:p>
            <a:pPr algn="l"/>
            <a:r>
              <a:rPr lang="en-US" altLang="en-US" dirty="0"/>
              <a:t>Does this sound familiar?</a:t>
            </a:r>
          </a:p>
        </p:txBody>
      </p:sp>
      <p:sp>
        <p:nvSpPr>
          <p:cNvPr id="21507" name="Content Placeholder 2"/>
          <p:cNvSpPr>
            <a:spLocks noGrp="1"/>
          </p:cNvSpPr>
          <p:nvPr>
            <p:ph idx="1"/>
          </p:nvPr>
        </p:nvSpPr>
        <p:spPr>
          <a:xfrm>
            <a:off x="685800" y="1409700"/>
            <a:ext cx="7772400" cy="4114800"/>
          </a:xfrm>
        </p:spPr>
        <p:txBody>
          <a:bodyPr/>
          <a:lstStyle/>
          <a:p>
            <a:r>
              <a:rPr lang="en-US" altLang="en-US" dirty="0"/>
              <a:t>Walk about results:</a:t>
            </a:r>
          </a:p>
          <a:p>
            <a:pPr lvl="1"/>
            <a:r>
              <a:rPr lang="en-US" altLang="en-US" dirty="0"/>
              <a:t>82% of questions—remember</a:t>
            </a:r>
          </a:p>
          <a:p>
            <a:pPr lvl="1"/>
            <a:r>
              <a:rPr lang="en-US" altLang="en-US" dirty="0"/>
              <a:t>88% of questions were asked of 1 student</a:t>
            </a:r>
          </a:p>
          <a:p>
            <a:pPr lvl="1"/>
            <a:r>
              <a:rPr lang="en-US" altLang="en-US" dirty="0"/>
              <a:t>Wait time 1 was used 20 out of 500 obs.</a:t>
            </a:r>
          </a:p>
          <a:p>
            <a:pPr lvl="1"/>
            <a:r>
              <a:rPr lang="en-US" altLang="en-US" dirty="0"/>
              <a:t>Wait time 2—2 times</a:t>
            </a:r>
          </a:p>
          <a:p>
            <a:pPr lvl="1"/>
            <a:r>
              <a:rPr lang="en-US" altLang="en-US" dirty="0"/>
              <a:t>When no answer: repeated the question, rephrased it or answered it</a:t>
            </a:r>
          </a:p>
          <a:p>
            <a:pPr lvl="1"/>
            <a:r>
              <a:rPr lang="en-US" altLang="en-US" dirty="0"/>
              <a:t>40% of questions answered incorrectly or incompletely—no feedback</a:t>
            </a:r>
          </a:p>
          <a:p>
            <a:pPr marL="457200" lvl="1" indent="0">
              <a:buNone/>
            </a:pPr>
            <a:r>
              <a:rPr lang="en-US" altLang="en-US" sz="1600" dirty="0"/>
              <a:t>Walsh &amp; </a:t>
            </a:r>
            <a:r>
              <a:rPr lang="en-US" altLang="en-US" sz="1600" dirty="0" err="1"/>
              <a:t>Sattes</a:t>
            </a:r>
            <a:r>
              <a:rPr lang="en-US" altLang="en-US" sz="1600" dirty="0"/>
              <a:t>, 2013</a:t>
            </a:r>
          </a:p>
        </p:txBody>
      </p:sp>
      <p:sp>
        <p:nvSpPr>
          <p:cNvPr id="215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Osaka" pitchFamily="-65" charset="-128"/>
              </a:defRPr>
            </a:lvl1pPr>
            <a:lvl2pPr marL="742950" indent="-285750">
              <a:spcBef>
                <a:spcPct val="20000"/>
              </a:spcBef>
              <a:buChar char="–"/>
              <a:defRPr sz="2800">
                <a:solidFill>
                  <a:schemeClr val="tx1"/>
                </a:solidFill>
                <a:latin typeface="Arial" panose="020B0604020202020204" pitchFamily="34" charset="0"/>
                <a:ea typeface="Osaka" pitchFamily="-65" charset="-128"/>
              </a:defRPr>
            </a:lvl2pPr>
            <a:lvl3pPr marL="1143000" indent="-228600">
              <a:spcBef>
                <a:spcPct val="20000"/>
              </a:spcBef>
              <a:buChar char="•"/>
              <a:defRPr sz="2400">
                <a:solidFill>
                  <a:schemeClr val="tx1"/>
                </a:solidFill>
                <a:latin typeface="Arial" panose="020B0604020202020204" pitchFamily="34" charset="0"/>
                <a:ea typeface="Osaka" pitchFamily="-65" charset="-128"/>
              </a:defRPr>
            </a:lvl3pPr>
            <a:lvl4pPr marL="1600200" indent="-228600">
              <a:spcBef>
                <a:spcPct val="20000"/>
              </a:spcBef>
              <a:buChar char="–"/>
              <a:defRPr sz="2000">
                <a:solidFill>
                  <a:schemeClr val="tx1"/>
                </a:solidFill>
                <a:latin typeface="Arial" panose="020B0604020202020204" pitchFamily="34" charset="0"/>
                <a:ea typeface="Osaka" pitchFamily="-65" charset="-128"/>
              </a:defRPr>
            </a:lvl4pPr>
            <a:lvl5pPr marL="2057400" indent="-228600">
              <a:spcBef>
                <a:spcPct val="20000"/>
              </a:spcBef>
              <a:buChar char="»"/>
              <a:defRPr sz="2000">
                <a:solidFill>
                  <a:schemeClr val="tx1"/>
                </a:solidFill>
                <a:latin typeface="Arial" panose="020B0604020202020204" pitchFamily="34" charset="0"/>
                <a:ea typeface="Osaka" pitchFamily="-65"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9pPr>
          </a:lstStyle>
          <a:p>
            <a:pPr>
              <a:spcBef>
                <a:spcPct val="0"/>
              </a:spcBef>
              <a:buFontTx/>
              <a:buNone/>
            </a:pPr>
            <a:r>
              <a:rPr lang="en-US" altLang="en-US" sz="1400" dirty="0"/>
              <a:t>(c)</a:t>
            </a:r>
          </a:p>
        </p:txBody>
      </p:sp>
      <p:sp>
        <p:nvSpPr>
          <p:cNvPr id="215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Osaka" pitchFamily="-65" charset="-128"/>
              </a:defRPr>
            </a:lvl1pPr>
            <a:lvl2pPr marL="742950" indent="-285750">
              <a:spcBef>
                <a:spcPct val="20000"/>
              </a:spcBef>
              <a:buChar char="–"/>
              <a:defRPr sz="2800">
                <a:solidFill>
                  <a:schemeClr val="tx1"/>
                </a:solidFill>
                <a:latin typeface="Arial" panose="020B0604020202020204" pitchFamily="34" charset="0"/>
                <a:ea typeface="Osaka" pitchFamily="-65" charset="-128"/>
              </a:defRPr>
            </a:lvl2pPr>
            <a:lvl3pPr marL="1143000" indent="-228600">
              <a:spcBef>
                <a:spcPct val="20000"/>
              </a:spcBef>
              <a:buChar char="•"/>
              <a:defRPr sz="2400">
                <a:solidFill>
                  <a:schemeClr val="tx1"/>
                </a:solidFill>
                <a:latin typeface="Arial" panose="020B0604020202020204" pitchFamily="34" charset="0"/>
                <a:ea typeface="Osaka" pitchFamily="-65" charset="-128"/>
              </a:defRPr>
            </a:lvl3pPr>
            <a:lvl4pPr marL="1600200" indent="-228600">
              <a:spcBef>
                <a:spcPct val="20000"/>
              </a:spcBef>
              <a:buChar char="–"/>
              <a:defRPr sz="2000">
                <a:solidFill>
                  <a:schemeClr val="tx1"/>
                </a:solidFill>
                <a:latin typeface="Arial" panose="020B0604020202020204" pitchFamily="34" charset="0"/>
                <a:ea typeface="Osaka" pitchFamily="-65" charset="-128"/>
              </a:defRPr>
            </a:lvl4pPr>
            <a:lvl5pPr marL="2057400" indent="-228600">
              <a:spcBef>
                <a:spcPct val="20000"/>
              </a:spcBef>
              <a:buChar char="»"/>
              <a:defRPr sz="2000">
                <a:solidFill>
                  <a:schemeClr val="tx1"/>
                </a:solidFill>
                <a:latin typeface="Arial" panose="020B0604020202020204" pitchFamily="34" charset="0"/>
                <a:ea typeface="Osaka" pitchFamily="-65"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9pPr>
          </a:lstStyle>
          <a:p>
            <a:pPr>
              <a:spcBef>
                <a:spcPct val="0"/>
              </a:spcBef>
              <a:buFontTx/>
              <a:buNone/>
            </a:pPr>
            <a:fld id="{147B7ECF-1ED7-4FF8-87E5-27A60354714B}" type="slidenum">
              <a:rPr lang="en-US" altLang="en-US" sz="1400" smtClean="0"/>
              <a:pPr>
                <a:spcBef>
                  <a:spcPct val="0"/>
                </a:spcBef>
                <a:buFontTx/>
                <a:buNone/>
              </a:pPr>
              <a:t>39</a:t>
            </a:fld>
            <a:endParaRPr lang="en-US" altLang="en-US" sz="1400"/>
          </a:p>
        </p:txBody>
      </p:sp>
    </p:spTree>
    <p:extLst>
      <p:ext uri="{BB962C8B-B14F-4D97-AF65-F5344CB8AC3E}">
        <p14:creationId xmlns:p14="http://schemas.microsoft.com/office/powerpoint/2010/main" val="2048990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a:t>Why are we concerned with rigor?</a:t>
            </a:r>
          </a:p>
          <a:p>
            <a:pPr marL="0" indent="0" algn="ctr">
              <a:buNone/>
            </a:pPr>
            <a:r>
              <a:rPr lang="en-US" dirty="0"/>
              <a:t>Talk with your group--</a:t>
            </a:r>
          </a:p>
        </p:txBody>
      </p:sp>
    </p:spTree>
    <p:extLst>
      <p:ext uri="{BB962C8B-B14F-4D97-AF65-F5344CB8AC3E}">
        <p14:creationId xmlns:p14="http://schemas.microsoft.com/office/powerpoint/2010/main" val="2829882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09601" y="229082"/>
            <a:ext cx="5825924" cy="1143000"/>
          </a:xfrm>
        </p:spPr>
        <p:txBody>
          <a:bodyPr/>
          <a:lstStyle/>
          <a:p>
            <a:r>
              <a:rPr lang="en-US" altLang="en-US" sz="3600" dirty="0"/>
              <a:t>Norms: Purposes of Questioning for students</a:t>
            </a:r>
            <a:br>
              <a:rPr lang="en-US" altLang="en-US" sz="3600" dirty="0"/>
            </a:br>
            <a:endParaRPr lang="en-US" altLang="en-US" sz="3600" dirty="0"/>
          </a:p>
        </p:txBody>
      </p:sp>
      <p:sp>
        <p:nvSpPr>
          <p:cNvPr id="3" name="Content Placeholder 2"/>
          <p:cNvSpPr>
            <a:spLocks noGrp="1"/>
          </p:cNvSpPr>
          <p:nvPr>
            <p:ph idx="1"/>
          </p:nvPr>
        </p:nvSpPr>
        <p:spPr>
          <a:xfrm>
            <a:off x="685800" y="1703408"/>
            <a:ext cx="7848600" cy="3962400"/>
          </a:xfrm>
          <a:solidFill>
            <a:schemeClr val="accent1">
              <a:lumMod val="20000"/>
              <a:lumOff val="80000"/>
            </a:schemeClr>
          </a:solidFill>
          <a:ln w="38100">
            <a:solidFill>
              <a:schemeClr val="accent1">
                <a:lumMod val="25000"/>
              </a:schemeClr>
            </a:solidFill>
          </a:ln>
        </p:spPr>
        <p:txBody>
          <a:bodyPr/>
          <a:lstStyle/>
          <a:p>
            <a:pPr marL="514350" indent="-514350">
              <a:buFontTx/>
              <a:buAutoNum type="arabicPeriod"/>
              <a:defRPr/>
            </a:pPr>
            <a:r>
              <a:rPr lang="en-US" sz="2800" dirty="0"/>
              <a:t>Use teacher questions to prompt your thinking, not to guess the teacher’s answer.</a:t>
            </a:r>
          </a:p>
          <a:p>
            <a:pPr marL="514350" indent="-514350">
              <a:buFontTx/>
              <a:buAutoNum type="arabicPeriod"/>
              <a:defRPr/>
            </a:pPr>
            <a:r>
              <a:rPr lang="en-US" sz="2800" dirty="0"/>
              <a:t>Use mistakes as opportunities to learn: This is a risk-free classroom.</a:t>
            </a:r>
          </a:p>
          <a:p>
            <a:pPr marL="514350" indent="-514350">
              <a:buFontTx/>
              <a:buAutoNum type="arabicPeriod"/>
              <a:defRPr/>
            </a:pPr>
            <a:r>
              <a:rPr lang="en-US" sz="2800" dirty="0"/>
              <a:t>Use follow-up questions to think about and self-assess your first responses and to modify or extend your thinking.</a:t>
            </a:r>
            <a:r>
              <a:rPr lang="en-US" altLang="en-US" sz="2800" dirty="0"/>
              <a:t> </a:t>
            </a:r>
          </a:p>
          <a:p>
            <a:pPr marL="0" indent="0">
              <a:buNone/>
              <a:defRPr/>
            </a:pPr>
            <a:r>
              <a:rPr lang="en-US" altLang="en-US" sz="1600" dirty="0"/>
              <a:t>Walsh &amp; </a:t>
            </a:r>
            <a:r>
              <a:rPr lang="en-US" altLang="en-US" sz="1600" dirty="0" err="1"/>
              <a:t>Sattes</a:t>
            </a:r>
            <a:r>
              <a:rPr lang="en-US" altLang="en-US" sz="1600" dirty="0"/>
              <a:t>, 2013</a:t>
            </a:r>
            <a:endParaRPr lang="en-US" sz="1600" dirty="0"/>
          </a:p>
          <a:p>
            <a:pPr marL="514350" indent="-514350">
              <a:buFontTx/>
              <a:buAutoNum type="arabicPeriod"/>
              <a:defRPr/>
            </a:pPr>
            <a:endParaRPr lang="en-US" sz="2800" dirty="0"/>
          </a:p>
          <a:p>
            <a:pPr marL="0" indent="0">
              <a:buNone/>
              <a:defRPr/>
            </a:pPr>
            <a:endParaRPr lang="en-US" sz="2800" dirty="0"/>
          </a:p>
          <a:p>
            <a:pPr marL="514350" indent="-514350">
              <a:buFontTx/>
              <a:buNone/>
              <a:defRPr/>
            </a:pPr>
            <a:r>
              <a:rPr lang="en-US" sz="2800" dirty="0"/>
              <a:t>					</a:t>
            </a:r>
            <a:endParaRPr lang="en-US" sz="2400" dirty="0"/>
          </a:p>
        </p:txBody>
      </p:sp>
      <p:sp>
        <p:nvSpPr>
          <p:cNvPr id="266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Osaka" pitchFamily="-65" charset="-128"/>
              </a:defRPr>
            </a:lvl1pPr>
            <a:lvl2pPr marL="742950" indent="-285750">
              <a:spcBef>
                <a:spcPct val="20000"/>
              </a:spcBef>
              <a:buChar char="–"/>
              <a:defRPr sz="2800">
                <a:solidFill>
                  <a:schemeClr val="tx1"/>
                </a:solidFill>
                <a:latin typeface="Arial" panose="020B0604020202020204" pitchFamily="34" charset="0"/>
                <a:ea typeface="Osaka" pitchFamily="-65" charset="-128"/>
              </a:defRPr>
            </a:lvl2pPr>
            <a:lvl3pPr marL="1143000" indent="-228600">
              <a:spcBef>
                <a:spcPct val="20000"/>
              </a:spcBef>
              <a:buChar char="•"/>
              <a:defRPr sz="2400">
                <a:solidFill>
                  <a:schemeClr val="tx1"/>
                </a:solidFill>
                <a:latin typeface="Arial" panose="020B0604020202020204" pitchFamily="34" charset="0"/>
                <a:ea typeface="Osaka" pitchFamily="-65" charset="-128"/>
              </a:defRPr>
            </a:lvl3pPr>
            <a:lvl4pPr marL="1600200" indent="-228600">
              <a:spcBef>
                <a:spcPct val="20000"/>
              </a:spcBef>
              <a:buChar char="–"/>
              <a:defRPr sz="2000">
                <a:solidFill>
                  <a:schemeClr val="tx1"/>
                </a:solidFill>
                <a:latin typeface="Arial" panose="020B0604020202020204" pitchFamily="34" charset="0"/>
                <a:ea typeface="Osaka" pitchFamily="-65" charset="-128"/>
              </a:defRPr>
            </a:lvl4pPr>
            <a:lvl5pPr marL="2057400" indent="-228600">
              <a:spcBef>
                <a:spcPct val="20000"/>
              </a:spcBef>
              <a:buChar char="»"/>
              <a:defRPr sz="2000">
                <a:solidFill>
                  <a:schemeClr val="tx1"/>
                </a:solidFill>
                <a:latin typeface="Arial" panose="020B0604020202020204" pitchFamily="34" charset="0"/>
                <a:ea typeface="Osaka" pitchFamily="-65"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9pPr>
          </a:lstStyle>
          <a:p>
            <a:pPr>
              <a:spcBef>
                <a:spcPct val="0"/>
              </a:spcBef>
              <a:buFontTx/>
              <a:buNone/>
            </a:pPr>
            <a:r>
              <a:rPr lang="en-US" altLang="en-US" sz="1400" dirty="0"/>
              <a:t>(c)</a:t>
            </a:r>
          </a:p>
        </p:txBody>
      </p:sp>
      <p:sp>
        <p:nvSpPr>
          <p:cNvPr id="266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Osaka" pitchFamily="-65" charset="-128"/>
              </a:defRPr>
            </a:lvl1pPr>
            <a:lvl2pPr marL="742950" indent="-285750">
              <a:spcBef>
                <a:spcPct val="20000"/>
              </a:spcBef>
              <a:buChar char="–"/>
              <a:defRPr sz="2800">
                <a:solidFill>
                  <a:schemeClr val="tx1"/>
                </a:solidFill>
                <a:latin typeface="Arial" panose="020B0604020202020204" pitchFamily="34" charset="0"/>
                <a:ea typeface="Osaka" pitchFamily="-65" charset="-128"/>
              </a:defRPr>
            </a:lvl2pPr>
            <a:lvl3pPr marL="1143000" indent="-228600">
              <a:spcBef>
                <a:spcPct val="20000"/>
              </a:spcBef>
              <a:buChar char="•"/>
              <a:defRPr sz="2400">
                <a:solidFill>
                  <a:schemeClr val="tx1"/>
                </a:solidFill>
                <a:latin typeface="Arial" panose="020B0604020202020204" pitchFamily="34" charset="0"/>
                <a:ea typeface="Osaka" pitchFamily="-65" charset="-128"/>
              </a:defRPr>
            </a:lvl3pPr>
            <a:lvl4pPr marL="1600200" indent="-228600">
              <a:spcBef>
                <a:spcPct val="20000"/>
              </a:spcBef>
              <a:buChar char="–"/>
              <a:defRPr sz="2000">
                <a:solidFill>
                  <a:schemeClr val="tx1"/>
                </a:solidFill>
                <a:latin typeface="Arial" panose="020B0604020202020204" pitchFamily="34" charset="0"/>
                <a:ea typeface="Osaka" pitchFamily="-65" charset="-128"/>
              </a:defRPr>
            </a:lvl4pPr>
            <a:lvl5pPr marL="2057400" indent="-228600">
              <a:spcBef>
                <a:spcPct val="20000"/>
              </a:spcBef>
              <a:buChar char="»"/>
              <a:defRPr sz="2000">
                <a:solidFill>
                  <a:schemeClr val="tx1"/>
                </a:solidFill>
                <a:latin typeface="Arial" panose="020B0604020202020204" pitchFamily="34" charset="0"/>
                <a:ea typeface="Osaka" pitchFamily="-65"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9pPr>
          </a:lstStyle>
          <a:p>
            <a:pPr>
              <a:spcBef>
                <a:spcPct val="0"/>
              </a:spcBef>
              <a:buFontTx/>
              <a:buNone/>
            </a:pPr>
            <a:fld id="{17174541-22BD-4BE9-828F-18A2939A5DBB}" type="slidenum">
              <a:rPr lang="en-US" altLang="en-US" sz="1400" smtClean="0"/>
              <a:pPr>
                <a:spcBef>
                  <a:spcPct val="0"/>
                </a:spcBef>
                <a:buFontTx/>
                <a:buNone/>
              </a:pPr>
              <a:t>40</a:t>
            </a:fld>
            <a:endParaRPr lang="en-US" altLang="en-US" sz="1400"/>
          </a:p>
        </p:txBody>
      </p:sp>
      <p:pic>
        <p:nvPicPr>
          <p:cNvPr id="26630" name="Content Placeholder 8"/>
          <p:cNvPicPr>
            <a:picLocks/>
          </p:cNvPicPr>
          <p:nvPr/>
        </p:nvPicPr>
        <p:blipFill>
          <a:blip r:embed="rId3">
            <a:extLst>
              <a:ext uri="{28A0092B-C50C-407E-A947-70E740481C1C}">
                <a14:useLocalDpi xmlns:a14="http://schemas.microsoft.com/office/drawing/2010/main" val="0"/>
              </a:ext>
            </a:extLst>
          </a:blip>
          <a:srcRect t="-5135" b="-5135"/>
          <a:stretch>
            <a:fillRect/>
          </a:stretch>
        </p:blipFill>
        <p:spPr bwMode="auto">
          <a:xfrm>
            <a:off x="6705600" y="76200"/>
            <a:ext cx="1828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82738" y="1239550"/>
            <a:ext cx="5378139" cy="369332"/>
          </a:xfrm>
          <a:prstGeom prst="rect">
            <a:avLst/>
          </a:prstGeom>
          <a:noFill/>
        </p:spPr>
        <p:txBody>
          <a:bodyPr wrap="none" rtlCol="0">
            <a:spAutoFit/>
          </a:bodyPr>
          <a:lstStyle/>
          <a:p>
            <a:r>
              <a:rPr lang="en-US" dirty="0"/>
              <a:t>Students need to understand the purpose of questions:</a:t>
            </a:r>
          </a:p>
        </p:txBody>
      </p:sp>
    </p:spTree>
    <p:extLst>
      <p:ext uri="{BB962C8B-B14F-4D97-AF65-F5344CB8AC3E}">
        <p14:creationId xmlns:p14="http://schemas.microsoft.com/office/powerpoint/2010/main" val="4623601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76200" y="8681"/>
            <a:ext cx="7264078" cy="1143000"/>
          </a:xfrm>
        </p:spPr>
        <p:txBody>
          <a:bodyPr/>
          <a:lstStyle/>
          <a:p>
            <a:r>
              <a:rPr lang="en-US" altLang="en-US" dirty="0"/>
              <a:t>Instructional Function: Add Rigor and Relevance</a:t>
            </a:r>
          </a:p>
        </p:txBody>
      </p:sp>
      <p:pic>
        <p:nvPicPr>
          <p:cNvPr id="3686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648272"/>
            <a:ext cx="1652588"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04800" y="1451658"/>
            <a:ext cx="8534400" cy="4419600"/>
          </a:xfrm>
        </p:spPr>
        <p:txBody>
          <a:bodyPr/>
          <a:lstStyle/>
          <a:p>
            <a:pPr marL="0" indent="0">
              <a:buNone/>
            </a:pPr>
            <a:endParaRPr lang="en-US" altLang="en-US" sz="2800" i="1" dirty="0">
              <a:solidFill>
                <a:srgbClr val="008686"/>
              </a:solidFill>
            </a:endParaRPr>
          </a:p>
          <a:p>
            <a:r>
              <a:rPr lang="en-US" altLang="en-US" sz="2800" i="1" dirty="0">
                <a:solidFill>
                  <a:srgbClr val="008686"/>
                </a:solidFill>
              </a:rPr>
              <a:t>Calculate the area of a rectangle that is 8 feet by 4 feet.</a:t>
            </a:r>
            <a:endParaRPr lang="en-US" altLang="en-US" sz="2800" i="1" dirty="0"/>
          </a:p>
          <a:p>
            <a:r>
              <a:rPr lang="en-US" altLang="en-US" sz="2800" i="1" dirty="0"/>
              <a:t>Imagine that you and a friend want to create a dog run, where his dog can play.  You have 24 feet of fencing.  Think of three possible shapes you could create in which the dog could play and run. Which of the three would provide the greatest area in which the dog could run and play?</a:t>
            </a:r>
          </a:p>
          <a:p>
            <a:pPr marL="0" indent="0">
              <a:buNone/>
            </a:pPr>
            <a:r>
              <a:rPr lang="en-US" altLang="en-US" sz="1400" dirty="0"/>
              <a:t>Walsh &amp; </a:t>
            </a:r>
            <a:r>
              <a:rPr lang="en-US" altLang="en-US" sz="1400" dirty="0" err="1"/>
              <a:t>Sattes</a:t>
            </a:r>
            <a:r>
              <a:rPr lang="en-US" altLang="en-US" sz="1400" dirty="0"/>
              <a:t>, 2013</a:t>
            </a:r>
            <a:endParaRPr lang="en-US" altLang="en-US" sz="1400" i="1" dirty="0"/>
          </a:p>
          <a:p>
            <a:endParaRPr lang="en-US" altLang="en-US" sz="2800" i="1" dirty="0"/>
          </a:p>
          <a:p>
            <a:endParaRPr lang="en-US" altLang="en-US" i="1" dirty="0"/>
          </a:p>
        </p:txBody>
      </p:sp>
      <p:sp>
        <p:nvSpPr>
          <p:cNvPr id="3686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Osaka" pitchFamily="-65" charset="-128"/>
              </a:defRPr>
            </a:lvl1pPr>
            <a:lvl2pPr marL="37931725" indent="-37474525">
              <a:spcBef>
                <a:spcPct val="20000"/>
              </a:spcBef>
              <a:buChar char="–"/>
              <a:defRPr sz="2800">
                <a:solidFill>
                  <a:schemeClr val="tx1"/>
                </a:solidFill>
                <a:latin typeface="Arial" panose="020B0604020202020204" pitchFamily="34" charset="0"/>
                <a:ea typeface="Osaka" pitchFamily="-65" charset="-128"/>
              </a:defRPr>
            </a:lvl2pPr>
            <a:lvl3pPr marL="1143000" indent="-228600">
              <a:spcBef>
                <a:spcPct val="20000"/>
              </a:spcBef>
              <a:buChar char="•"/>
              <a:defRPr sz="2400">
                <a:solidFill>
                  <a:schemeClr val="tx1"/>
                </a:solidFill>
                <a:latin typeface="Arial" panose="020B0604020202020204" pitchFamily="34" charset="0"/>
                <a:ea typeface="Osaka" pitchFamily="-65" charset="-128"/>
              </a:defRPr>
            </a:lvl3pPr>
            <a:lvl4pPr marL="1600200" indent="-228600">
              <a:spcBef>
                <a:spcPct val="20000"/>
              </a:spcBef>
              <a:buChar char="–"/>
              <a:defRPr sz="2000">
                <a:solidFill>
                  <a:schemeClr val="tx1"/>
                </a:solidFill>
                <a:latin typeface="Arial" panose="020B0604020202020204" pitchFamily="34" charset="0"/>
                <a:ea typeface="Osaka" pitchFamily="-65" charset="-128"/>
              </a:defRPr>
            </a:lvl4pPr>
            <a:lvl5pPr marL="2057400" indent="-228600">
              <a:spcBef>
                <a:spcPct val="20000"/>
              </a:spcBef>
              <a:buChar char="»"/>
              <a:defRPr sz="2000">
                <a:solidFill>
                  <a:schemeClr val="tx1"/>
                </a:solidFill>
                <a:latin typeface="Arial" panose="020B0604020202020204" pitchFamily="34" charset="0"/>
                <a:ea typeface="Osaka" pitchFamily="-65"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9pPr>
          </a:lstStyle>
          <a:p>
            <a:pPr>
              <a:spcBef>
                <a:spcPct val="0"/>
              </a:spcBef>
              <a:buFontTx/>
              <a:buNone/>
            </a:pPr>
            <a:r>
              <a:rPr lang="en-US" altLang="en-US" sz="1400" dirty="0"/>
              <a:t> </a:t>
            </a:r>
          </a:p>
        </p:txBody>
      </p:sp>
      <p:sp>
        <p:nvSpPr>
          <p:cNvPr id="3687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Osaka" pitchFamily="-65" charset="-128"/>
              </a:defRPr>
            </a:lvl1pPr>
            <a:lvl2pPr marL="37931725" indent="-37474525">
              <a:spcBef>
                <a:spcPct val="20000"/>
              </a:spcBef>
              <a:buChar char="–"/>
              <a:defRPr sz="2800">
                <a:solidFill>
                  <a:schemeClr val="tx1"/>
                </a:solidFill>
                <a:latin typeface="Arial" panose="020B0604020202020204" pitchFamily="34" charset="0"/>
                <a:ea typeface="Osaka" pitchFamily="-65" charset="-128"/>
              </a:defRPr>
            </a:lvl2pPr>
            <a:lvl3pPr marL="1143000" indent="-228600">
              <a:spcBef>
                <a:spcPct val="20000"/>
              </a:spcBef>
              <a:buChar char="•"/>
              <a:defRPr sz="2400">
                <a:solidFill>
                  <a:schemeClr val="tx1"/>
                </a:solidFill>
                <a:latin typeface="Arial" panose="020B0604020202020204" pitchFamily="34" charset="0"/>
                <a:ea typeface="Osaka" pitchFamily="-65" charset="-128"/>
              </a:defRPr>
            </a:lvl3pPr>
            <a:lvl4pPr marL="1600200" indent="-228600">
              <a:spcBef>
                <a:spcPct val="20000"/>
              </a:spcBef>
              <a:buChar char="–"/>
              <a:defRPr sz="2000">
                <a:solidFill>
                  <a:schemeClr val="tx1"/>
                </a:solidFill>
                <a:latin typeface="Arial" panose="020B0604020202020204" pitchFamily="34" charset="0"/>
                <a:ea typeface="Osaka" pitchFamily="-65" charset="-128"/>
              </a:defRPr>
            </a:lvl4pPr>
            <a:lvl5pPr marL="2057400" indent="-228600">
              <a:spcBef>
                <a:spcPct val="20000"/>
              </a:spcBef>
              <a:buChar char="»"/>
              <a:defRPr sz="2000">
                <a:solidFill>
                  <a:schemeClr val="tx1"/>
                </a:solidFill>
                <a:latin typeface="Arial" panose="020B0604020202020204" pitchFamily="34" charset="0"/>
                <a:ea typeface="Osaka" pitchFamily="-65"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9pPr>
          </a:lstStyle>
          <a:p>
            <a:pPr>
              <a:spcBef>
                <a:spcPct val="0"/>
              </a:spcBef>
              <a:buFontTx/>
              <a:buNone/>
            </a:pPr>
            <a:endParaRPr lang="en-US" altLang="en-US" sz="1400" dirty="0"/>
          </a:p>
        </p:txBody>
      </p:sp>
    </p:spTree>
    <p:extLst>
      <p:ext uri="{BB962C8B-B14F-4D97-AF65-F5344CB8AC3E}">
        <p14:creationId xmlns:p14="http://schemas.microsoft.com/office/powerpoint/2010/main" val="1851271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76200" y="39366"/>
            <a:ext cx="7239000" cy="1143000"/>
          </a:xfrm>
        </p:spPr>
        <p:txBody>
          <a:bodyPr/>
          <a:lstStyle/>
          <a:p>
            <a:r>
              <a:rPr lang="en-US" altLang="en-US" sz="3600" b="1" dirty="0"/>
              <a:t>Increasing the Cognitive Complexity of a Math Question</a:t>
            </a:r>
          </a:p>
        </p:txBody>
      </p:sp>
      <p:sp>
        <p:nvSpPr>
          <p:cNvPr id="3" name="Content Placeholder 2"/>
          <p:cNvSpPr>
            <a:spLocks noGrp="1"/>
          </p:cNvSpPr>
          <p:nvPr>
            <p:ph idx="1"/>
          </p:nvPr>
        </p:nvSpPr>
        <p:spPr>
          <a:xfrm>
            <a:off x="342900" y="1752600"/>
            <a:ext cx="8458200" cy="4114800"/>
          </a:xfrm>
        </p:spPr>
        <p:txBody>
          <a:bodyPr/>
          <a:lstStyle/>
          <a:p>
            <a:pPr marL="0" indent="0">
              <a:buFontTx/>
              <a:buNone/>
            </a:pPr>
            <a:r>
              <a:rPr lang="en-US" altLang="en-US" sz="3600" i="1" dirty="0">
                <a:solidFill>
                  <a:srgbClr val="008686"/>
                </a:solidFill>
              </a:rPr>
              <a:t>The Smith family has three children, aged 5, 7, and 9.  What is the average age?</a:t>
            </a:r>
            <a:endParaRPr lang="en-US" altLang="en-US" sz="3600" dirty="0"/>
          </a:p>
          <a:p>
            <a:pPr marL="0" indent="0">
              <a:buFontTx/>
              <a:buNone/>
            </a:pPr>
            <a:r>
              <a:rPr lang="en-US" altLang="en-US" sz="3600" i="1" dirty="0"/>
              <a:t>The Smith family has three children.  Their average age is 7.  What might be the ages of the children?  Be ready to defend your answer.</a:t>
            </a:r>
            <a:r>
              <a:rPr lang="en-US" altLang="en-US" dirty="0"/>
              <a:t> </a:t>
            </a:r>
          </a:p>
          <a:p>
            <a:pPr marL="0" indent="0">
              <a:buFontTx/>
              <a:buNone/>
            </a:pPr>
            <a:r>
              <a:rPr lang="en-US" altLang="en-US" sz="1600" dirty="0"/>
              <a:t>Walsh &amp; </a:t>
            </a:r>
            <a:r>
              <a:rPr lang="en-US" altLang="en-US" sz="1600" dirty="0" err="1"/>
              <a:t>Sattes</a:t>
            </a:r>
            <a:r>
              <a:rPr lang="en-US" altLang="en-US" sz="1600" dirty="0"/>
              <a:t>, 2013</a:t>
            </a:r>
            <a:endParaRPr lang="en-US" altLang="en-US" sz="1600" i="1" dirty="0"/>
          </a:p>
          <a:p>
            <a:pPr marL="0" indent="0">
              <a:buFontTx/>
              <a:buNone/>
            </a:pPr>
            <a:endParaRPr lang="en-US" altLang="en-US" sz="3600" i="1" dirty="0"/>
          </a:p>
          <a:p>
            <a:pPr marL="0" indent="0">
              <a:buFontTx/>
              <a:buNone/>
            </a:pPr>
            <a:endParaRPr lang="en-US" altLang="en-US" sz="3600" dirty="0"/>
          </a:p>
          <a:p>
            <a:pPr marL="0" indent="0"/>
            <a:endParaRPr lang="en-US" altLang="en-US" dirty="0"/>
          </a:p>
        </p:txBody>
      </p:sp>
      <p:sp>
        <p:nvSpPr>
          <p:cNvPr id="430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Osaka" pitchFamily="-65" charset="-128"/>
              </a:defRPr>
            </a:lvl1pPr>
            <a:lvl2pPr marL="37931725" indent="-37474525">
              <a:spcBef>
                <a:spcPct val="20000"/>
              </a:spcBef>
              <a:buChar char="–"/>
              <a:defRPr sz="2800">
                <a:solidFill>
                  <a:schemeClr val="tx1"/>
                </a:solidFill>
                <a:latin typeface="Arial" panose="020B0604020202020204" pitchFamily="34" charset="0"/>
                <a:ea typeface="Osaka" pitchFamily="-65" charset="-128"/>
              </a:defRPr>
            </a:lvl2pPr>
            <a:lvl3pPr marL="1143000" indent="-228600">
              <a:spcBef>
                <a:spcPct val="20000"/>
              </a:spcBef>
              <a:buChar char="•"/>
              <a:defRPr sz="2400">
                <a:solidFill>
                  <a:schemeClr val="tx1"/>
                </a:solidFill>
                <a:latin typeface="Arial" panose="020B0604020202020204" pitchFamily="34" charset="0"/>
                <a:ea typeface="Osaka" pitchFamily="-65" charset="-128"/>
              </a:defRPr>
            </a:lvl3pPr>
            <a:lvl4pPr marL="1600200" indent="-228600">
              <a:spcBef>
                <a:spcPct val="20000"/>
              </a:spcBef>
              <a:buChar char="–"/>
              <a:defRPr sz="2000">
                <a:solidFill>
                  <a:schemeClr val="tx1"/>
                </a:solidFill>
                <a:latin typeface="Arial" panose="020B0604020202020204" pitchFamily="34" charset="0"/>
                <a:ea typeface="Osaka" pitchFamily="-65" charset="-128"/>
              </a:defRPr>
            </a:lvl4pPr>
            <a:lvl5pPr marL="2057400" indent="-228600">
              <a:spcBef>
                <a:spcPct val="20000"/>
              </a:spcBef>
              <a:buChar char="»"/>
              <a:defRPr sz="2000">
                <a:solidFill>
                  <a:schemeClr val="tx1"/>
                </a:solidFill>
                <a:latin typeface="Arial" panose="020B0604020202020204" pitchFamily="34" charset="0"/>
                <a:ea typeface="Osaka" pitchFamily="-65"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9pPr>
          </a:lstStyle>
          <a:p>
            <a:pPr>
              <a:spcBef>
                <a:spcPct val="0"/>
              </a:spcBef>
              <a:buFontTx/>
              <a:buNone/>
            </a:pPr>
            <a:r>
              <a:rPr lang="en-US" altLang="en-US" sz="1400" dirty="0"/>
              <a:t>(c)</a:t>
            </a:r>
          </a:p>
        </p:txBody>
      </p:sp>
      <p:sp>
        <p:nvSpPr>
          <p:cNvPr id="430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Osaka" pitchFamily="-65" charset="-128"/>
              </a:defRPr>
            </a:lvl1pPr>
            <a:lvl2pPr marL="37931725" indent="-37474525">
              <a:spcBef>
                <a:spcPct val="20000"/>
              </a:spcBef>
              <a:buChar char="–"/>
              <a:defRPr sz="2800">
                <a:solidFill>
                  <a:schemeClr val="tx1"/>
                </a:solidFill>
                <a:latin typeface="Arial" panose="020B0604020202020204" pitchFamily="34" charset="0"/>
                <a:ea typeface="Osaka" pitchFamily="-65" charset="-128"/>
              </a:defRPr>
            </a:lvl2pPr>
            <a:lvl3pPr marL="1143000" indent="-228600">
              <a:spcBef>
                <a:spcPct val="20000"/>
              </a:spcBef>
              <a:buChar char="•"/>
              <a:defRPr sz="2400">
                <a:solidFill>
                  <a:schemeClr val="tx1"/>
                </a:solidFill>
                <a:latin typeface="Arial" panose="020B0604020202020204" pitchFamily="34" charset="0"/>
                <a:ea typeface="Osaka" pitchFamily="-65" charset="-128"/>
              </a:defRPr>
            </a:lvl3pPr>
            <a:lvl4pPr marL="1600200" indent="-228600">
              <a:spcBef>
                <a:spcPct val="20000"/>
              </a:spcBef>
              <a:buChar char="–"/>
              <a:defRPr sz="2000">
                <a:solidFill>
                  <a:schemeClr val="tx1"/>
                </a:solidFill>
                <a:latin typeface="Arial" panose="020B0604020202020204" pitchFamily="34" charset="0"/>
                <a:ea typeface="Osaka" pitchFamily="-65" charset="-128"/>
              </a:defRPr>
            </a:lvl4pPr>
            <a:lvl5pPr marL="2057400" indent="-228600">
              <a:spcBef>
                <a:spcPct val="20000"/>
              </a:spcBef>
              <a:buChar char="»"/>
              <a:defRPr sz="2000">
                <a:solidFill>
                  <a:schemeClr val="tx1"/>
                </a:solidFill>
                <a:latin typeface="Arial" panose="020B0604020202020204" pitchFamily="34" charset="0"/>
                <a:ea typeface="Osaka" pitchFamily="-65"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9pPr>
          </a:lstStyle>
          <a:p>
            <a:pPr>
              <a:spcBef>
                <a:spcPct val="0"/>
              </a:spcBef>
              <a:buFontTx/>
              <a:buNone/>
            </a:pPr>
            <a:fld id="{686EE438-08D3-4666-9107-9F9D4240E93D}" type="slidenum">
              <a:rPr lang="en-US" altLang="en-US" sz="1400" smtClean="0"/>
              <a:pPr>
                <a:spcBef>
                  <a:spcPct val="0"/>
                </a:spcBef>
                <a:buFontTx/>
                <a:buNone/>
              </a:pPr>
              <a:t>42</a:t>
            </a:fld>
            <a:endParaRPr lang="en-US" altLang="en-US" sz="1400"/>
          </a:p>
        </p:txBody>
      </p:sp>
      <p:sp>
        <p:nvSpPr>
          <p:cNvPr id="43014" name="Line 7"/>
          <p:cNvSpPr>
            <a:spLocks noChangeShapeType="1"/>
          </p:cNvSpPr>
          <p:nvPr/>
        </p:nvSpPr>
        <p:spPr bwMode="auto">
          <a:xfrm flipH="1">
            <a:off x="685800" y="1554163"/>
            <a:ext cx="7772400" cy="76200"/>
          </a:xfrm>
          <a:prstGeom prst="line">
            <a:avLst/>
          </a:prstGeom>
          <a:noFill/>
          <a:ln w="50800">
            <a:solidFill>
              <a:srgbClr val="00868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301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28600"/>
            <a:ext cx="1652588"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74452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303835" y="300942"/>
            <a:ext cx="6858000" cy="617316"/>
          </a:xfrm>
        </p:spPr>
        <p:txBody>
          <a:bodyPr/>
          <a:lstStyle/>
          <a:p>
            <a:r>
              <a:rPr lang="en-US" altLang="en-US" dirty="0"/>
              <a:t>Changing the Context</a:t>
            </a:r>
          </a:p>
        </p:txBody>
      </p:sp>
      <p:sp>
        <p:nvSpPr>
          <p:cNvPr id="3" name="Content Placeholder 2"/>
          <p:cNvSpPr>
            <a:spLocks noGrp="1"/>
          </p:cNvSpPr>
          <p:nvPr>
            <p:ph idx="1"/>
          </p:nvPr>
        </p:nvSpPr>
        <p:spPr/>
        <p:txBody>
          <a:bodyPr/>
          <a:lstStyle/>
          <a:p>
            <a:r>
              <a:rPr lang="en-US" altLang="en-US" i="1" dirty="0">
                <a:solidFill>
                  <a:srgbClr val="008686"/>
                </a:solidFill>
              </a:rPr>
              <a:t>Is 52 an even number?</a:t>
            </a:r>
            <a:endParaRPr lang="en-US" altLang="en-US" dirty="0">
              <a:solidFill>
                <a:srgbClr val="008686"/>
              </a:solidFill>
            </a:endParaRPr>
          </a:p>
          <a:p>
            <a:endParaRPr lang="en-US" altLang="en-US" dirty="0"/>
          </a:p>
          <a:p>
            <a:r>
              <a:rPr lang="en-US" altLang="en-US" i="1" dirty="0"/>
              <a:t>Write down 4 even numbers and one odd number.  Ask your partner to identify the even numbers.  Check his work.  If you disagree, provide a rationale.</a:t>
            </a:r>
            <a:r>
              <a:rPr lang="en-US" altLang="en-US" dirty="0"/>
              <a:t> </a:t>
            </a:r>
          </a:p>
          <a:p>
            <a:pPr marL="0" indent="0">
              <a:buNone/>
            </a:pPr>
            <a:r>
              <a:rPr lang="en-US" altLang="en-US" sz="1600" dirty="0"/>
              <a:t>Walsh &amp; </a:t>
            </a:r>
            <a:r>
              <a:rPr lang="en-US" altLang="en-US" sz="1600" dirty="0" err="1"/>
              <a:t>Sattes</a:t>
            </a:r>
            <a:r>
              <a:rPr lang="en-US" altLang="en-US" sz="1600" dirty="0"/>
              <a:t>, 2013</a:t>
            </a:r>
          </a:p>
        </p:txBody>
      </p:sp>
      <p:sp>
        <p:nvSpPr>
          <p:cNvPr id="440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Osaka" pitchFamily="-65" charset="-128"/>
              </a:defRPr>
            </a:lvl1pPr>
            <a:lvl2pPr marL="37931725" indent="-37474525">
              <a:spcBef>
                <a:spcPct val="20000"/>
              </a:spcBef>
              <a:buChar char="–"/>
              <a:defRPr sz="2800">
                <a:solidFill>
                  <a:schemeClr val="tx1"/>
                </a:solidFill>
                <a:latin typeface="Arial" panose="020B0604020202020204" pitchFamily="34" charset="0"/>
                <a:ea typeface="Osaka" pitchFamily="-65" charset="-128"/>
              </a:defRPr>
            </a:lvl2pPr>
            <a:lvl3pPr marL="1143000" indent="-228600">
              <a:spcBef>
                <a:spcPct val="20000"/>
              </a:spcBef>
              <a:buChar char="•"/>
              <a:defRPr sz="2400">
                <a:solidFill>
                  <a:schemeClr val="tx1"/>
                </a:solidFill>
                <a:latin typeface="Arial" panose="020B0604020202020204" pitchFamily="34" charset="0"/>
                <a:ea typeface="Osaka" pitchFamily="-65" charset="-128"/>
              </a:defRPr>
            </a:lvl3pPr>
            <a:lvl4pPr marL="1600200" indent="-228600">
              <a:spcBef>
                <a:spcPct val="20000"/>
              </a:spcBef>
              <a:buChar char="–"/>
              <a:defRPr sz="2000">
                <a:solidFill>
                  <a:schemeClr val="tx1"/>
                </a:solidFill>
                <a:latin typeface="Arial" panose="020B0604020202020204" pitchFamily="34" charset="0"/>
                <a:ea typeface="Osaka" pitchFamily="-65" charset="-128"/>
              </a:defRPr>
            </a:lvl4pPr>
            <a:lvl5pPr marL="2057400" indent="-228600">
              <a:spcBef>
                <a:spcPct val="20000"/>
              </a:spcBef>
              <a:buChar char="»"/>
              <a:defRPr sz="2000">
                <a:solidFill>
                  <a:schemeClr val="tx1"/>
                </a:solidFill>
                <a:latin typeface="Arial" panose="020B0604020202020204" pitchFamily="34" charset="0"/>
                <a:ea typeface="Osaka" pitchFamily="-65"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9pPr>
          </a:lstStyle>
          <a:p>
            <a:pPr>
              <a:spcBef>
                <a:spcPct val="0"/>
              </a:spcBef>
              <a:buFontTx/>
              <a:buNone/>
            </a:pPr>
            <a:endParaRPr lang="en-US" altLang="en-US" sz="1400" dirty="0"/>
          </a:p>
        </p:txBody>
      </p:sp>
      <p:sp>
        <p:nvSpPr>
          <p:cNvPr id="440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Osaka" pitchFamily="-65" charset="-128"/>
              </a:defRPr>
            </a:lvl1pPr>
            <a:lvl2pPr marL="37931725" indent="-37474525">
              <a:spcBef>
                <a:spcPct val="20000"/>
              </a:spcBef>
              <a:buChar char="–"/>
              <a:defRPr sz="2800">
                <a:solidFill>
                  <a:schemeClr val="tx1"/>
                </a:solidFill>
                <a:latin typeface="Arial" panose="020B0604020202020204" pitchFamily="34" charset="0"/>
                <a:ea typeface="Osaka" pitchFamily="-65" charset="-128"/>
              </a:defRPr>
            </a:lvl2pPr>
            <a:lvl3pPr marL="1143000" indent="-228600">
              <a:spcBef>
                <a:spcPct val="20000"/>
              </a:spcBef>
              <a:buChar char="•"/>
              <a:defRPr sz="2400">
                <a:solidFill>
                  <a:schemeClr val="tx1"/>
                </a:solidFill>
                <a:latin typeface="Arial" panose="020B0604020202020204" pitchFamily="34" charset="0"/>
                <a:ea typeface="Osaka" pitchFamily="-65" charset="-128"/>
              </a:defRPr>
            </a:lvl3pPr>
            <a:lvl4pPr marL="1600200" indent="-228600">
              <a:spcBef>
                <a:spcPct val="20000"/>
              </a:spcBef>
              <a:buChar char="–"/>
              <a:defRPr sz="2000">
                <a:solidFill>
                  <a:schemeClr val="tx1"/>
                </a:solidFill>
                <a:latin typeface="Arial" panose="020B0604020202020204" pitchFamily="34" charset="0"/>
                <a:ea typeface="Osaka" pitchFamily="-65" charset="-128"/>
              </a:defRPr>
            </a:lvl4pPr>
            <a:lvl5pPr marL="2057400" indent="-228600">
              <a:spcBef>
                <a:spcPct val="20000"/>
              </a:spcBef>
              <a:buChar char="»"/>
              <a:defRPr sz="2000">
                <a:solidFill>
                  <a:schemeClr val="tx1"/>
                </a:solidFill>
                <a:latin typeface="Arial" panose="020B0604020202020204" pitchFamily="34" charset="0"/>
                <a:ea typeface="Osaka" pitchFamily="-65"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9pPr>
          </a:lstStyle>
          <a:p>
            <a:pPr>
              <a:spcBef>
                <a:spcPct val="0"/>
              </a:spcBef>
              <a:buFontTx/>
              <a:buNone/>
            </a:pPr>
            <a:fld id="{5FA7FF08-E462-4568-B5DC-CE589436CBC1}" type="slidenum">
              <a:rPr lang="en-US" altLang="en-US" sz="1400" smtClean="0"/>
              <a:pPr>
                <a:spcBef>
                  <a:spcPct val="0"/>
                </a:spcBef>
                <a:buFontTx/>
                <a:buNone/>
              </a:pPr>
              <a:t>43</a:t>
            </a:fld>
            <a:endParaRPr lang="en-US" altLang="en-US" sz="1400" dirty="0"/>
          </a:p>
        </p:txBody>
      </p:sp>
      <p:sp>
        <p:nvSpPr>
          <p:cNvPr id="44038" name="Line 7"/>
          <p:cNvSpPr>
            <a:spLocks noChangeShapeType="1"/>
          </p:cNvSpPr>
          <p:nvPr/>
        </p:nvSpPr>
        <p:spPr bwMode="auto">
          <a:xfrm flipH="1">
            <a:off x="762000" y="1600200"/>
            <a:ext cx="7543800" cy="0"/>
          </a:xfrm>
          <a:prstGeom prst="line">
            <a:avLst/>
          </a:prstGeom>
          <a:noFill/>
          <a:ln w="50800">
            <a:solidFill>
              <a:srgbClr val="00868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403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42913"/>
            <a:ext cx="1652588"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6503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962F3B-595C-4A54-82DF-828E382A09B4}"/>
              </a:ext>
            </a:extLst>
          </p:cNvPr>
          <p:cNvSpPr>
            <a:spLocks noGrp="1"/>
          </p:cNvSpPr>
          <p:nvPr>
            <p:ph type="title"/>
          </p:nvPr>
        </p:nvSpPr>
        <p:spPr/>
        <p:txBody>
          <a:bodyPr/>
          <a:lstStyle/>
          <a:p>
            <a:r>
              <a:rPr lang="en-US" dirty="0"/>
              <a:t>Try it yourself</a:t>
            </a:r>
          </a:p>
        </p:txBody>
      </p:sp>
      <p:sp>
        <p:nvSpPr>
          <p:cNvPr id="3" name="Content Placeholder 2">
            <a:extLst>
              <a:ext uri="{FF2B5EF4-FFF2-40B4-BE49-F238E27FC236}">
                <a16:creationId xmlns:a16="http://schemas.microsoft.com/office/drawing/2014/main" xmlns="" id="{B71723CD-2E98-411D-BF32-44DF13C7B0BA}"/>
              </a:ext>
            </a:extLst>
          </p:cNvPr>
          <p:cNvSpPr>
            <a:spLocks noGrp="1"/>
          </p:cNvSpPr>
          <p:nvPr>
            <p:ph idx="1"/>
          </p:nvPr>
        </p:nvSpPr>
        <p:spPr/>
        <p:txBody>
          <a:bodyPr/>
          <a:lstStyle/>
          <a:p>
            <a:pPr marL="0" indent="0">
              <a:buNone/>
            </a:pPr>
            <a:r>
              <a:rPr lang="en-US" dirty="0"/>
              <a:t>What is the setting of the story?</a:t>
            </a:r>
          </a:p>
          <a:p>
            <a:pPr marL="0" indent="0">
              <a:buNone/>
            </a:pPr>
            <a:endParaRPr lang="en-US" dirty="0"/>
          </a:p>
          <a:p>
            <a:pPr marL="0" indent="0">
              <a:buNone/>
            </a:pPr>
            <a:endParaRPr lang="en-US" dirty="0"/>
          </a:p>
          <a:p>
            <a:pPr marL="0" indent="0">
              <a:buNone/>
            </a:pPr>
            <a:r>
              <a:rPr lang="en-US" dirty="0">
                <a:solidFill>
                  <a:srgbClr val="FF0000"/>
                </a:solidFill>
              </a:rPr>
              <a:t>On your own, write an alternative question that is rigorous and engaging.</a:t>
            </a:r>
          </a:p>
        </p:txBody>
      </p:sp>
    </p:spTree>
    <p:extLst>
      <p:ext uri="{BB962C8B-B14F-4D97-AF65-F5344CB8AC3E}">
        <p14:creationId xmlns:p14="http://schemas.microsoft.com/office/powerpoint/2010/main" val="25613653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609600" y="18810"/>
            <a:ext cx="5867400" cy="1143000"/>
          </a:xfrm>
        </p:spPr>
        <p:txBody>
          <a:bodyPr/>
          <a:lstStyle/>
          <a:p>
            <a:pPr algn="l"/>
            <a:r>
              <a:rPr lang="en-US" altLang="en-US" sz="3600" dirty="0"/>
              <a:t>Changing the Rules and the Roles of  the Game</a:t>
            </a:r>
          </a:p>
        </p:txBody>
      </p:sp>
      <p:sp>
        <p:nvSpPr>
          <p:cNvPr id="8909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Osaka" pitchFamily="-65" charset="-128"/>
              </a:defRPr>
            </a:lvl1pPr>
            <a:lvl2pPr marL="742950" indent="-285750">
              <a:spcBef>
                <a:spcPct val="20000"/>
              </a:spcBef>
              <a:buChar char="–"/>
              <a:defRPr sz="2800">
                <a:solidFill>
                  <a:schemeClr val="tx1"/>
                </a:solidFill>
                <a:latin typeface="Arial" panose="020B0604020202020204" pitchFamily="34" charset="0"/>
                <a:ea typeface="Osaka" pitchFamily="-65" charset="-128"/>
              </a:defRPr>
            </a:lvl2pPr>
            <a:lvl3pPr marL="1143000" indent="-228600">
              <a:spcBef>
                <a:spcPct val="20000"/>
              </a:spcBef>
              <a:buChar char="•"/>
              <a:defRPr sz="2400">
                <a:solidFill>
                  <a:schemeClr val="tx1"/>
                </a:solidFill>
                <a:latin typeface="Arial" panose="020B0604020202020204" pitchFamily="34" charset="0"/>
                <a:ea typeface="Osaka" pitchFamily="-65" charset="-128"/>
              </a:defRPr>
            </a:lvl3pPr>
            <a:lvl4pPr marL="1600200" indent="-228600">
              <a:spcBef>
                <a:spcPct val="20000"/>
              </a:spcBef>
              <a:buChar char="–"/>
              <a:defRPr sz="2000">
                <a:solidFill>
                  <a:schemeClr val="tx1"/>
                </a:solidFill>
                <a:latin typeface="Arial" panose="020B0604020202020204" pitchFamily="34" charset="0"/>
                <a:ea typeface="Osaka" pitchFamily="-65" charset="-128"/>
              </a:defRPr>
            </a:lvl4pPr>
            <a:lvl5pPr marL="2057400" indent="-228600">
              <a:spcBef>
                <a:spcPct val="20000"/>
              </a:spcBef>
              <a:buChar char="»"/>
              <a:defRPr sz="2000">
                <a:solidFill>
                  <a:schemeClr val="tx1"/>
                </a:solidFill>
                <a:latin typeface="Arial" panose="020B0604020202020204" pitchFamily="34" charset="0"/>
                <a:ea typeface="Osaka" pitchFamily="-65"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9pPr>
          </a:lstStyle>
          <a:p>
            <a:pPr>
              <a:spcBef>
                <a:spcPct val="0"/>
              </a:spcBef>
              <a:buFontTx/>
              <a:buNone/>
            </a:pPr>
            <a:r>
              <a:rPr lang="en-US" altLang="en-US" sz="1400" dirty="0"/>
              <a:t>(c)</a:t>
            </a:r>
          </a:p>
        </p:txBody>
      </p:sp>
      <p:sp>
        <p:nvSpPr>
          <p:cNvPr id="890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Osaka" pitchFamily="-65" charset="-128"/>
              </a:defRPr>
            </a:lvl1pPr>
            <a:lvl2pPr marL="742950" indent="-285750">
              <a:spcBef>
                <a:spcPct val="20000"/>
              </a:spcBef>
              <a:buChar char="–"/>
              <a:defRPr sz="2800">
                <a:solidFill>
                  <a:schemeClr val="tx1"/>
                </a:solidFill>
                <a:latin typeface="Arial" panose="020B0604020202020204" pitchFamily="34" charset="0"/>
                <a:ea typeface="Osaka" pitchFamily="-65" charset="-128"/>
              </a:defRPr>
            </a:lvl2pPr>
            <a:lvl3pPr marL="1143000" indent="-228600">
              <a:spcBef>
                <a:spcPct val="20000"/>
              </a:spcBef>
              <a:buChar char="•"/>
              <a:defRPr sz="2400">
                <a:solidFill>
                  <a:schemeClr val="tx1"/>
                </a:solidFill>
                <a:latin typeface="Arial" panose="020B0604020202020204" pitchFamily="34" charset="0"/>
                <a:ea typeface="Osaka" pitchFamily="-65" charset="-128"/>
              </a:defRPr>
            </a:lvl3pPr>
            <a:lvl4pPr marL="1600200" indent="-228600">
              <a:spcBef>
                <a:spcPct val="20000"/>
              </a:spcBef>
              <a:buChar char="–"/>
              <a:defRPr sz="2000">
                <a:solidFill>
                  <a:schemeClr val="tx1"/>
                </a:solidFill>
                <a:latin typeface="Arial" panose="020B0604020202020204" pitchFamily="34" charset="0"/>
                <a:ea typeface="Osaka" pitchFamily="-65" charset="-128"/>
              </a:defRPr>
            </a:lvl4pPr>
            <a:lvl5pPr marL="2057400" indent="-228600">
              <a:spcBef>
                <a:spcPct val="20000"/>
              </a:spcBef>
              <a:buChar char="»"/>
              <a:defRPr sz="2000">
                <a:solidFill>
                  <a:schemeClr val="tx1"/>
                </a:solidFill>
                <a:latin typeface="Arial" panose="020B0604020202020204" pitchFamily="34" charset="0"/>
                <a:ea typeface="Osaka" pitchFamily="-65"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9pPr>
          </a:lstStyle>
          <a:p>
            <a:pPr>
              <a:spcBef>
                <a:spcPct val="0"/>
              </a:spcBef>
              <a:buFontTx/>
              <a:buNone/>
            </a:pPr>
            <a:fld id="{EBD2AB4B-443B-4DD2-850D-109327E9EBF1}" type="slidenum">
              <a:rPr lang="en-US" altLang="en-US" sz="1400" smtClean="0"/>
              <a:pPr>
                <a:spcBef>
                  <a:spcPct val="0"/>
                </a:spcBef>
                <a:buFontTx/>
                <a:buNone/>
              </a:pPr>
              <a:t>45</a:t>
            </a:fld>
            <a:endParaRPr lang="en-US" altLang="en-US" sz="1400"/>
          </a:p>
        </p:txBody>
      </p:sp>
      <p:sp>
        <p:nvSpPr>
          <p:cNvPr id="89093" name="Line 7"/>
          <p:cNvSpPr>
            <a:spLocks noChangeShapeType="1"/>
          </p:cNvSpPr>
          <p:nvPr/>
        </p:nvSpPr>
        <p:spPr bwMode="auto">
          <a:xfrm flipH="1">
            <a:off x="762000" y="1676400"/>
            <a:ext cx="6172200" cy="0"/>
          </a:xfrm>
          <a:prstGeom prst="line">
            <a:avLst/>
          </a:prstGeom>
          <a:noFill/>
          <a:ln w="50800">
            <a:solidFill>
              <a:srgbClr val="00868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8909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52400"/>
            <a:ext cx="20081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298" name="Picture 2" descr="C:\Users\Beth\AppData\Local\Microsoft\Windows\Temporary Internet Files\Content.IE5\J4X36RHY\MC900354263[1].wmf"/>
          <p:cNvPicPr>
            <a:picLocks noGrp="1" noChangeAspect="1" noChangeArrowheads="1"/>
          </p:cNvPicPr>
          <p:nvPr>
            <p:ph idx="1"/>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a:xfrm>
            <a:off x="381000" y="2675598"/>
            <a:ext cx="2163778" cy="2830717"/>
          </a:xfrm>
        </p:spPr>
      </p:pic>
      <p:sp>
        <p:nvSpPr>
          <p:cNvPr id="89096" name="TextBox 1"/>
          <p:cNvSpPr txBox="1">
            <a:spLocks noChangeArrowheads="1"/>
          </p:cNvSpPr>
          <p:nvPr/>
        </p:nvSpPr>
        <p:spPr bwMode="auto">
          <a:xfrm>
            <a:off x="2743200" y="1828800"/>
            <a:ext cx="63246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65" charset="-128"/>
              </a:defRPr>
            </a:lvl1pPr>
            <a:lvl2pPr marL="742950" indent="-285750">
              <a:spcBef>
                <a:spcPct val="20000"/>
              </a:spcBef>
              <a:buChar char="–"/>
              <a:defRPr sz="2800">
                <a:solidFill>
                  <a:schemeClr val="tx1"/>
                </a:solidFill>
                <a:latin typeface="Arial" panose="020B0604020202020204" pitchFamily="34" charset="0"/>
                <a:ea typeface="Osaka" pitchFamily="-65" charset="-128"/>
              </a:defRPr>
            </a:lvl2pPr>
            <a:lvl3pPr marL="1143000" indent="-228600">
              <a:spcBef>
                <a:spcPct val="20000"/>
              </a:spcBef>
              <a:buChar char="•"/>
              <a:defRPr sz="2400">
                <a:solidFill>
                  <a:schemeClr val="tx1"/>
                </a:solidFill>
                <a:latin typeface="Arial" panose="020B0604020202020204" pitchFamily="34" charset="0"/>
                <a:ea typeface="Osaka" pitchFamily="-65" charset="-128"/>
              </a:defRPr>
            </a:lvl3pPr>
            <a:lvl4pPr marL="1600200" indent="-228600">
              <a:spcBef>
                <a:spcPct val="20000"/>
              </a:spcBef>
              <a:buChar char="–"/>
              <a:defRPr sz="2000">
                <a:solidFill>
                  <a:schemeClr val="tx1"/>
                </a:solidFill>
                <a:latin typeface="Arial" panose="020B0604020202020204" pitchFamily="34" charset="0"/>
                <a:ea typeface="Osaka" pitchFamily="-65" charset="-128"/>
              </a:defRPr>
            </a:lvl4pPr>
            <a:lvl5pPr marL="2057400" indent="-228600">
              <a:spcBef>
                <a:spcPct val="20000"/>
              </a:spcBef>
              <a:buChar char="»"/>
              <a:defRPr sz="2000">
                <a:solidFill>
                  <a:schemeClr val="tx1"/>
                </a:solidFill>
                <a:latin typeface="Arial" panose="020B0604020202020204" pitchFamily="34" charset="0"/>
                <a:ea typeface="Osaka" pitchFamily="-65"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9pPr>
          </a:lstStyle>
          <a:p>
            <a:pPr eaLnBrk="1" hangingPunct="1">
              <a:spcBef>
                <a:spcPct val="0"/>
              </a:spcBef>
              <a:buFontTx/>
              <a:buNone/>
            </a:pPr>
            <a:r>
              <a:rPr lang="en-US" altLang="en-US" sz="2400" dirty="0">
                <a:ea typeface="ＭＳ Ｐゴシック" panose="020B0600070205080204" pitchFamily="34" charset="-128"/>
              </a:rPr>
              <a:t>Traditional classroom questioning can be compared to a baseball game.  The TEACHER plays the roles of: pitcher, catcher, umpire, base players, and outfielders.  </a:t>
            </a:r>
          </a:p>
          <a:p>
            <a:pPr eaLnBrk="1" hangingPunct="1">
              <a:spcBef>
                <a:spcPct val="0"/>
              </a:spcBef>
              <a:buFontTx/>
              <a:buNone/>
            </a:pPr>
            <a:endParaRPr lang="en-US" altLang="en-US" sz="2400" dirty="0">
              <a:ea typeface="ＭＳ Ｐゴシック" panose="020B0600070205080204" pitchFamily="34" charset="-128"/>
            </a:endParaRPr>
          </a:p>
          <a:p>
            <a:pPr eaLnBrk="1" hangingPunct="1">
              <a:spcBef>
                <a:spcPct val="0"/>
              </a:spcBef>
              <a:buFontTx/>
              <a:buNone/>
            </a:pPr>
            <a:r>
              <a:rPr lang="en-US" altLang="en-US" sz="2400" dirty="0">
                <a:ea typeface="ＭＳ Ｐゴシック" panose="020B0600070205080204" pitchFamily="34" charset="-128"/>
              </a:rPr>
              <a:t>The STUDENTS?  One at a time, they come up to bat; take a swing (sometimes hit and sometimes miss); then go back to sit on the bench until it’s their turn to bat again.</a:t>
            </a:r>
          </a:p>
          <a:p>
            <a:pPr eaLnBrk="1" hangingPunct="1">
              <a:spcBef>
                <a:spcPct val="0"/>
              </a:spcBef>
              <a:buFontTx/>
              <a:buNone/>
            </a:pPr>
            <a:endParaRPr lang="en-US" altLang="en-US" sz="2400" dirty="0">
              <a:ea typeface="ＭＳ Ｐゴシック" panose="020B0600070205080204" pitchFamily="34" charset="-128"/>
            </a:endParaRPr>
          </a:p>
          <a:p>
            <a:pPr eaLnBrk="1" hangingPunct="1">
              <a:spcBef>
                <a:spcPct val="0"/>
              </a:spcBef>
              <a:buFontTx/>
              <a:buNone/>
            </a:pPr>
            <a:r>
              <a:rPr lang="en-US" altLang="en-US" sz="2400" b="1" dirty="0">
                <a:solidFill>
                  <a:srgbClr val="008686"/>
                </a:solidFill>
                <a:ea typeface="ＭＳ Ｐゴシック" panose="020B0600070205080204" pitchFamily="34" charset="-128"/>
              </a:rPr>
              <a:t>Who’s engaged </a:t>
            </a:r>
            <a:r>
              <a:rPr lang="en-US" altLang="en-US" sz="2400" dirty="0">
                <a:ea typeface="ＭＳ Ｐゴシック" panose="020B0600070205080204" pitchFamily="34" charset="-128"/>
              </a:rPr>
              <a:t>all the time?</a:t>
            </a:r>
          </a:p>
          <a:p>
            <a:pPr>
              <a:spcBef>
                <a:spcPct val="0"/>
              </a:spcBef>
              <a:buNone/>
            </a:pPr>
            <a:r>
              <a:rPr lang="en-US" altLang="en-US" sz="1600" dirty="0">
                <a:latin typeface="Helvetica Neue"/>
              </a:rPr>
              <a:t>Walsh &amp; </a:t>
            </a:r>
            <a:r>
              <a:rPr lang="en-US" altLang="en-US" sz="1600" dirty="0" err="1">
                <a:latin typeface="Helvetica Neue"/>
              </a:rPr>
              <a:t>Sattes</a:t>
            </a:r>
            <a:r>
              <a:rPr lang="en-US" altLang="en-US" sz="1600" dirty="0">
                <a:latin typeface="Helvetica Neue"/>
              </a:rPr>
              <a:t>, 2013</a:t>
            </a:r>
            <a:endParaRPr lang="en-US" altLang="en-US" sz="1600" dirty="0">
              <a:latin typeface="Helvetica Neue"/>
              <a:ea typeface="ＭＳ Ｐゴシック" panose="020B0600070205080204" pitchFamily="34" charset="-128"/>
            </a:endParaRPr>
          </a:p>
          <a:p>
            <a:pPr eaLnBrk="1" hangingPunct="1">
              <a:spcBef>
                <a:spcPct val="0"/>
              </a:spcBef>
              <a:buFontTx/>
              <a:buNone/>
            </a:pPr>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16771079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609600" y="22614"/>
            <a:ext cx="5867400" cy="1143000"/>
          </a:xfrm>
        </p:spPr>
        <p:txBody>
          <a:bodyPr/>
          <a:lstStyle/>
          <a:p>
            <a:pPr algn="l"/>
            <a:r>
              <a:rPr lang="en-US" altLang="en-US" sz="3600" dirty="0"/>
              <a:t>Changing the Rules and the Roles of  the Game</a:t>
            </a:r>
          </a:p>
        </p:txBody>
      </p:sp>
      <p:sp>
        <p:nvSpPr>
          <p:cNvPr id="9113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Osaka" pitchFamily="-65" charset="-128"/>
              </a:defRPr>
            </a:lvl1pPr>
            <a:lvl2pPr marL="742950" indent="-285750">
              <a:spcBef>
                <a:spcPct val="20000"/>
              </a:spcBef>
              <a:buChar char="–"/>
              <a:defRPr sz="2800">
                <a:solidFill>
                  <a:schemeClr val="tx1"/>
                </a:solidFill>
                <a:latin typeface="Arial" panose="020B0604020202020204" pitchFamily="34" charset="0"/>
                <a:ea typeface="Osaka" pitchFamily="-65" charset="-128"/>
              </a:defRPr>
            </a:lvl2pPr>
            <a:lvl3pPr marL="1143000" indent="-228600">
              <a:spcBef>
                <a:spcPct val="20000"/>
              </a:spcBef>
              <a:buChar char="•"/>
              <a:defRPr sz="2400">
                <a:solidFill>
                  <a:schemeClr val="tx1"/>
                </a:solidFill>
                <a:latin typeface="Arial" panose="020B0604020202020204" pitchFamily="34" charset="0"/>
                <a:ea typeface="Osaka" pitchFamily="-65" charset="-128"/>
              </a:defRPr>
            </a:lvl3pPr>
            <a:lvl4pPr marL="1600200" indent="-228600">
              <a:spcBef>
                <a:spcPct val="20000"/>
              </a:spcBef>
              <a:buChar char="–"/>
              <a:defRPr sz="2000">
                <a:solidFill>
                  <a:schemeClr val="tx1"/>
                </a:solidFill>
                <a:latin typeface="Arial" panose="020B0604020202020204" pitchFamily="34" charset="0"/>
                <a:ea typeface="Osaka" pitchFamily="-65" charset="-128"/>
              </a:defRPr>
            </a:lvl4pPr>
            <a:lvl5pPr marL="2057400" indent="-228600">
              <a:spcBef>
                <a:spcPct val="20000"/>
              </a:spcBef>
              <a:buChar char="»"/>
              <a:defRPr sz="2000">
                <a:solidFill>
                  <a:schemeClr val="tx1"/>
                </a:solidFill>
                <a:latin typeface="Arial" panose="020B0604020202020204" pitchFamily="34" charset="0"/>
                <a:ea typeface="Osaka" pitchFamily="-65"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9pPr>
          </a:lstStyle>
          <a:p>
            <a:pPr>
              <a:spcBef>
                <a:spcPct val="0"/>
              </a:spcBef>
              <a:buFontTx/>
              <a:buNone/>
            </a:pPr>
            <a:r>
              <a:rPr lang="en-US" altLang="en-US" sz="1400" dirty="0"/>
              <a:t>(c)</a:t>
            </a:r>
          </a:p>
        </p:txBody>
      </p:sp>
      <p:sp>
        <p:nvSpPr>
          <p:cNvPr id="911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Osaka" pitchFamily="-65" charset="-128"/>
              </a:defRPr>
            </a:lvl1pPr>
            <a:lvl2pPr marL="742950" indent="-285750">
              <a:spcBef>
                <a:spcPct val="20000"/>
              </a:spcBef>
              <a:buChar char="–"/>
              <a:defRPr sz="2800">
                <a:solidFill>
                  <a:schemeClr val="tx1"/>
                </a:solidFill>
                <a:latin typeface="Arial" panose="020B0604020202020204" pitchFamily="34" charset="0"/>
                <a:ea typeface="Osaka" pitchFamily="-65" charset="-128"/>
              </a:defRPr>
            </a:lvl2pPr>
            <a:lvl3pPr marL="1143000" indent="-228600">
              <a:spcBef>
                <a:spcPct val="20000"/>
              </a:spcBef>
              <a:buChar char="•"/>
              <a:defRPr sz="2400">
                <a:solidFill>
                  <a:schemeClr val="tx1"/>
                </a:solidFill>
                <a:latin typeface="Arial" panose="020B0604020202020204" pitchFamily="34" charset="0"/>
                <a:ea typeface="Osaka" pitchFamily="-65" charset="-128"/>
              </a:defRPr>
            </a:lvl3pPr>
            <a:lvl4pPr marL="1600200" indent="-228600">
              <a:spcBef>
                <a:spcPct val="20000"/>
              </a:spcBef>
              <a:buChar char="–"/>
              <a:defRPr sz="2000">
                <a:solidFill>
                  <a:schemeClr val="tx1"/>
                </a:solidFill>
                <a:latin typeface="Arial" panose="020B0604020202020204" pitchFamily="34" charset="0"/>
                <a:ea typeface="Osaka" pitchFamily="-65" charset="-128"/>
              </a:defRPr>
            </a:lvl4pPr>
            <a:lvl5pPr marL="2057400" indent="-228600">
              <a:spcBef>
                <a:spcPct val="20000"/>
              </a:spcBef>
              <a:buChar char="»"/>
              <a:defRPr sz="2000">
                <a:solidFill>
                  <a:schemeClr val="tx1"/>
                </a:solidFill>
                <a:latin typeface="Arial" panose="020B0604020202020204" pitchFamily="34" charset="0"/>
                <a:ea typeface="Osaka" pitchFamily="-65"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9pPr>
          </a:lstStyle>
          <a:p>
            <a:pPr>
              <a:spcBef>
                <a:spcPct val="0"/>
              </a:spcBef>
              <a:buFontTx/>
              <a:buNone/>
            </a:pPr>
            <a:fld id="{D16191DE-B9DA-49A9-BC73-448B5CAC6D6E}" type="slidenum">
              <a:rPr lang="en-US" altLang="en-US" sz="1400" smtClean="0"/>
              <a:pPr>
                <a:spcBef>
                  <a:spcPct val="0"/>
                </a:spcBef>
                <a:buFontTx/>
                <a:buNone/>
              </a:pPr>
              <a:t>46</a:t>
            </a:fld>
            <a:endParaRPr lang="en-US" altLang="en-US" sz="1400"/>
          </a:p>
        </p:txBody>
      </p:sp>
      <p:sp>
        <p:nvSpPr>
          <p:cNvPr id="91141" name="Line 7"/>
          <p:cNvSpPr>
            <a:spLocks noChangeShapeType="1"/>
          </p:cNvSpPr>
          <p:nvPr/>
        </p:nvSpPr>
        <p:spPr bwMode="auto">
          <a:xfrm flipH="1">
            <a:off x="762000" y="1676400"/>
            <a:ext cx="6172200" cy="0"/>
          </a:xfrm>
          <a:prstGeom prst="line">
            <a:avLst/>
          </a:prstGeom>
          <a:noFill/>
          <a:ln w="50800">
            <a:solidFill>
              <a:srgbClr val="00868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9114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52400"/>
            <a:ext cx="20081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298" name="Picture 2" descr="C:\Users\Beth\AppData\Local\Microsoft\Windows\Temporary Internet Files\Content.IE5\J4X36RHY\MC900354263[1].wmf"/>
          <p:cNvPicPr>
            <a:picLocks noGrp="1" noChangeAspect="1" noChangeArrowheads="1"/>
          </p:cNvPicPr>
          <p:nvPr>
            <p:ph idx="1"/>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a:xfrm>
            <a:off x="381000" y="2675598"/>
            <a:ext cx="2163778" cy="2830717"/>
          </a:xfrm>
        </p:spPr>
      </p:pic>
      <p:sp>
        <p:nvSpPr>
          <p:cNvPr id="91144" name="TextBox 1"/>
          <p:cNvSpPr txBox="1">
            <a:spLocks noChangeArrowheads="1"/>
          </p:cNvSpPr>
          <p:nvPr/>
        </p:nvSpPr>
        <p:spPr bwMode="auto">
          <a:xfrm>
            <a:off x="2667000" y="2198130"/>
            <a:ext cx="6324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65" charset="-128"/>
              </a:defRPr>
            </a:lvl1pPr>
            <a:lvl2pPr marL="742950" indent="-285750">
              <a:spcBef>
                <a:spcPct val="20000"/>
              </a:spcBef>
              <a:buChar char="–"/>
              <a:defRPr sz="2800">
                <a:solidFill>
                  <a:schemeClr val="tx1"/>
                </a:solidFill>
                <a:latin typeface="Arial" panose="020B0604020202020204" pitchFamily="34" charset="0"/>
                <a:ea typeface="Osaka" pitchFamily="-65" charset="-128"/>
              </a:defRPr>
            </a:lvl2pPr>
            <a:lvl3pPr marL="1143000" indent="-228600">
              <a:spcBef>
                <a:spcPct val="20000"/>
              </a:spcBef>
              <a:buChar char="•"/>
              <a:defRPr sz="2400">
                <a:solidFill>
                  <a:schemeClr val="tx1"/>
                </a:solidFill>
                <a:latin typeface="Arial" panose="020B0604020202020204" pitchFamily="34" charset="0"/>
                <a:ea typeface="Osaka" pitchFamily="-65" charset="-128"/>
              </a:defRPr>
            </a:lvl3pPr>
            <a:lvl4pPr marL="1600200" indent="-228600">
              <a:spcBef>
                <a:spcPct val="20000"/>
              </a:spcBef>
              <a:buChar char="–"/>
              <a:defRPr sz="2000">
                <a:solidFill>
                  <a:schemeClr val="tx1"/>
                </a:solidFill>
                <a:latin typeface="Arial" panose="020B0604020202020204" pitchFamily="34" charset="0"/>
                <a:ea typeface="Osaka" pitchFamily="-65" charset="-128"/>
              </a:defRPr>
            </a:lvl4pPr>
            <a:lvl5pPr marL="2057400" indent="-228600">
              <a:spcBef>
                <a:spcPct val="20000"/>
              </a:spcBef>
              <a:buChar char="»"/>
              <a:defRPr sz="2000">
                <a:solidFill>
                  <a:schemeClr val="tx1"/>
                </a:solidFill>
                <a:latin typeface="Arial" panose="020B0604020202020204" pitchFamily="34" charset="0"/>
                <a:ea typeface="Osaka" pitchFamily="-65"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65" charset="-128"/>
              </a:defRPr>
            </a:lvl9pPr>
          </a:lstStyle>
          <a:p>
            <a:pPr eaLnBrk="1" hangingPunct="1">
              <a:spcBef>
                <a:spcPct val="0"/>
              </a:spcBef>
              <a:buFontTx/>
              <a:buNone/>
            </a:pPr>
            <a:r>
              <a:rPr lang="en-US" altLang="en-US" sz="2400" dirty="0">
                <a:latin typeface="Helvetica Neue"/>
                <a:ea typeface="ＭＳ Ｐゴシック" panose="020B0600070205080204" pitchFamily="34" charset="-128"/>
              </a:rPr>
              <a:t>Quality questioning classrooms engage all players:  in pitching questions, batting (answering) in cooperative response formats, fielding the responses, and throwing follow-up questions to one another.  </a:t>
            </a:r>
          </a:p>
          <a:p>
            <a:pPr eaLnBrk="1" hangingPunct="1">
              <a:spcBef>
                <a:spcPct val="0"/>
              </a:spcBef>
              <a:buFontTx/>
              <a:buNone/>
            </a:pPr>
            <a:endParaRPr lang="en-US" altLang="en-US" sz="2400" dirty="0">
              <a:latin typeface="Helvetica Neue"/>
              <a:ea typeface="ＭＳ Ｐゴシック" panose="020B0600070205080204" pitchFamily="34" charset="-128"/>
            </a:endParaRPr>
          </a:p>
          <a:p>
            <a:pPr eaLnBrk="1" hangingPunct="1">
              <a:spcBef>
                <a:spcPct val="0"/>
              </a:spcBef>
              <a:buFontTx/>
              <a:buNone/>
            </a:pPr>
            <a:r>
              <a:rPr lang="en-US" altLang="en-US" sz="2400" dirty="0">
                <a:latin typeface="Helvetica Neue"/>
                <a:ea typeface="ＭＳ Ｐゴシック" panose="020B0600070205080204" pitchFamily="34" charset="-128"/>
              </a:rPr>
              <a:t>This requires that </a:t>
            </a:r>
            <a:r>
              <a:rPr lang="en-US" altLang="en-US" sz="2400" b="1" dirty="0">
                <a:solidFill>
                  <a:srgbClr val="008686"/>
                </a:solidFill>
                <a:latin typeface="Helvetica Neue"/>
                <a:ea typeface="ＭＳ Ｐゴシック" panose="020B0600070205080204" pitchFamily="34" charset="-128"/>
              </a:rPr>
              <a:t>all stay alert and engaged </a:t>
            </a:r>
            <a:r>
              <a:rPr lang="en-US" altLang="en-US" sz="2400" dirty="0">
                <a:latin typeface="Helvetica Neue"/>
                <a:ea typeface="ＭＳ Ｐゴシック" panose="020B0600070205080204" pitchFamily="34" charset="-128"/>
              </a:rPr>
              <a:t>all the time!</a:t>
            </a:r>
          </a:p>
          <a:p>
            <a:pPr>
              <a:spcBef>
                <a:spcPct val="0"/>
              </a:spcBef>
              <a:buNone/>
            </a:pPr>
            <a:r>
              <a:rPr lang="en-US" altLang="en-US" sz="1600" dirty="0">
                <a:latin typeface="Helvetica Neue"/>
              </a:rPr>
              <a:t>Walsh &amp; </a:t>
            </a:r>
            <a:r>
              <a:rPr lang="en-US" altLang="en-US" sz="1600" dirty="0" err="1">
                <a:latin typeface="Helvetica Neue"/>
              </a:rPr>
              <a:t>Sattes</a:t>
            </a:r>
            <a:r>
              <a:rPr lang="en-US" altLang="en-US" sz="1600" dirty="0">
                <a:latin typeface="Helvetica Neue"/>
              </a:rPr>
              <a:t>, 2013</a:t>
            </a:r>
            <a:endParaRPr lang="en-US" altLang="en-US" sz="1600" dirty="0">
              <a:latin typeface="Helvetica Neue"/>
              <a:ea typeface="ＭＳ Ｐゴシック" panose="020B0600070205080204" pitchFamily="34" charset="-128"/>
            </a:endParaRPr>
          </a:p>
          <a:p>
            <a:pPr eaLnBrk="1" hangingPunct="1">
              <a:spcBef>
                <a:spcPct val="0"/>
              </a:spcBef>
              <a:buFontTx/>
              <a:buNone/>
            </a:pPr>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13747383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a:p>
            <a:pPr marL="0" indent="0" algn="ctr">
              <a:buNone/>
            </a:pPr>
            <a:r>
              <a:rPr lang="en-US" dirty="0">
                <a:solidFill>
                  <a:srgbClr val="FF0000"/>
                </a:solidFill>
              </a:rPr>
              <a:t>Connection to DOK</a:t>
            </a:r>
          </a:p>
          <a:p>
            <a:pPr marL="0" indent="0" algn="ctr">
              <a:buNone/>
            </a:pPr>
            <a:r>
              <a:rPr lang="en-US" dirty="0"/>
              <a:t>Why does DOK matter?</a:t>
            </a:r>
          </a:p>
        </p:txBody>
      </p:sp>
    </p:spTree>
    <p:extLst>
      <p:ext uri="{BB962C8B-B14F-4D97-AF65-F5344CB8AC3E}">
        <p14:creationId xmlns:p14="http://schemas.microsoft.com/office/powerpoint/2010/main" val="15589600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we know about DOK?</a:t>
            </a:r>
          </a:p>
        </p:txBody>
      </p:sp>
      <p:sp>
        <p:nvSpPr>
          <p:cNvPr id="3" name="Content Placeholder 2"/>
          <p:cNvSpPr>
            <a:spLocks noGrp="1"/>
          </p:cNvSpPr>
          <p:nvPr>
            <p:ph sz="quarter" idx="1"/>
          </p:nvPr>
        </p:nvSpPr>
        <p:spPr/>
        <p:txBody>
          <a:bodyPr/>
          <a:lstStyle/>
          <a:p>
            <a:endParaRPr lang="en-US" dirty="0"/>
          </a:p>
        </p:txBody>
      </p:sp>
      <p:pic>
        <p:nvPicPr>
          <p:cNvPr id="2051" name="Picture 3" descr="C:\Users\TFSUser\AppData\Local\Microsoft\Windows\Temporary Internet Files\Content.IE5\238IZK87\MC900221937[1].wmf"/>
          <p:cNvPicPr>
            <a:picLocks noChangeAspect="1" noChangeArrowheads="1"/>
          </p:cNvPicPr>
          <p:nvPr/>
        </p:nvPicPr>
        <p:blipFill>
          <a:blip r:embed="rId2"/>
          <a:srcRect/>
          <a:stretch>
            <a:fillRect/>
          </a:stretch>
        </p:blipFill>
        <p:spPr bwMode="auto">
          <a:xfrm>
            <a:off x="2819400" y="1676400"/>
            <a:ext cx="3505200" cy="3505200"/>
          </a:xfrm>
          <a:prstGeom prst="rect">
            <a:avLst/>
          </a:prstGeom>
          <a:noFill/>
        </p:spPr>
      </p:pic>
    </p:spTree>
    <p:extLst>
      <p:ext uri="{BB962C8B-B14F-4D97-AF65-F5344CB8AC3E}">
        <p14:creationId xmlns:p14="http://schemas.microsoft.com/office/powerpoint/2010/main" val="30298564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DOK Sort</a:t>
            </a:r>
          </a:p>
        </p:txBody>
      </p:sp>
      <p:sp>
        <p:nvSpPr>
          <p:cNvPr id="3" name="Content Placeholder 2"/>
          <p:cNvSpPr>
            <a:spLocks noGrp="1"/>
          </p:cNvSpPr>
          <p:nvPr>
            <p:ph idx="1"/>
          </p:nvPr>
        </p:nvSpPr>
        <p:spPr>
          <a:xfrm>
            <a:off x="457200" y="1293280"/>
            <a:ext cx="8229600" cy="4525963"/>
          </a:xfrm>
        </p:spPr>
        <p:txBody>
          <a:bodyPr/>
          <a:lstStyle/>
          <a:p>
            <a:pPr marL="0" indent="0">
              <a:buNone/>
            </a:pPr>
            <a:r>
              <a:rPr lang="en-US" dirty="0"/>
              <a:t>1. Sort the activity descriptions into DOK 1, 2, 3, or 4.</a:t>
            </a:r>
          </a:p>
          <a:p>
            <a:pPr marL="0" indent="0">
              <a:buNone/>
            </a:pPr>
            <a:r>
              <a:rPr lang="en-US" dirty="0"/>
              <a:t>2. What do you notice about the items in each category? How would this activity help classroom teachers understand DOK and rigor?</a:t>
            </a:r>
          </a:p>
          <a:p>
            <a:pPr marL="0" indent="0">
              <a:buNone/>
            </a:pPr>
            <a:r>
              <a:rPr lang="en-US" dirty="0"/>
              <a:t>3. Once you and your partner(s) have completed the sort, you will receive the answer sheet.</a:t>
            </a:r>
          </a:p>
        </p:txBody>
      </p:sp>
    </p:spTree>
    <p:extLst>
      <p:ext uri="{BB962C8B-B14F-4D97-AF65-F5344CB8AC3E}">
        <p14:creationId xmlns:p14="http://schemas.microsoft.com/office/powerpoint/2010/main" val="2948153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348"/>
            <a:ext cx="8105538" cy="995315"/>
          </a:xfrm>
        </p:spPr>
        <p:txBody>
          <a:bodyPr>
            <a:noAutofit/>
          </a:bodyPr>
          <a:lstStyle/>
          <a:p>
            <a:r>
              <a:rPr lang="en-US" dirty="0"/>
              <a:t>What are some reasons to care about RIGOR?</a:t>
            </a:r>
          </a:p>
        </p:txBody>
      </p:sp>
      <p:sp>
        <p:nvSpPr>
          <p:cNvPr id="3" name="Content Placeholder 2"/>
          <p:cNvSpPr>
            <a:spLocks noGrp="1"/>
          </p:cNvSpPr>
          <p:nvPr>
            <p:ph idx="1"/>
          </p:nvPr>
        </p:nvSpPr>
        <p:spPr/>
        <p:txBody>
          <a:bodyPr>
            <a:normAutofit/>
          </a:bodyPr>
          <a:lstStyle/>
          <a:p>
            <a:r>
              <a:rPr lang="en-US" sz="2400" dirty="0"/>
              <a:t>Rigor fosters persistence.</a:t>
            </a:r>
          </a:p>
          <a:p>
            <a:r>
              <a:rPr lang="en-US" sz="2400" dirty="0"/>
              <a:t>Rigor fosters resilience.</a:t>
            </a:r>
          </a:p>
          <a:p>
            <a:r>
              <a:rPr lang="en-US" sz="2400" dirty="0"/>
              <a:t>Rigor fosters flexibility.</a:t>
            </a:r>
          </a:p>
          <a:p>
            <a:r>
              <a:rPr lang="en-US" sz="2400" dirty="0"/>
              <a:t>Rigor fosters purposefulness.</a:t>
            </a:r>
          </a:p>
          <a:p>
            <a:r>
              <a:rPr lang="en-US" sz="2400" dirty="0"/>
              <a:t>Rigors fosters metacognition.</a:t>
            </a:r>
          </a:p>
          <a:p>
            <a:r>
              <a:rPr lang="en-US" sz="2400" dirty="0"/>
              <a:t>Rigor fosters ownership.</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764" y="2177702"/>
            <a:ext cx="2397989" cy="3103995"/>
          </a:xfrm>
          <a:prstGeom prst="rect">
            <a:avLst/>
          </a:prstGeom>
        </p:spPr>
      </p:pic>
      <p:sp>
        <p:nvSpPr>
          <p:cNvPr id="5" name="Rectangle 4"/>
          <p:cNvSpPr/>
          <p:nvPr/>
        </p:nvSpPr>
        <p:spPr>
          <a:xfrm>
            <a:off x="5662539" y="1903444"/>
            <a:ext cx="2445214" cy="368559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48406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742"/>
            <a:ext cx="8105538" cy="995315"/>
          </a:xfrm>
        </p:spPr>
        <p:txBody>
          <a:bodyPr/>
          <a:lstStyle/>
          <a:p>
            <a:r>
              <a:rPr lang="en-US" dirty="0"/>
              <a:t>What do we do as administrators to ensure rigor in the classroom?</a:t>
            </a:r>
          </a:p>
        </p:txBody>
      </p:sp>
      <p:sp>
        <p:nvSpPr>
          <p:cNvPr id="3" name="Content Placeholder 2"/>
          <p:cNvSpPr>
            <a:spLocks noGrp="1"/>
          </p:cNvSpPr>
          <p:nvPr>
            <p:ph idx="1"/>
          </p:nvPr>
        </p:nvSpPr>
        <p:spPr/>
        <p:txBody>
          <a:bodyPr/>
          <a:lstStyle/>
          <a:p>
            <a:r>
              <a:rPr lang="en-US" dirty="0"/>
              <a:t>Observations/walkthroughs</a:t>
            </a:r>
          </a:p>
          <a:p>
            <a:r>
              <a:rPr lang="en-US" dirty="0"/>
              <a:t>Lesson plan </a:t>
            </a:r>
            <a:r>
              <a:rPr lang="en-US"/>
              <a:t>checks </a:t>
            </a:r>
            <a:endParaRPr lang="en-US" dirty="0"/>
          </a:p>
          <a:p>
            <a:r>
              <a:rPr lang="en-US" dirty="0"/>
              <a:t>10 minute meetings</a:t>
            </a:r>
          </a:p>
          <a:p>
            <a:r>
              <a:rPr lang="en-US" dirty="0"/>
              <a:t>PLC monitoring</a:t>
            </a:r>
          </a:p>
          <a:p>
            <a:r>
              <a:rPr lang="en-US" dirty="0"/>
              <a:t>Coming up with a common definition of what rigor looks like in the classroom</a:t>
            </a:r>
          </a:p>
        </p:txBody>
      </p:sp>
    </p:spTree>
    <p:extLst>
      <p:ext uri="{BB962C8B-B14F-4D97-AF65-F5344CB8AC3E}">
        <p14:creationId xmlns:p14="http://schemas.microsoft.com/office/powerpoint/2010/main" val="108548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348"/>
            <a:ext cx="8105538" cy="995315"/>
          </a:xfrm>
        </p:spPr>
        <p:txBody>
          <a:bodyPr/>
          <a:lstStyle/>
          <a:p>
            <a:r>
              <a:rPr lang="en-US" dirty="0"/>
              <a:t>What am I going to do with these thoughts about Rigor?</a:t>
            </a:r>
          </a:p>
        </p:txBody>
      </p:sp>
      <p:sp>
        <p:nvSpPr>
          <p:cNvPr id="3" name="Content Placeholder 2"/>
          <p:cNvSpPr>
            <a:spLocks noGrp="1"/>
          </p:cNvSpPr>
          <p:nvPr>
            <p:ph idx="1"/>
          </p:nvPr>
        </p:nvSpPr>
        <p:spPr/>
        <p:txBody>
          <a:bodyPr/>
          <a:lstStyle/>
          <a:p>
            <a:pPr marL="0" indent="0">
              <a:buNone/>
            </a:pPr>
            <a:r>
              <a:rPr lang="en-US" dirty="0"/>
              <a:t>Take a few moments and think about your school and what assistance your teachers might need with rigor.</a:t>
            </a:r>
          </a:p>
          <a:p>
            <a:pPr marL="0" indent="0">
              <a:buNone/>
            </a:pPr>
            <a:endParaRPr lang="en-US" dirty="0"/>
          </a:p>
          <a:p>
            <a:pPr marL="0" indent="0">
              <a:buNone/>
            </a:pPr>
            <a:r>
              <a:rPr lang="en-US" dirty="0"/>
              <a:t>What strategy could you use to ensure that the instructional program at your school has sufficient rigor? How would you implement that strategy?</a:t>
            </a:r>
          </a:p>
        </p:txBody>
      </p:sp>
    </p:spTree>
    <p:extLst>
      <p:ext uri="{BB962C8B-B14F-4D97-AF65-F5344CB8AC3E}">
        <p14:creationId xmlns:p14="http://schemas.microsoft.com/office/powerpoint/2010/main" val="1728396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Placeholder 14"/>
          <p:cNvSpPr>
            <a:spLocks noGrp="1"/>
          </p:cNvSpPr>
          <p:nvPr>
            <p:ph type="body" sz="quarter" idx="10"/>
          </p:nvPr>
        </p:nvSpPr>
        <p:spPr>
          <a:xfrm>
            <a:off x="4572000" y="466725"/>
            <a:ext cx="3683000" cy="1012825"/>
          </a:xfrm>
        </p:spPr>
        <p:txBody>
          <a:bodyPr/>
          <a:lstStyle/>
          <a:p>
            <a:pPr marL="0" indent="0" eaLnBrk="1" hangingPunct="1"/>
            <a:endParaRPr lang="en-US" altLang="en-US">
              <a:latin typeface="Helvetica Neue Light" pitchFamily="-84" charset="0"/>
              <a:cs typeface="Helvetica Neue Light" pitchFamily="-84" charset="0"/>
            </a:endParaRPr>
          </a:p>
        </p:txBody>
      </p:sp>
    </p:spTree>
    <p:extLst>
      <p:ext uri="{BB962C8B-B14F-4D97-AF65-F5344CB8AC3E}">
        <p14:creationId xmlns:p14="http://schemas.microsoft.com/office/powerpoint/2010/main" val="16398009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Conversations </a:t>
            </a:r>
            <a:r>
              <a:rPr lang="en-US"/>
              <a:t>about Rigor</a:t>
            </a:r>
          </a:p>
        </p:txBody>
      </p:sp>
      <p:sp>
        <p:nvSpPr>
          <p:cNvPr id="3" name="Content Placeholder 2"/>
          <p:cNvSpPr>
            <a:spLocks noGrp="1"/>
          </p:cNvSpPr>
          <p:nvPr>
            <p:ph idx="1"/>
          </p:nvPr>
        </p:nvSpPr>
        <p:spPr/>
        <p:txBody>
          <a:bodyPr/>
          <a:lstStyle/>
          <a:p>
            <a:r>
              <a:rPr lang="en-US" dirty="0">
                <a:hlinkClick r:id="rId2"/>
              </a:rPr>
              <a:t>https://www.youtube.com/watch?v=iOcYfrZJWi8</a:t>
            </a:r>
            <a:r>
              <a:rPr lang="en-US" dirty="0"/>
              <a:t> </a:t>
            </a:r>
          </a:p>
          <a:p>
            <a:endParaRPr lang="en-US" dirty="0"/>
          </a:p>
          <a:p>
            <a:r>
              <a:rPr lang="en-US" dirty="0">
                <a:hlinkClick r:id="rId3"/>
              </a:rPr>
              <a:t>https://www.youtube.com/watch?v=Fs3EL9CWTII</a:t>
            </a:r>
            <a:r>
              <a:rPr lang="en-US" dirty="0"/>
              <a:t> </a:t>
            </a:r>
          </a:p>
        </p:txBody>
      </p:sp>
    </p:spTree>
    <p:extLst>
      <p:ext uri="{BB962C8B-B14F-4D97-AF65-F5344CB8AC3E}">
        <p14:creationId xmlns:p14="http://schemas.microsoft.com/office/powerpoint/2010/main" val="34947748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Jigsaw</a:t>
            </a:r>
          </a:p>
        </p:txBody>
      </p:sp>
      <p:sp>
        <p:nvSpPr>
          <p:cNvPr id="3" name="Content Placeholder 2"/>
          <p:cNvSpPr>
            <a:spLocks noGrp="1"/>
          </p:cNvSpPr>
          <p:nvPr>
            <p:ph idx="1"/>
          </p:nvPr>
        </p:nvSpPr>
        <p:spPr/>
        <p:txBody>
          <a:bodyPr/>
          <a:lstStyle/>
          <a:p>
            <a:pPr marL="0" indent="0">
              <a:buNone/>
            </a:pPr>
            <a:r>
              <a:rPr lang="en-US" i="1" dirty="0"/>
              <a:t>Work with your group to jigsaw your articles.  Each person will identify 2-3 important ideas from the assigned section.  Then, as a team, put together a short summary/presentation to share with the other groups.  Focus on how what you learned is helpful for an administrator.</a:t>
            </a:r>
            <a:endParaRPr lang="en-US" dirty="0"/>
          </a:p>
        </p:txBody>
      </p:sp>
    </p:spTree>
    <p:extLst>
      <p:ext uri="{BB962C8B-B14F-4D97-AF65-F5344CB8AC3E}">
        <p14:creationId xmlns:p14="http://schemas.microsoft.com/office/powerpoint/2010/main" val="4075436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 Rigor</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In your group, create a definition of rigor and provide an example of what it looks like in </a:t>
            </a:r>
            <a:r>
              <a:rPr lang="en-US"/>
              <a:t>the classroom.</a:t>
            </a:r>
            <a:endParaRPr lang="en-US" dirty="0"/>
          </a:p>
        </p:txBody>
      </p:sp>
    </p:spTree>
    <p:extLst>
      <p:ext uri="{BB962C8B-B14F-4D97-AF65-F5344CB8AC3E}">
        <p14:creationId xmlns:p14="http://schemas.microsoft.com/office/powerpoint/2010/main" val="2252981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RIGOR?</a:t>
            </a:r>
          </a:p>
        </p:txBody>
      </p:sp>
      <p:sp>
        <p:nvSpPr>
          <p:cNvPr id="3" name="Content Placeholder 2"/>
          <p:cNvSpPr>
            <a:spLocks noGrp="1"/>
          </p:cNvSpPr>
          <p:nvPr>
            <p:ph idx="1"/>
          </p:nvPr>
        </p:nvSpPr>
        <p:spPr/>
        <p:txBody>
          <a:bodyPr>
            <a:noAutofit/>
          </a:bodyPr>
          <a:lstStyle/>
          <a:p>
            <a:pPr marL="0" indent="0">
              <a:buNone/>
            </a:pPr>
            <a:r>
              <a:rPr lang="en-US" sz="3000" dirty="0"/>
              <a:t>Rigor is creating an environment in which each student is expected to </a:t>
            </a:r>
            <a:r>
              <a:rPr lang="en-US" sz="3000" dirty="0">
                <a:solidFill>
                  <a:srgbClr val="FF0000"/>
                </a:solidFill>
              </a:rPr>
              <a:t>learn</a:t>
            </a:r>
            <a:r>
              <a:rPr lang="en-US" sz="3000" dirty="0"/>
              <a:t> at high levels, each student is </a:t>
            </a:r>
            <a:r>
              <a:rPr lang="en-US" sz="3000" dirty="0">
                <a:solidFill>
                  <a:srgbClr val="FF0000"/>
                </a:solidFill>
              </a:rPr>
              <a:t>supported</a:t>
            </a:r>
            <a:r>
              <a:rPr lang="en-US" sz="3000" dirty="0"/>
              <a:t> so he or she can learn at high levels, and each student </a:t>
            </a:r>
            <a:r>
              <a:rPr lang="en-US" sz="3000" dirty="0">
                <a:solidFill>
                  <a:srgbClr val="FF0000"/>
                </a:solidFill>
              </a:rPr>
              <a:t>demonstrates learning</a:t>
            </a:r>
            <a:r>
              <a:rPr lang="en-US" sz="3000" dirty="0"/>
              <a:t> at high levels.  (Blackburn, 2008)</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561" y="4144959"/>
            <a:ext cx="1490690" cy="2225682"/>
          </a:xfrm>
          <a:prstGeom prst="rect">
            <a:avLst/>
          </a:prstGeom>
        </p:spPr>
      </p:pic>
    </p:spTree>
    <p:extLst>
      <p:ext uri="{BB962C8B-B14F-4D97-AF65-F5344CB8AC3E}">
        <p14:creationId xmlns:p14="http://schemas.microsoft.com/office/powerpoint/2010/main" val="3805758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409575"/>
            <a:ext cx="7772400" cy="762000"/>
          </a:xfrm>
        </p:spPr>
        <p:txBody>
          <a:bodyPr/>
          <a:lstStyle/>
          <a:p>
            <a:r>
              <a:rPr lang="en-US" altLang="en-US"/>
              <a:t>Rigor and Relevance</a:t>
            </a:r>
          </a:p>
        </p:txBody>
      </p:sp>
      <p:sp>
        <p:nvSpPr>
          <p:cNvPr id="33795" name="Line 3"/>
          <p:cNvSpPr>
            <a:spLocks noChangeShapeType="1"/>
          </p:cNvSpPr>
          <p:nvPr/>
        </p:nvSpPr>
        <p:spPr bwMode="auto">
          <a:xfrm>
            <a:off x="2438400" y="1905000"/>
            <a:ext cx="0" cy="2743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796" name="Line 4"/>
          <p:cNvSpPr>
            <a:spLocks noChangeShapeType="1"/>
          </p:cNvSpPr>
          <p:nvPr/>
        </p:nvSpPr>
        <p:spPr bwMode="auto">
          <a:xfrm>
            <a:off x="2438400" y="5486400"/>
            <a:ext cx="6019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797" name="Line 5"/>
          <p:cNvSpPr>
            <a:spLocks noChangeShapeType="1"/>
          </p:cNvSpPr>
          <p:nvPr/>
        </p:nvSpPr>
        <p:spPr bwMode="auto">
          <a:xfrm>
            <a:off x="2438400" y="4419600"/>
            <a:ext cx="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798" name="Line 6"/>
          <p:cNvSpPr>
            <a:spLocks noChangeShapeType="1"/>
          </p:cNvSpPr>
          <p:nvPr/>
        </p:nvSpPr>
        <p:spPr bwMode="auto">
          <a:xfrm>
            <a:off x="1600200" y="48006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799" name="Text Box 7"/>
          <p:cNvSpPr txBox="1">
            <a:spLocks noChangeArrowheads="1"/>
          </p:cNvSpPr>
          <p:nvPr/>
        </p:nvSpPr>
        <p:spPr bwMode="auto">
          <a:xfrm>
            <a:off x="288925" y="1336675"/>
            <a:ext cx="1082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2400" b="0"/>
          </a:p>
        </p:txBody>
      </p:sp>
      <p:sp>
        <p:nvSpPr>
          <p:cNvPr id="33800" name="Line 8"/>
          <p:cNvSpPr>
            <a:spLocks noChangeShapeType="1"/>
          </p:cNvSpPr>
          <p:nvPr/>
        </p:nvSpPr>
        <p:spPr bwMode="auto">
          <a:xfrm flipV="1">
            <a:off x="5334000" y="1828800"/>
            <a:ext cx="0" cy="36576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01" name="Line 9"/>
          <p:cNvSpPr>
            <a:spLocks noChangeShapeType="1"/>
          </p:cNvSpPr>
          <p:nvPr/>
        </p:nvSpPr>
        <p:spPr bwMode="auto">
          <a:xfrm>
            <a:off x="2438400" y="3733800"/>
            <a:ext cx="59436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02" name="Text Box 10"/>
          <p:cNvSpPr txBox="1">
            <a:spLocks noChangeArrowheads="1"/>
          </p:cNvSpPr>
          <p:nvPr/>
        </p:nvSpPr>
        <p:spPr bwMode="auto">
          <a:xfrm>
            <a:off x="2667000" y="4232275"/>
            <a:ext cx="23622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t>A</a:t>
            </a:r>
          </a:p>
          <a:p>
            <a:pPr algn="ctr"/>
            <a:r>
              <a:rPr lang="en-US" altLang="en-US" sz="1800"/>
              <a:t>Acquisition</a:t>
            </a:r>
          </a:p>
        </p:txBody>
      </p:sp>
      <p:sp>
        <p:nvSpPr>
          <p:cNvPr id="33803" name="Text Box 11"/>
          <p:cNvSpPr txBox="1">
            <a:spLocks noChangeArrowheads="1"/>
          </p:cNvSpPr>
          <p:nvPr/>
        </p:nvSpPr>
        <p:spPr bwMode="auto">
          <a:xfrm>
            <a:off x="5791200" y="4232275"/>
            <a:ext cx="25908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t>B</a:t>
            </a:r>
          </a:p>
          <a:p>
            <a:pPr algn="ctr"/>
            <a:r>
              <a:rPr lang="en-US" altLang="en-US" sz="1800"/>
              <a:t>Application</a:t>
            </a:r>
          </a:p>
        </p:txBody>
      </p:sp>
      <p:sp>
        <p:nvSpPr>
          <p:cNvPr id="33804" name="Text Box 12"/>
          <p:cNvSpPr txBox="1">
            <a:spLocks noChangeArrowheads="1"/>
          </p:cNvSpPr>
          <p:nvPr/>
        </p:nvSpPr>
        <p:spPr bwMode="auto">
          <a:xfrm>
            <a:off x="2514600" y="2479675"/>
            <a:ext cx="25908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t>C</a:t>
            </a:r>
          </a:p>
          <a:p>
            <a:pPr algn="ctr"/>
            <a:r>
              <a:rPr lang="en-US" altLang="en-US" sz="1800"/>
              <a:t>Assimilation</a:t>
            </a:r>
          </a:p>
        </p:txBody>
      </p:sp>
      <p:sp>
        <p:nvSpPr>
          <p:cNvPr id="33805" name="Text Box 13"/>
          <p:cNvSpPr txBox="1">
            <a:spLocks noChangeArrowheads="1"/>
          </p:cNvSpPr>
          <p:nvPr/>
        </p:nvSpPr>
        <p:spPr bwMode="auto">
          <a:xfrm>
            <a:off x="5943600" y="2479675"/>
            <a:ext cx="23622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t>D</a:t>
            </a:r>
          </a:p>
          <a:p>
            <a:pPr algn="ctr"/>
            <a:r>
              <a:rPr lang="en-US" altLang="en-US" sz="1800"/>
              <a:t>Adaptation</a:t>
            </a:r>
          </a:p>
        </p:txBody>
      </p:sp>
      <p:sp>
        <p:nvSpPr>
          <p:cNvPr id="33806" name="AutoShape 14"/>
          <p:cNvSpPr>
            <a:spLocks noChangeArrowheads="1"/>
          </p:cNvSpPr>
          <p:nvPr/>
        </p:nvSpPr>
        <p:spPr bwMode="auto">
          <a:xfrm rot="2789141">
            <a:off x="4955381" y="2512219"/>
            <a:ext cx="700088" cy="2381250"/>
          </a:xfrm>
          <a:prstGeom prst="upArrow">
            <a:avLst>
              <a:gd name="adj1" fmla="val 50000"/>
              <a:gd name="adj2" fmla="val 85034"/>
            </a:avLst>
          </a:prstGeom>
          <a:solidFill>
            <a:schemeClr val="accent1">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7" name="Text Box 15"/>
          <p:cNvSpPr txBox="1">
            <a:spLocks noChangeArrowheads="1"/>
          </p:cNvSpPr>
          <p:nvPr/>
        </p:nvSpPr>
        <p:spPr bwMode="auto">
          <a:xfrm>
            <a:off x="228600" y="1804242"/>
            <a:ext cx="6096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rgbClr val="CC3300"/>
                </a:solidFill>
              </a:rPr>
              <a:t>K</a:t>
            </a:r>
          </a:p>
          <a:p>
            <a:r>
              <a:rPr lang="en-US" altLang="en-US" sz="2400">
                <a:solidFill>
                  <a:srgbClr val="CC3300"/>
                </a:solidFill>
              </a:rPr>
              <a:t>N</a:t>
            </a:r>
          </a:p>
          <a:p>
            <a:r>
              <a:rPr lang="en-US" altLang="en-US" sz="2400">
                <a:solidFill>
                  <a:srgbClr val="CC3300"/>
                </a:solidFill>
              </a:rPr>
              <a:t>O</a:t>
            </a:r>
          </a:p>
          <a:p>
            <a:r>
              <a:rPr lang="en-US" altLang="en-US" sz="2400">
                <a:solidFill>
                  <a:srgbClr val="CC3300"/>
                </a:solidFill>
              </a:rPr>
              <a:t>W</a:t>
            </a:r>
          </a:p>
          <a:p>
            <a:r>
              <a:rPr lang="en-US" altLang="en-US" sz="2400">
                <a:solidFill>
                  <a:srgbClr val="CC3300"/>
                </a:solidFill>
              </a:rPr>
              <a:t>L</a:t>
            </a:r>
          </a:p>
          <a:p>
            <a:r>
              <a:rPr lang="en-US" altLang="en-US" sz="2400">
                <a:solidFill>
                  <a:srgbClr val="CC3300"/>
                </a:solidFill>
              </a:rPr>
              <a:t>E</a:t>
            </a:r>
          </a:p>
          <a:p>
            <a:r>
              <a:rPr lang="en-US" altLang="en-US" sz="2400">
                <a:solidFill>
                  <a:srgbClr val="CC3300"/>
                </a:solidFill>
              </a:rPr>
              <a:t>D</a:t>
            </a:r>
          </a:p>
          <a:p>
            <a:r>
              <a:rPr lang="en-US" altLang="en-US" sz="2400">
                <a:solidFill>
                  <a:srgbClr val="CC3300"/>
                </a:solidFill>
              </a:rPr>
              <a:t>G</a:t>
            </a:r>
          </a:p>
          <a:p>
            <a:r>
              <a:rPr lang="en-US" altLang="en-US" sz="2400">
                <a:solidFill>
                  <a:srgbClr val="CC3300"/>
                </a:solidFill>
              </a:rPr>
              <a:t>E</a:t>
            </a:r>
          </a:p>
          <a:p>
            <a:endParaRPr lang="en-US" altLang="en-US" sz="2400">
              <a:solidFill>
                <a:srgbClr val="CC3300"/>
              </a:solidFill>
            </a:endParaRPr>
          </a:p>
        </p:txBody>
      </p:sp>
      <p:sp>
        <p:nvSpPr>
          <p:cNvPr id="33808" name="Text Box 16"/>
          <p:cNvSpPr txBox="1">
            <a:spLocks noChangeArrowheads="1"/>
          </p:cNvSpPr>
          <p:nvPr/>
        </p:nvSpPr>
        <p:spPr bwMode="auto">
          <a:xfrm>
            <a:off x="685800" y="2133600"/>
            <a:ext cx="744538"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rgbClr val="CC3300"/>
                </a:solidFill>
              </a:rPr>
              <a:t>T</a:t>
            </a:r>
          </a:p>
          <a:p>
            <a:r>
              <a:rPr lang="en-US" altLang="en-US" sz="2400">
                <a:solidFill>
                  <a:srgbClr val="CC3300"/>
                </a:solidFill>
              </a:rPr>
              <a:t>A</a:t>
            </a:r>
          </a:p>
          <a:p>
            <a:r>
              <a:rPr lang="en-US" altLang="en-US" sz="2400">
                <a:solidFill>
                  <a:srgbClr val="CC3300"/>
                </a:solidFill>
              </a:rPr>
              <a:t>X</a:t>
            </a:r>
          </a:p>
          <a:p>
            <a:r>
              <a:rPr lang="en-US" altLang="en-US" sz="2400">
                <a:solidFill>
                  <a:srgbClr val="CC3300"/>
                </a:solidFill>
              </a:rPr>
              <a:t>O</a:t>
            </a:r>
          </a:p>
          <a:p>
            <a:r>
              <a:rPr lang="en-US" altLang="en-US" sz="2400">
                <a:solidFill>
                  <a:srgbClr val="CC3300"/>
                </a:solidFill>
              </a:rPr>
              <a:t>N</a:t>
            </a:r>
          </a:p>
          <a:p>
            <a:r>
              <a:rPr lang="en-US" altLang="en-US" sz="2400">
                <a:solidFill>
                  <a:srgbClr val="CC3300"/>
                </a:solidFill>
              </a:rPr>
              <a:t>O</a:t>
            </a:r>
          </a:p>
          <a:p>
            <a:r>
              <a:rPr lang="en-US" altLang="en-US" sz="2400">
                <a:solidFill>
                  <a:srgbClr val="CC3300"/>
                </a:solidFill>
              </a:rPr>
              <a:t>M</a:t>
            </a:r>
          </a:p>
          <a:p>
            <a:r>
              <a:rPr lang="en-US" altLang="en-US" sz="2400">
                <a:solidFill>
                  <a:srgbClr val="CC3300"/>
                </a:solidFill>
              </a:rPr>
              <a:t>Y</a:t>
            </a:r>
          </a:p>
          <a:p>
            <a:endParaRPr lang="en-US" altLang="en-US" sz="2400">
              <a:solidFill>
                <a:srgbClr val="CC3300"/>
              </a:solidFill>
            </a:endParaRPr>
          </a:p>
        </p:txBody>
      </p:sp>
      <p:sp>
        <p:nvSpPr>
          <p:cNvPr id="33809" name="Text Box 17"/>
          <p:cNvSpPr txBox="1">
            <a:spLocks noChangeArrowheads="1"/>
          </p:cNvSpPr>
          <p:nvPr/>
        </p:nvSpPr>
        <p:spPr bwMode="auto">
          <a:xfrm>
            <a:off x="2057400" y="2133600"/>
            <a:ext cx="206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400" b="0"/>
          </a:p>
        </p:txBody>
      </p:sp>
      <p:sp>
        <p:nvSpPr>
          <p:cNvPr id="33810" name="Text Box 18"/>
          <p:cNvSpPr txBox="1">
            <a:spLocks noChangeArrowheads="1"/>
          </p:cNvSpPr>
          <p:nvPr/>
        </p:nvSpPr>
        <p:spPr bwMode="auto">
          <a:xfrm>
            <a:off x="2209800" y="2362200"/>
            <a:ext cx="3810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b="0"/>
              <a:t>6</a:t>
            </a:r>
          </a:p>
          <a:p>
            <a:endParaRPr lang="en-US" altLang="en-US" sz="1600" b="0"/>
          </a:p>
          <a:p>
            <a:r>
              <a:rPr lang="en-US" altLang="en-US" sz="1600" b="0"/>
              <a:t>5</a:t>
            </a:r>
          </a:p>
          <a:p>
            <a:endParaRPr lang="en-US" altLang="en-US" sz="1600" b="0"/>
          </a:p>
          <a:p>
            <a:r>
              <a:rPr lang="en-US" altLang="en-US" sz="1600" b="0"/>
              <a:t>4</a:t>
            </a:r>
          </a:p>
          <a:p>
            <a:endParaRPr lang="en-US" altLang="en-US" sz="1600" b="0"/>
          </a:p>
          <a:p>
            <a:r>
              <a:rPr lang="en-US" altLang="en-US" sz="1600" b="0"/>
              <a:t>3</a:t>
            </a:r>
          </a:p>
          <a:p>
            <a:endParaRPr lang="en-US" altLang="en-US" sz="1600" b="0"/>
          </a:p>
          <a:p>
            <a:r>
              <a:rPr lang="en-US" altLang="en-US" sz="1600" b="0"/>
              <a:t>2</a:t>
            </a:r>
          </a:p>
          <a:p>
            <a:endParaRPr lang="en-US" altLang="en-US" sz="1600" b="0"/>
          </a:p>
          <a:p>
            <a:r>
              <a:rPr lang="en-US" altLang="en-US" sz="1600" b="0"/>
              <a:t>1</a:t>
            </a:r>
          </a:p>
        </p:txBody>
      </p:sp>
      <p:sp>
        <p:nvSpPr>
          <p:cNvPr id="33811" name="Text Box 19"/>
          <p:cNvSpPr txBox="1">
            <a:spLocks noChangeArrowheads="1"/>
          </p:cNvSpPr>
          <p:nvPr/>
        </p:nvSpPr>
        <p:spPr bwMode="auto">
          <a:xfrm>
            <a:off x="1143000" y="2373313"/>
            <a:ext cx="11668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t>Evaluation</a:t>
            </a:r>
          </a:p>
        </p:txBody>
      </p:sp>
      <p:sp>
        <p:nvSpPr>
          <p:cNvPr id="33812" name="Text Box 20"/>
          <p:cNvSpPr txBox="1">
            <a:spLocks noChangeArrowheads="1"/>
          </p:cNvSpPr>
          <p:nvPr/>
        </p:nvSpPr>
        <p:spPr bwMode="auto">
          <a:xfrm>
            <a:off x="1143000" y="2830513"/>
            <a:ext cx="1231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t>Synthesis</a:t>
            </a:r>
          </a:p>
        </p:txBody>
      </p:sp>
      <p:sp>
        <p:nvSpPr>
          <p:cNvPr id="33813" name="Text Box 21"/>
          <p:cNvSpPr txBox="1">
            <a:spLocks noChangeArrowheads="1"/>
          </p:cNvSpPr>
          <p:nvPr/>
        </p:nvSpPr>
        <p:spPr bwMode="auto">
          <a:xfrm>
            <a:off x="1143000" y="3363913"/>
            <a:ext cx="10207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t>Analysis</a:t>
            </a:r>
          </a:p>
        </p:txBody>
      </p:sp>
      <p:sp>
        <p:nvSpPr>
          <p:cNvPr id="33814" name="Text Box 22"/>
          <p:cNvSpPr txBox="1">
            <a:spLocks noChangeArrowheads="1"/>
          </p:cNvSpPr>
          <p:nvPr/>
        </p:nvSpPr>
        <p:spPr bwMode="auto">
          <a:xfrm>
            <a:off x="1143000" y="3856038"/>
            <a:ext cx="13287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t>Application</a:t>
            </a:r>
          </a:p>
        </p:txBody>
      </p:sp>
      <p:sp>
        <p:nvSpPr>
          <p:cNvPr id="33815" name="Text Box 23"/>
          <p:cNvSpPr txBox="1">
            <a:spLocks noChangeArrowheads="1"/>
          </p:cNvSpPr>
          <p:nvPr/>
        </p:nvSpPr>
        <p:spPr bwMode="auto">
          <a:xfrm>
            <a:off x="1142999" y="4373562"/>
            <a:ext cx="1611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0" dirty="0"/>
              <a:t>Understanding</a:t>
            </a:r>
          </a:p>
        </p:txBody>
      </p:sp>
      <p:sp>
        <p:nvSpPr>
          <p:cNvPr id="33816" name="Text Box 24"/>
          <p:cNvSpPr txBox="1">
            <a:spLocks noChangeArrowheads="1"/>
          </p:cNvSpPr>
          <p:nvPr/>
        </p:nvSpPr>
        <p:spPr bwMode="auto">
          <a:xfrm>
            <a:off x="1143000" y="4800600"/>
            <a:ext cx="1311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t>Awareness</a:t>
            </a:r>
          </a:p>
        </p:txBody>
      </p:sp>
      <p:sp>
        <p:nvSpPr>
          <p:cNvPr id="33817" name="Text Box 25"/>
          <p:cNvSpPr txBox="1">
            <a:spLocks noChangeArrowheads="1"/>
          </p:cNvSpPr>
          <p:nvPr/>
        </p:nvSpPr>
        <p:spPr bwMode="auto">
          <a:xfrm>
            <a:off x="974725" y="6137275"/>
            <a:ext cx="3546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CC3300"/>
                </a:solidFill>
              </a:rPr>
              <a:t>APPLICATION MODEL</a:t>
            </a:r>
          </a:p>
        </p:txBody>
      </p:sp>
      <p:sp>
        <p:nvSpPr>
          <p:cNvPr id="33818" name="Text Box 26"/>
          <p:cNvSpPr txBox="1">
            <a:spLocks noChangeArrowheads="1"/>
          </p:cNvSpPr>
          <p:nvPr/>
        </p:nvSpPr>
        <p:spPr bwMode="auto">
          <a:xfrm flipH="1">
            <a:off x="2911475" y="5562600"/>
            <a:ext cx="4860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1600" b="0"/>
          </a:p>
        </p:txBody>
      </p:sp>
      <p:sp>
        <p:nvSpPr>
          <p:cNvPr id="33819" name="Text Box 27"/>
          <p:cNvSpPr txBox="1">
            <a:spLocks noChangeArrowheads="1"/>
          </p:cNvSpPr>
          <p:nvPr/>
        </p:nvSpPr>
        <p:spPr bwMode="auto">
          <a:xfrm>
            <a:off x="2552700" y="5410200"/>
            <a:ext cx="5791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b="0" dirty="0"/>
              <a:t>1	          2	              3	                      4	           5</a:t>
            </a:r>
          </a:p>
        </p:txBody>
      </p:sp>
      <p:sp>
        <p:nvSpPr>
          <p:cNvPr id="33820" name="Text Box 28"/>
          <p:cNvSpPr txBox="1">
            <a:spLocks noChangeArrowheads="1"/>
          </p:cNvSpPr>
          <p:nvPr/>
        </p:nvSpPr>
        <p:spPr bwMode="auto">
          <a:xfrm>
            <a:off x="2138362" y="5715000"/>
            <a:ext cx="12414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0" dirty="0"/>
              <a:t>Knowledge</a:t>
            </a:r>
          </a:p>
        </p:txBody>
      </p:sp>
      <p:sp>
        <p:nvSpPr>
          <p:cNvPr id="33821" name="Text Box 29"/>
          <p:cNvSpPr txBox="1">
            <a:spLocks noChangeArrowheads="1"/>
          </p:cNvSpPr>
          <p:nvPr/>
        </p:nvSpPr>
        <p:spPr bwMode="auto">
          <a:xfrm>
            <a:off x="3553263" y="5715000"/>
            <a:ext cx="1295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dirty="0"/>
              <a:t>Apply in</a:t>
            </a:r>
          </a:p>
          <a:p>
            <a:r>
              <a:rPr lang="en-US" altLang="en-US" b="0" dirty="0"/>
              <a:t>discipline</a:t>
            </a:r>
          </a:p>
        </p:txBody>
      </p:sp>
      <p:sp>
        <p:nvSpPr>
          <p:cNvPr id="33822" name="Text Box 30"/>
          <p:cNvSpPr txBox="1">
            <a:spLocks noChangeArrowheads="1"/>
          </p:cNvSpPr>
          <p:nvPr/>
        </p:nvSpPr>
        <p:spPr bwMode="auto">
          <a:xfrm>
            <a:off x="4616470" y="5650215"/>
            <a:ext cx="12192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dirty="0"/>
              <a:t>Apply</a:t>
            </a:r>
          </a:p>
          <a:p>
            <a:r>
              <a:rPr lang="en-US" altLang="en-US" b="0" dirty="0"/>
              <a:t> across</a:t>
            </a:r>
          </a:p>
          <a:p>
            <a:r>
              <a:rPr lang="en-US" altLang="en-US" b="0" dirty="0"/>
              <a:t>disciplines</a:t>
            </a:r>
          </a:p>
        </p:txBody>
      </p:sp>
      <p:sp>
        <p:nvSpPr>
          <p:cNvPr id="33823" name="Text Box 31"/>
          <p:cNvSpPr txBox="1">
            <a:spLocks noChangeArrowheads="1"/>
          </p:cNvSpPr>
          <p:nvPr/>
        </p:nvSpPr>
        <p:spPr bwMode="auto">
          <a:xfrm>
            <a:off x="5663762" y="5629818"/>
            <a:ext cx="13942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0" dirty="0"/>
              <a:t>Apply to</a:t>
            </a:r>
          </a:p>
          <a:p>
            <a:r>
              <a:rPr lang="en-US" altLang="en-US" b="0" dirty="0"/>
              <a:t>real world</a:t>
            </a:r>
          </a:p>
          <a:p>
            <a:r>
              <a:rPr lang="en-US" altLang="en-US" b="0" dirty="0"/>
              <a:t>predictable </a:t>
            </a:r>
          </a:p>
          <a:p>
            <a:r>
              <a:rPr lang="en-US" altLang="en-US" b="0" dirty="0"/>
              <a:t>situations</a:t>
            </a:r>
          </a:p>
        </p:txBody>
      </p:sp>
      <p:sp>
        <p:nvSpPr>
          <p:cNvPr id="33824" name="Text Box 32"/>
          <p:cNvSpPr txBox="1">
            <a:spLocks noChangeArrowheads="1"/>
          </p:cNvSpPr>
          <p:nvPr/>
        </p:nvSpPr>
        <p:spPr bwMode="auto">
          <a:xfrm>
            <a:off x="6882962" y="5134544"/>
            <a:ext cx="210387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0" dirty="0"/>
              <a:t>Apply to real-world</a:t>
            </a:r>
          </a:p>
          <a:p>
            <a:r>
              <a:rPr lang="en-US" altLang="en-US" b="0" dirty="0"/>
              <a:t>unpredictable </a:t>
            </a:r>
          </a:p>
          <a:p>
            <a:r>
              <a:rPr lang="en-US" altLang="en-US" b="0" dirty="0"/>
              <a:t>situations</a:t>
            </a:r>
          </a:p>
        </p:txBody>
      </p:sp>
      <p:sp>
        <p:nvSpPr>
          <p:cNvPr id="3" name="TextBox 2"/>
          <p:cNvSpPr txBox="1"/>
          <p:nvPr/>
        </p:nvSpPr>
        <p:spPr>
          <a:xfrm>
            <a:off x="5105400" y="1250302"/>
            <a:ext cx="2471057" cy="369332"/>
          </a:xfrm>
          <a:prstGeom prst="rect">
            <a:avLst/>
          </a:prstGeom>
          <a:noFill/>
        </p:spPr>
        <p:txBody>
          <a:bodyPr wrap="square" rtlCol="0">
            <a:spAutoFit/>
          </a:bodyPr>
          <a:lstStyle/>
          <a:p>
            <a:r>
              <a:rPr lang="sv-SE"/>
              <a:t>Willard R. Daggett, Ed.D.</a:t>
            </a:r>
            <a:endParaRPr lang="en-US" dirty="0"/>
          </a:p>
        </p:txBody>
      </p:sp>
    </p:spTree>
    <p:extLst>
      <p:ext uri="{BB962C8B-B14F-4D97-AF65-F5344CB8AC3E}">
        <p14:creationId xmlns:p14="http://schemas.microsoft.com/office/powerpoint/2010/main" val="3521168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409575"/>
            <a:ext cx="7772400" cy="762000"/>
          </a:xfrm>
        </p:spPr>
        <p:txBody>
          <a:bodyPr/>
          <a:lstStyle/>
          <a:p>
            <a:r>
              <a:rPr lang="en-US" altLang="en-US"/>
              <a:t>Rigor and Relevance</a:t>
            </a:r>
          </a:p>
        </p:txBody>
      </p:sp>
      <p:sp>
        <p:nvSpPr>
          <p:cNvPr id="35843" name="Line 3"/>
          <p:cNvSpPr>
            <a:spLocks noChangeShapeType="1"/>
          </p:cNvSpPr>
          <p:nvPr/>
        </p:nvSpPr>
        <p:spPr bwMode="auto">
          <a:xfrm>
            <a:off x="990600" y="1981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44" name="Line 4"/>
          <p:cNvSpPr>
            <a:spLocks noChangeShapeType="1"/>
          </p:cNvSpPr>
          <p:nvPr/>
        </p:nvSpPr>
        <p:spPr bwMode="auto">
          <a:xfrm>
            <a:off x="1066800" y="2057400"/>
            <a:ext cx="0" cy="2743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45" name="Line 5"/>
          <p:cNvSpPr>
            <a:spLocks noChangeShapeType="1"/>
          </p:cNvSpPr>
          <p:nvPr/>
        </p:nvSpPr>
        <p:spPr bwMode="auto">
          <a:xfrm>
            <a:off x="1066800" y="5715000"/>
            <a:ext cx="6019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46" name="Line 6"/>
          <p:cNvSpPr>
            <a:spLocks noChangeShapeType="1"/>
          </p:cNvSpPr>
          <p:nvPr/>
        </p:nvSpPr>
        <p:spPr bwMode="auto">
          <a:xfrm>
            <a:off x="1066800" y="480060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47" name="Line 7"/>
          <p:cNvSpPr>
            <a:spLocks noChangeShapeType="1"/>
          </p:cNvSpPr>
          <p:nvPr/>
        </p:nvSpPr>
        <p:spPr bwMode="auto">
          <a:xfrm>
            <a:off x="1600200" y="48006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48" name="Text Box 8"/>
          <p:cNvSpPr txBox="1">
            <a:spLocks noChangeArrowheads="1"/>
          </p:cNvSpPr>
          <p:nvPr/>
        </p:nvSpPr>
        <p:spPr bwMode="auto">
          <a:xfrm>
            <a:off x="288925" y="1336675"/>
            <a:ext cx="1082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2400" b="0"/>
          </a:p>
        </p:txBody>
      </p:sp>
      <p:sp>
        <p:nvSpPr>
          <p:cNvPr id="35849" name="Text Box 9"/>
          <p:cNvSpPr txBox="1">
            <a:spLocks noChangeArrowheads="1"/>
          </p:cNvSpPr>
          <p:nvPr/>
        </p:nvSpPr>
        <p:spPr bwMode="auto">
          <a:xfrm>
            <a:off x="593725" y="1260475"/>
            <a:ext cx="877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t>Rigor</a:t>
            </a:r>
          </a:p>
        </p:txBody>
      </p:sp>
      <p:sp>
        <p:nvSpPr>
          <p:cNvPr id="35850" name="Text Box 10"/>
          <p:cNvSpPr txBox="1">
            <a:spLocks noChangeArrowheads="1"/>
          </p:cNvSpPr>
          <p:nvPr/>
        </p:nvSpPr>
        <p:spPr bwMode="auto">
          <a:xfrm>
            <a:off x="7223125" y="5299075"/>
            <a:ext cx="1450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t>Relevance</a:t>
            </a:r>
          </a:p>
        </p:txBody>
      </p:sp>
      <p:sp>
        <p:nvSpPr>
          <p:cNvPr id="35851" name="Line 11"/>
          <p:cNvSpPr>
            <a:spLocks noChangeShapeType="1"/>
          </p:cNvSpPr>
          <p:nvPr/>
        </p:nvSpPr>
        <p:spPr bwMode="auto">
          <a:xfrm flipV="1">
            <a:off x="1066800" y="1981200"/>
            <a:ext cx="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52" name="Line 12"/>
          <p:cNvSpPr>
            <a:spLocks noChangeShapeType="1"/>
          </p:cNvSpPr>
          <p:nvPr/>
        </p:nvSpPr>
        <p:spPr bwMode="auto">
          <a:xfrm>
            <a:off x="7086600" y="5715000"/>
            <a:ext cx="76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53" name="Line 13"/>
          <p:cNvSpPr>
            <a:spLocks noChangeShapeType="1"/>
          </p:cNvSpPr>
          <p:nvPr/>
        </p:nvSpPr>
        <p:spPr bwMode="auto">
          <a:xfrm flipV="1">
            <a:off x="4114800" y="2133600"/>
            <a:ext cx="0" cy="32766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54" name="Line 14"/>
          <p:cNvSpPr>
            <a:spLocks noChangeShapeType="1"/>
          </p:cNvSpPr>
          <p:nvPr/>
        </p:nvSpPr>
        <p:spPr bwMode="auto">
          <a:xfrm>
            <a:off x="1447800" y="3733800"/>
            <a:ext cx="54102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55" name="Text Box 15"/>
          <p:cNvSpPr txBox="1">
            <a:spLocks noChangeArrowheads="1"/>
          </p:cNvSpPr>
          <p:nvPr/>
        </p:nvSpPr>
        <p:spPr bwMode="auto">
          <a:xfrm>
            <a:off x="2493963" y="4232275"/>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A</a:t>
            </a:r>
          </a:p>
        </p:txBody>
      </p:sp>
      <p:sp>
        <p:nvSpPr>
          <p:cNvPr id="35856" name="Text Box 16"/>
          <p:cNvSpPr txBox="1">
            <a:spLocks noChangeArrowheads="1"/>
          </p:cNvSpPr>
          <p:nvPr/>
        </p:nvSpPr>
        <p:spPr bwMode="auto">
          <a:xfrm>
            <a:off x="5181600" y="24384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2400" b="0"/>
          </a:p>
        </p:txBody>
      </p:sp>
      <p:sp>
        <p:nvSpPr>
          <p:cNvPr id="35857" name="AutoShape 17"/>
          <p:cNvSpPr>
            <a:spLocks noChangeArrowheads="1"/>
          </p:cNvSpPr>
          <p:nvPr/>
        </p:nvSpPr>
        <p:spPr bwMode="auto">
          <a:xfrm>
            <a:off x="2438400" y="2286000"/>
            <a:ext cx="3886200" cy="1600200"/>
          </a:xfrm>
          <a:prstGeom prst="wedgeRectCallout">
            <a:avLst>
              <a:gd name="adj1" fmla="val -40319"/>
              <a:gd name="adj2" fmla="val 81847"/>
            </a:avLst>
          </a:prstGeom>
          <a:solidFill>
            <a:schemeClr val="accent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dirty="0">
                <a:solidFill>
                  <a:schemeClr val="bg2"/>
                </a:solidFill>
              </a:rPr>
              <a:t>Quadrant A</a:t>
            </a:r>
          </a:p>
          <a:p>
            <a:pPr algn="ctr"/>
            <a:r>
              <a:rPr lang="en-US" altLang="en-US" sz="1800" dirty="0">
                <a:solidFill>
                  <a:schemeClr val="bg2"/>
                </a:solidFill>
              </a:rPr>
              <a:t>Gather and store bit of knowledge and information. Primarily expected to remember or understand this knowledge</a:t>
            </a:r>
          </a:p>
        </p:txBody>
      </p:sp>
      <p:sp>
        <p:nvSpPr>
          <p:cNvPr id="35858" name="AutoShape 18"/>
          <p:cNvSpPr>
            <a:spLocks noChangeArrowheads="1"/>
          </p:cNvSpPr>
          <p:nvPr/>
        </p:nvSpPr>
        <p:spPr bwMode="auto">
          <a:xfrm>
            <a:off x="3048000" y="4495800"/>
            <a:ext cx="3886200" cy="762000"/>
          </a:xfrm>
          <a:prstGeom prst="wedgeRectCallout">
            <a:avLst>
              <a:gd name="adj1" fmla="val -44116"/>
              <a:gd name="adj2" fmla="val 6895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800">
                <a:solidFill>
                  <a:schemeClr val="bg1"/>
                </a:solidFill>
              </a:rPr>
              <a:t>Example:</a:t>
            </a:r>
          </a:p>
          <a:p>
            <a:pPr algn="ctr"/>
            <a:r>
              <a:rPr lang="en-US" altLang="en-US" sz="1800">
                <a:solidFill>
                  <a:schemeClr val="bg1"/>
                </a:solidFill>
              </a:rPr>
              <a:t>Pick the right definition</a:t>
            </a:r>
          </a:p>
        </p:txBody>
      </p:sp>
      <p:sp>
        <p:nvSpPr>
          <p:cNvPr id="35859" name="Text Box 19"/>
          <p:cNvSpPr txBox="1">
            <a:spLocks noChangeArrowheads="1"/>
          </p:cNvSpPr>
          <p:nvPr/>
        </p:nvSpPr>
        <p:spPr bwMode="auto">
          <a:xfrm>
            <a:off x="822325" y="6488113"/>
            <a:ext cx="4578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Source: International Center for Leadership in Education</a:t>
            </a:r>
          </a:p>
        </p:txBody>
      </p:sp>
    </p:spTree>
    <p:extLst>
      <p:ext uri="{BB962C8B-B14F-4D97-AF65-F5344CB8AC3E}">
        <p14:creationId xmlns:p14="http://schemas.microsoft.com/office/powerpoint/2010/main" val="2383137186"/>
      </p:ext>
    </p:extLst>
  </p:cSld>
  <p:clrMapOvr>
    <a:masterClrMapping/>
  </p:clrMapOvr>
</p:sld>
</file>

<file path=ppt/theme/theme1.xml><?xml version="1.0" encoding="utf-8"?>
<a:theme xmlns:a="http://schemas.openxmlformats.org/drawingml/2006/main" name="RESA Dropout Prevention">
  <a:themeElements>
    <a:clrScheme name="Custom 3">
      <a:dk1>
        <a:sysClr val="windowText" lastClr="000000"/>
      </a:dk1>
      <a:lt1>
        <a:sysClr val="window" lastClr="FFFFFF"/>
      </a:lt1>
      <a:dk2>
        <a:srgbClr val="2F2F26"/>
      </a:dk2>
      <a:lt2>
        <a:srgbClr val="9FA795"/>
      </a:lt2>
      <a:accent1>
        <a:srgbClr val="1A53AB"/>
      </a:accent1>
      <a:accent2>
        <a:srgbClr val="398832"/>
      </a:accent2>
      <a:accent3>
        <a:srgbClr val="F4521D"/>
      </a:accent3>
      <a:accent4>
        <a:srgbClr val="55C940"/>
      </a:accent4>
      <a:accent5>
        <a:srgbClr val="5039C6"/>
      </a:accent5>
      <a:accent6>
        <a:srgbClr val="7411D0"/>
      </a:accent6>
      <a:hlink>
        <a:srgbClr val="FFC000"/>
      </a:hlink>
      <a:folHlink>
        <a:srgbClr val="C0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RESA Dropout Prevention.thmx</Template>
  <TotalTime>5670</TotalTime>
  <Words>3311</Words>
  <Application>Microsoft Office PowerPoint</Application>
  <PresentationFormat>On-screen Show (4:3)</PresentationFormat>
  <Paragraphs>468</Paragraphs>
  <Slides>54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ＭＳ Ｐゴシック</vt:lpstr>
      <vt:lpstr>65 Helvetica Medium</vt:lpstr>
      <vt:lpstr>75 Helvetica Bold</vt:lpstr>
      <vt:lpstr>Arial</vt:lpstr>
      <vt:lpstr>Calibri</vt:lpstr>
      <vt:lpstr>Helvetica Neue</vt:lpstr>
      <vt:lpstr>Helvetica Neue Light</vt:lpstr>
      <vt:lpstr>Osaka</vt:lpstr>
      <vt:lpstr>Wingdings</vt:lpstr>
      <vt:lpstr>RESA Dropout Prevention</vt:lpstr>
      <vt:lpstr>WV Cohort Meeting December 5, 2017 Dr. Mary Lu MacCorkle</vt:lpstr>
      <vt:lpstr>ISLLC Standard 2: An education leader promotes the success of every student by advocating, nurturing and sustaining a school culture and instructional program conducive to student learning and staff professional growth. </vt:lpstr>
      <vt:lpstr>PSEL Standard 4</vt:lpstr>
      <vt:lpstr>PowerPoint Presentation</vt:lpstr>
      <vt:lpstr>What are some reasons to care about RIGOR?</vt:lpstr>
      <vt:lpstr>Define Rigor</vt:lpstr>
      <vt:lpstr>What is RIGOR?</vt:lpstr>
      <vt:lpstr>Rigor and Relevance</vt:lpstr>
      <vt:lpstr>Rigor and Relevance</vt:lpstr>
      <vt:lpstr>Rigor and Relevance</vt:lpstr>
      <vt:lpstr>Rigor and Relevance</vt:lpstr>
      <vt:lpstr>Rigor and Relevance</vt:lpstr>
      <vt:lpstr>Relationship of Assessments to the Rigor/Relevance Framework</vt:lpstr>
      <vt:lpstr>PowerPoint Presentation</vt:lpstr>
      <vt:lpstr>What are some of the components of Rigor?</vt:lpstr>
      <vt:lpstr>Ink-Think</vt:lpstr>
      <vt:lpstr>Ink-think</vt:lpstr>
      <vt:lpstr>Ink-Think</vt:lpstr>
      <vt:lpstr>Ink-think</vt:lpstr>
      <vt:lpstr>PowerPoint Presentation</vt:lpstr>
      <vt:lpstr>3 kinds of student engagement</vt:lpstr>
      <vt:lpstr>There are 2 components of Student Engagement:</vt:lpstr>
      <vt:lpstr>   </vt:lpstr>
      <vt:lpstr>PowerPoint Presentation</vt:lpstr>
      <vt:lpstr>5—Student Learning Conversations </vt:lpstr>
      <vt:lpstr>6 – Student Active Engaged Learning</vt:lpstr>
      <vt:lpstr>Rigorous or Not? </vt:lpstr>
      <vt:lpstr>Rigorous or Not? </vt:lpstr>
      <vt:lpstr>Rigorous or Not? </vt:lpstr>
      <vt:lpstr>Rigorous or Not? </vt:lpstr>
      <vt:lpstr>Rigorous or Not? </vt:lpstr>
      <vt:lpstr>PowerPoint Presentation</vt:lpstr>
      <vt:lpstr>PowerPoint Presentation</vt:lpstr>
      <vt:lpstr>Complexity vs. Difficulty</vt:lpstr>
      <vt:lpstr>Cognitive Complexity</vt:lpstr>
      <vt:lpstr>PowerPoint Presentation</vt:lpstr>
      <vt:lpstr>Questioning Books by Jackie Walsh and Beth Sattes</vt:lpstr>
      <vt:lpstr>How Familiar is this Picture? </vt:lpstr>
      <vt:lpstr>Does this sound familiar?</vt:lpstr>
      <vt:lpstr>Norms: Purposes of Questioning for students </vt:lpstr>
      <vt:lpstr>Instructional Function: Add Rigor and Relevance</vt:lpstr>
      <vt:lpstr>Increasing the Cognitive Complexity of a Math Question</vt:lpstr>
      <vt:lpstr>Changing the Context</vt:lpstr>
      <vt:lpstr>Try it yourself</vt:lpstr>
      <vt:lpstr>Changing the Rules and the Roles of  the Game</vt:lpstr>
      <vt:lpstr>Changing the Rules and the Roles of  the Game</vt:lpstr>
      <vt:lpstr>PowerPoint Presentation</vt:lpstr>
      <vt:lpstr>What do we know about DOK?</vt:lpstr>
      <vt:lpstr>DOK Sort</vt:lpstr>
      <vt:lpstr>What do we do as administrators to ensure rigor in the classroom?</vt:lpstr>
      <vt:lpstr>What am I going to do with these thoughts about Rigor?</vt:lpstr>
      <vt:lpstr>PowerPoint Presentation</vt:lpstr>
      <vt:lpstr>Two Conversations about Rigor</vt:lpstr>
      <vt:lpstr>Jigsaw</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Evans Sr.</dc:creator>
  <cp:lastModifiedBy>Ellie</cp:lastModifiedBy>
  <cp:revision>61</cp:revision>
  <dcterms:created xsi:type="dcterms:W3CDTF">2016-09-20T12:45:32Z</dcterms:created>
  <dcterms:modified xsi:type="dcterms:W3CDTF">2017-12-06T22:55:19Z</dcterms:modified>
</cp:coreProperties>
</file>