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amp;ehk=BqpLqsEFnJY1Lne5E7DRfg&amp;pid=OfficeInsert"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3"/>
  </p:notesMasterIdLst>
  <p:sldIdLst>
    <p:sldId id="256" r:id="rId2"/>
    <p:sldId id="275" r:id="rId3"/>
    <p:sldId id="258" r:id="rId4"/>
    <p:sldId id="267" r:id="rId5"/>
    <p:sldId id="266" r:id="rId6"/>
    <p:sldId id="274" r:id="rId7"/>
    <p:sldId id="276" r:id="rId8"/>
    <p:sldId id="283" r:id="rId9"/>
    <p:sldId id="277" r:id="rId10"/>
    <p:sldId id="279" r:id="rId11"/>
    <p:sldId id="282" r:id="rId12"/>
    <p:sldId id="285" r:id="rId13"/>
    <p:sldId id="273" r:id="rId14"/>
    <p:sldId id="272" r:id="rId15"/>
    <p:sldId id="327" r:id="rId16"/>
    <p:sldId id="284" r:id="rId17"/>
    <p:sldId id="286" r:id="rId18"/>
    <p:sldId id="287" r:id="rId19"/>
    <p:sldId id="288" r:id="rId20"/>
    <p:sldId id="289" r:id="rId21"/>
    <p:sldId id="290" r:id="rId22"/>
    <p:sldId id="291" r:id="rId23"/>
    <p:sldId id="292" r:id="rId24"/>
    <p:sldId id="293" r:id="rId25"/>
    <p:sldId id="295" r:id="rId26"/>
    <p:sldId id="296" r:id="rId27"/>
    <p:sldId id="297" r:id="rId28"/>
    <p:sldId id="298" r:id="rId29"/>
    <p:sldId id="299" r:id="rId30"/>
    <p:sldId id="300" r:id="rId31"/>
    <p:sldId id="30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8" d="100"/>
          <a:sy n="78" d="100"/>
        </p:scale>
        <p:origin x="117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4271-D29C-4173-8E14-4795282B3A99}" type="datetimeFigureOut">
              <a:rPr lang="en-US" smtClean="0"/>
              <a:t>3/9/2018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5CD86-4B9D-4271-BD8E-57687DB793DE}" type="slidenum">
              <a:rPr lang="en-US" smtClean="0"/>
              <a:t>‹#›</a:t>
            </a:fld>
            <a:endParaRPr lang="en-US"/>
          </a:p>
        </p:txBody>
      </p:sp>
    </p:spTree>
    <p:extLst>
      <p:ext uri="{BB962C8B-B14F-4D97-AF65-F5344CB8AC3E}">
        <p14:creationId xmlns:p14="http://schemas.microsoft.com/office/powerpoint/2010/main" val="542165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82797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solidFill>
                  <a:srgbClr val="595959"/>
                </a:solidFill>
                <a:latin typeface="Helvetica Neue"/>
                <a:cs typeface="Helvetica Neue"/>
              </a:defRPr>
            </a:lvl2pPr>
            <a:lvl3pPr>
              <a:defRPr>
                <a:solidFill>
                  <a:srgbClr val="595959"/>
                </a:solidFill>
                <a:latin typeface="Helvetica Neue"/>
                <a:cs typeface="Helvetica Neue"/>
              </a:defRPr>
            </a:lvl3pPr>
            <a:lvl4pPr>
              <a:defRPr>
                <a:solidFill>
                  <a:srgbClr val="595959"/>
                </a:solidFill>
                <a:latin typeface="Helvetica Neue"/>
                <a:cs typeface="Helvetica Neue"/>
              </a:defRPr>
            </a:lvl4pPr>
            <a:lvl5pPr>
              <a:defRPr>
                <a:solidFill>
                  <a:srgbClr val="595959"/>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842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3"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8"/>
          <p:cNvSpPr>
            <a:spLocks noChangeArrowheads="1"/>
          </p:cNvSpPr>
          <p:nvPr/>
        </p:nvSpPr>
        <p:spPr bwMode="auto">
          <a:xfrm>
            <a:off x="4572000" y="3276600"/>
            <a:ext cx="4267200" cy="297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1800"/>
              </a:spcAft>
            </a:pPr>
            <a:r>
              <a:rPr lang="en-US" sz="2200" b="1">
                <a:solidFill>
                  <a:srgbClr val="666666"/>
                </a:solidFill>
                <a:latin typeface="75 Helvetica Bold" charset="0"/>
              </a:rPr>
              <a:t>STEVEN W. EDWARDS, PH.D</a:t>
            </a:r>
            <a:r>
              <a:rPr lang="en-US" sz="2400">
                <a:solidFill>
                  <a:srgbClr val="666666"/>
                </a:solidFill>
                <a:latin typeface="75 Helvetica Bold" charset="0"/>
              </a:rPr>
              <a:t>.</a:t>
            </a:r>
            <a:r>
              <a:rPr lang="en-US">
                <a:solidFill>
                  <a:srgbClr val="666666"/>
                </a:solidFill>
                <a:latin typeface="75 Helvetica Bold" charset="0"/>
              </a:rPr>
              <a:t/>
            </a:r>
            <a:br>
              <a:rPr lang="en-US">
                <a:solidFill>
                  <a:srgbClr val="666666"/>
                </a:solidFill>
                <a:latin typeface="75 Helvetica Bold" charset="0"/>
              </a:rPr>
            </a:br>
            <a:r>
              <a:rPr lang="en-US">
                <a:solidFill>
                  <a:srgbClr val="FF8000"/>
                </a:solidFill>
                <a:latin typeface="75 Helvetica Bold" charset="0"/>
              </a:rPr>
              <a:t>PRESIDENT &amp; CEO</a:t>
            </a: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202.359.5124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steve@edwardsedservices.com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7" name="TextBox 6"/>
          <p:cNvSpPr txBox="1"/>
          <p:nvPr/>
        </p:nvSpPr>
        <p:spPr>
          <a:xfrm>
            <a:off x="4572000" y="1741488"/>
            <a:ext cx="4267200" cy="1077912"/>
          </a:xfrm>
          <a:prstGeom prst="rect">
            <a:avLst/>
          </a:prstGeom>
          <a:noFill/>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ja-JP" altLang="en-US" sz="3200" b="1">
                <a:solidFill>
                  <a:srgbClr val="0468A9"/>
                </a:solidFill>
                <a:latin typeface="Helvetica Neue Light" charset="0"/>
              </a:rPr>
              <a:t>“</a:t>
            </a:r>
            <a:r>
              <a:rPr lang="en-US" sz="3200" b="1">
                <a:solidFill>
                  <a:srgbClr val="0468A9"/>
                </a:solidFill>
                <a:latin typeface="Helvetica Neue Light" charset="0"/>
              </a:rPr>
              <a:t>LIKE</a:t>
            </a:r>
            <a:r>
              <a:rPr lang="ja-JP" altLang="en-US" sz="3200" b="1">
                <a:solidFill>
                  <a:srgbClr val="0468A9"/>
                </a:solidFill>
                <a:latin typeface="Helvetica Neue Light" charset="0"/>
              </a:rPr>
              <a:t>”</a:t>
            </a:r>
            <a:r>
              <a:rPr lang="en-US" sz="3200" b="1">
                <a:solidFill>
                  <a:srgbClr val="0468A9"/>
                </a:solidFill>
                <a:latin typeface="Helvetica Neue Light" charset="0"/>
              </a:rPr>
              <a:t> us on Facebook</a:t>
            </a:r>
          </a:p>
          <a:p>
            <a:pPr eaLnBrk="1" hangingPunct="1">
              <a:defRPr/>
            </a:pPr>
            <a:r>
              <a:rPr lang="en-US" sz="3200" b="1">
                <a:solidFill>
                  <a:srgbClr val="0468A9"/>
                </a:solidFill>
                <a:latin typeface="Helvetica Neue Light" charset="0"/>
              </a:rPr>
              <a:t>Follow us on Twitter</a:t>
            </a:r>
          </a:p>
        </p:txBody>
      </p:sp>
      <p:sp>
        <p:nvSpPr>
          <p:cNvPr id="6" name="Text Placeholder 6"/>
          <p:cNvSpPr>
            <a:spLocks noGrp="1"/>
          </p:cNvSpPr>
          <p:nvPr>
            <p:ph type="body" sz="quarter" idx="10"/>
          </p:nvPr>
        </p:nvSpPr>
        <p:spPr>
          <a:xfrm>
            <a:off x="4569693" y="306388"/>
            <a:ext cx="3683000" cy="1012825"/>
          </a:xfrm>
        </p:spPr>
        <p:txBody>
          <a:bodyPr>
            <a:noAutofit/>
          </a:bodyPr>
          <a:lstStyle>
            <a:lvl1pPr>
              <a:defRPr sz="4800" b="1" baseline="0"/>
            </a:lvl1pPr>
          </a:lstStyle>
          <a:p>
            <a:pPr lvl="0"/>
            <a:r>
              <a:rPr lang="en-US"/>
              <a:t>Click to edit Master text styles</a:t>
            </a:r>
          </a:p>
        </p:txBody>
      </p:sp>
    </p:spTree>
    <p:extLst>
      <p:ext uri="{BB962C8B-B14F-4D97-AF65-F5344CB8AC3E}">
        <p14:creationId xmlns:p14="http://schemas.microsoft.com/office/powerpoint/2010/main" val="2695686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8"/>
          <p:cNvSpPr>
            <a:spLocks noChangeArrowheads="1"/>
          </p:cNvSpPr>
          <p:nvPr/>
        </p:nvSpPr>
        <p:spPr bwMode="auto">
          <a:xfrm>
            <a:off x="4572000" y="3748088"/>
            <a:ext cx="4267200" cy="250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1800"/>
              </a:spcAft>
            </a:pP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703.837.0223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info@edwardsedservices.com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6" name="Text Placeholder 6"/>
          <p:cNvSpPr>
            <a:spLocks noGrp="1"/>
          </p:cNvSpPr>
          <p:nvPr>
            <p:ph type="body" sz="quarter" idx="10"/>
          </p:nvPr>
        </p:nvSpPr>
        <p:spPr>
          <a:xfrm>
            <a:off x="4572000" y="1319213"/>
            <a:ext cx="3683000" cy="1012825"/>
          </a:xfrm>
        </p:spPr>
        <p:txBody>
          <a:bodyPr>
            <a:noAutofit/>
          </a:bodyPr>
          <a:lstStyle>
            <a:lvl1pPr>
              <a:defRPr sz="4800" b="1" baseline="0"/>
            </a:lvl1pPr>
          </a:lstStyle>
          <a:p>
            <a:pPr lvl="0"/>
            <a:r>
              <a:rPr lang="en-US"/>
              <a:t>Click to edit Master text styles</a:t>
            </a:r>
          </a:p>
        </p:txBody>
      </p:sp>
      <p:sp>
        <p:nvSpPr>
          <p:cNvPr id="8" name="Text Placeholder 7"/>
          <p:cNvSpPr>
            <a:spLocks noGrp="1"/>
          </p:cNvSpPr>
          <p:nvPr>
            <p:ph type="body" sz="quarter" idx="11"/>
          </p:nvPr>
        </p:nvSpPr>
        <p:spPr>
          <a:xfrm>
            <a:off x="4572000" y="2693988"/>
            <a:ext cx="3683000" cy="1525587"/>
          </a:xfrm>
        </p:spPr>
        <p:txBody>
          <a:bodyPr>
            <a:noAutofit/>
          </a:bodyPr>
          <a:lstStyle>
            <a:lvl1pPr>
              <a:defRPr sz="2600" b="1" baseline="0">
                <a:solidFill>
                  <a:srgbClr val="256CBD"/>
                </a:solidFill>
              </a:defRPr>
            </a:lvl1pPr>
          </a:lstStyle>
          <a:p>
            <a:pPr lvl="0"/>
            <a:r>
              <a:rPr lang="en-US"/>
              <a:t>Click to edit Master text styles</a:t>
            </a:r>
          </a:p>
        </p:txBody>
      </p:sp>
    </p:spTree>
    <p:extLst>
      <p:ext uri="{BB962C8B-B14F-4D97-AF65-F5344CB8AC3E}">
        <p14:creationId xmlns:p14="http://schemas.microsoft.com/office/powerpoint/2010/main" val="1474236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a:xfrm>
            <a:off x="3776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7B9EEB-3D6B-644C-9B33-CFDF86F04DCE}" type="datetimeFigureOut">
              <a:rPr lang="en-US" smtClean="0"/>
              <a:t>3/9/2018</a:t>
            </a:fld>
            <a:endParaRPr lang="en-US"/>
          </a:p>
        </p:txBody>
      </p:sp>
      <p:sp>
        <p:nvSpPr>
          <p:cNvPr id="4" name="Footer Placeholder 17"/>
          <p:cNvSpPr>
            <a:spLocks noGrp="1"/>
          </p:cNvSpPr>
          <p:nvPr>
            <p:ph type="ftr" sz="quarter" idx="11"/>
          </p:nvPr>
        </p:nvSpPr>
        <p:spPr>
          <a:xfrm>
            <a:off x="6062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ＭＳ Ｐゴシック" pitchFamily="34" charset="-128"/>
                <a:cs typeface="+mn-cs"/>
              </a:defRPr>
            </a:lvl1pPr>
          </a:lstStyle>
          <a:p>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F9F0D002-2334-824A-B6CD-FB70F7A3370A}" type="slidenum">
              <a:rPr lang="en-US" smtClean="0"/>
              <a:t>‹#›</a:t>
            </a:fld>
            <a:endParaRPr lang="en-US"/>
          </a:p>
        </p:txBody>
      </p:sp>
    </p:spTree>
    <p:extLst>
      <p:ext uri="{BB962C8B-B14F-4D97-AF65-F5344CB8AC3E}">
        <p14:creationId xmlns:p14="http://schemas.microsoft.com/office/powerpoint/2010/main" val="2047272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15443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7B9EEB-3D6B-644C-9B33-CFDF86F04DCE}" type="datetimeFigureOut">
              <a:rPr lang="en-US" smtClean="0"/>
              <a:t>3/9/2018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F0D002-2334-824A-B6CD-FB70F7A3370A}" type="slidenum">
              <a:rPr lang="en-US" smtClean="0"/>
              <a:t>‹#›</a:t>
            </a:fld>
            <a:endParaRPr lang="en-US"/>
          </a:p>
        </p:txBody>
      </p:sp>
    </p:spTree>
    <p:extLst>
      <p:ext uri="{BB962C8B-B14F-4D97-AF65-F5344CB8AC3E}">
        <p14:creationId xmlns:p14="http://schemas.microsoft.com/office/powerpoint/2010/main" val="310458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lvl1pPr>
              <a:defRPr baseline="0"/>
            </a:lvl1pPr>
          </a:lstStyle>
          <a:p>
            <a:r>
              <a:rPr lang="en-US"/>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sz="3600" baseline="0">
                <a:solidFill>
                  <a:schemeClr val="tx1">
                    <a:lumMod val="65000"/>
                    <a:lumOff val="35000"/>
                  </a:schemeClr>
                </a:solidFill>
              </a:defRPr>
            </a:lvl1pPr>
            <a:lvl2pPr>
              <a:defRPr>
                <a:solidFill>
                  <a:schemeClr val="tx1">
                    <a:lumMod val="65000"/>
                    <a:lumOff val="35000"/>
                  </a:schemeClr>
                </a:solidFill>
                <a:latin typeface="Helvetica Neue"/>
                <a:cs typeface="Helvetica Neue"/>
              </a:defRPr>
            </a:lvl2pPr>
            <a:lvl3pPr>
              <a:defRPr>
                <a:solidFill>
                  <a:schemeClr val="tx1">
                    <a:lumMod val="65000"/>
                    <a:lumOff val="35000"/>
                  </a:schemeClr>
                </a:solidFill>
                <a:latin typeface="Helvetica Neue"/>
                <a:cs typeface="Helvetica Neue"/>
              </a:defRPr>
            </a:lvl3pPr>
            <a:lvl4pPr>
              <a:defRPr>
                <a:solidFill>
                  <a:schemeClr val="tx1">
                    <a:lumMod val="65000"/>
                    <a:lumOff val="35000"/>
                  </a:schemeClr>
                </a:solidFill>
                <a:latin typeface="Helvetica Neue"/>
                <a:cs typeface="Helvetica Neue"/>
              </a:defRPr>
            </a:lvl4pPr>
            <a:lvl5pPr>
              <a:defRPr>
                <a:solidFill>
                  <a:schemeClr val="tx1">
                    <a:lumMod val="65000"/>
                    <a:lumOff val="35000"/>
                  </a:schemeClr>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554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Font typeface="Arial"/>
              <a:buChar char="•"/>
              <a:defRPr sz="2800" baseline="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Font typeface="Arial"/>
              <a:buChar char="•"/>
              <a:defRPr sz="280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816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74831"/>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solidFill>
                  <a:schemeClr val="tx1">
                    <a:lumMod val="65000"/>
                    <a:lumOff val="35000"/>
                  </a:schemeClr>
                </a:solidFill>
                <a:latin typeface="Helvetica Neue"/>
                <a:cs typeface="Helvetica Neue"/>
              </a:defRPr>
            </a:lvl2pPr>
            <a:lvl3pPr>
              <a:defRPr sz="1800">
                <a:solidFill>
                  <a:schemeClr val="tx1">
                    <a:lumMod val="65000"/>
                    <a:lumOff val="35000"/>
                  </a:schemeClr>
                </a:solidFill>
                <a:latin typeface="Helvetica Neue"/>
                <a:cs typeface="Helvetica Neue"/>
              </a:defRPr>
            </a:lvl3pPr>
            <a:lvl4pPr>
              <a:defRPr sz="1600">
                <a:solidFill>
                  <a:schemeClr val="tx1">
                    <a:lumMod val="65000"/>
                    <a:lumOff val="35000"/>
                  </a:schemeClr>
                </a:solidFill>
                <a:latin typeface="Helvetica Neue"/>
                <a:cs typeface="Helvetica Neue"/>
              </a:defRPr>
            </a:lvl4pPr>
            <a:lvl5pPr>
              <a:defRPr sz="1600">
                <a:solidFill>
                  <a:schemeClr val="tx1">
                    <a:lumMod val="65000"/>
                    <a:lumOff val="35000"/>
                  </a:schemeClr>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solidFill>
                  <a:srgbClr val="595959"/>
                </a:solidFill>
                <a:latin typeface="Helvetica Neue"/>
                <a:cs typeface="Helvetica Neue"/>
              </a:defRPr>
            </a:lvl2pPr>
            <a:lvl3pPr>
              <a:defRPr sz="1800">
                <a:solidFill>
                  <a:srgbClr val="595959"/>
                </a:solidFill>
                <a:latin typeface="Helvetica Neue"/>
                <a:cs typeface="Helvetica Neue"/>
              </a:defRPr>
            </a:lvl3pPr>
            <a:lvl4pPr>
              <a:defRPr sz="1600">
                <a:solidFill>
                  <a:srgbClr val="595959"/>
                </a:solidFill>
                <a:latin typeface="Helvetica Neue"/>
                <a:cs typeface="Helvetica Neue"/>
              </a:defRPr>
            </a:lvl4pPr>
            <a:lvl5pPr>
              <a:defRPr sz="1600">
                <a:solidFill>
                  <a:srgbClr val="595959"/>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40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0" y="1417638"/>
            <a:ext cx="8229600" cy="4511675"/>
          </a:xfrm>
        </p:spPr>
        <p:txBody>
          <a:bodyPr>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None/>
              <a:tabLst/>
              <a:defRPr sz="5400"/>
            </a:lvl1pPr>
          </a:lstStyle>
          <a:p>
            <a:pPr lvl="0"/>
            <a:r>
              <a:rPr lang="en-US"/>
              <a:t>Click to edit Master text styles</a:t>
            </a:r>
          </a:p>
        </p:txBody>
      </p:sp>
    </p:spTree>
    <p:extLst>
      <p:ext uri="{BB962C8B-B14F-4D97-AF65-F5344CB8AC3E}">
        <p14:creationId xmlns:p14="http://schemas.microsoft.com/office/powerpoint/2010/main" val="291038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25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58504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buFont typeface="Arial"/>
              <a:buChar char="•"/>
              <a:defRPr sz="2900"/>
            </a:lvl1pPr>
            <a:lvl2pPr>
              <a:defRPr sz="2800">
                <a:solidFill>
                  <a:srgbClr val="595959"/>
                </a:solidFill>
                <a:latin typeface="Helvetica Neue"/>
                <a:cs typeface="Helvetica Neue"/>
              </a:defRPr>
            </a:lvl2pPr>
            <a:lvl3pPr>
              <a:defRPr sz="2400">
                <a:solidFill>
                  <a:srgbClr val="595959"/>
                </a:solidFill>
                <a:latin typeface="Helvetica Neue"/>
                <a:cs typeface="Helvetica Neue"/>
              </a:defRPr>
            </a:lvl3pPr>
            <a:lvl4pPr>
              <a:defRPr sz="2000">
                <a:solidFill>
                  <a:srgbClr val="595959"/>
                </a:solidFill>
                <a:latin typeface="Helvetica Neue"/>
                <a:cs typeface="Helvetica Neue"/>
              </a:defRPr>
            </a:lvl4pPr>
            <a:lvl5pPr>
              <a:defRPr sz="2000">
                <a:solidFill>
                  <a:srgbClr val="595959"/>
                </a:solidFill>
                <a:latin typeface="Helvetica Neue"/>
                <a:cs typeface="Helvetica Neue"/>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600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870"/>
            <a:ext cx="5486400" cy="42667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666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EES_PP_Text"/>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Slide Title Here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	Use this slide when you don</a:t>
            </a:r>
            <a:r>
              <a:rPr lang="ja-JP" altLang="en-US"/>
              <a:t>’</a:t>
            </a:r>
            <a:r>
              <a:rPr lang="en-US" altLang="ja-JP"/>
              <a:t>t have bullets</a:t>
            </a: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xStyles>
    <p:titleStyle>
      <a:lvl1pPr algn="r" defTabSz="457200" rtl="0" eaLnBrk="1" fontAlgn="base" hangingPunct="1">
        <a:spcBef>
          <a:spcPct val="0"/>
        </a:spcBef>
        <a:spcAft>
          <a:spcPct val="0"/>
        </a:spcAft>
        <a:defRPr sz="3200" kern="1200">
          <a:solidFill>
            <a:srgbClr val="7F7F7F"/>
          </a:solidFill>
          <a:latin typeface="Helvetica Neue"/>
          <a:ea typeface="ＭＳ Ｐゴシック" pitchFamily="-100" charset="-128"/>
          <a:cs typeface="Helvetica Neue"/>
        </a:defRPr>
      </a:lvl1pPr>
      <a:lvl2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2pPr>
      <a:lvl3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3pPr>
      <a:lvl4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4pPr>
      <a:lvl5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5pPr>
      <a:lvl6pPr marL="4572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6pPr>
      <a:lvl7pPr marL="9144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7pPr>
      <a:lvl8pPr marL="13716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8pPr>
      <a:lvl9pPr marL="18288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9pPr>
    </p:titleStyle>
    <p:bodyStyle>
      <a:lvl1pPr marL="342900" indent="-342900" algn="l" defTabSz="457200" rtl="0" eaLnBrk="1" fontAlgn="base" hangingPunct="1">
        <a:spcBef>
          <a:spcPct val="20000"/>
        </a:spcBef>
        <a:spcAft>
          <a:spcPct val="0"/>
        </a:spcAft>
        <a:buFont typeface="Arial" charset="0"/>
        <a:buChar char="•"/>
        <a:defRPr sz="4800" kern="1200">
          <a:solidFill>
            <a:srgbClr val="E85C1D"/>
          </a:solidFill>
          <a:latin typeface="Helvetica Neue Light"/>
          <a:ea typeface="ＭＳ Ｐゴシック" pitchFamily="-100" charset="-128"/>
          <a:cs typeface="Helvetica Neue Light"/>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amp;ehk=BqpLqsEFnJY1Lne5E7DRfg&amp;pid=OfficeInsert"/><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Management Skills</a:t>
            </a:r>
          </a:p>
        </p:txBody>
      </p:sp>
      <p:sp>
        <p:nvSpPr>
          <p:cNvPr id="3" name="Subtitle 2"/>
          <p:cNvSpPr>
            <a:spLocks noGrp="1"/>
          </p:cNvSpPr>
          <p:nvPr>
            <p:ph type="subTitle" idx="1"/>
          </p:nvPr>
        </p:nvSpPr>
        <p:spPr>
          <a:xfrm>
            <a:off x="1371600" y="3350173"/>
            <a:ext cx="6400800" cy="1752600"/>
          </a:xfrm>
        </p:spPr>
        <p:txBody>
          <a:bodyPr/>
          <a:lstStyle/>
          <a:p>
            <a:r>
              <a:rPr lang="en-US" dirty="0"/>
              <a:t>February 20, 2018</a:t>
            </a:r>
          </a:p>
          <a:p>
            <a:r>
              <a:rPr lang="en-US" dirty="0"/>
              <a:t>WV Cohort</a:t>
            </a:r>
          </a:p>
          <a:p>
            <a:r>
              <a:rPr lang="en-US" sz="3200" dirty="0"/>
              <a:t>Dr. Mary Lu MacCorkle</a:t>
            </a:r>
          </a:p>
        </p:txBody>
      </p:sp>
    </p:spTree>
    <p:extLst>
      <p:ext uri="{BB962C8B-B14F-4D97-AF65-F5344CB8AC3E}">
        <p14:creationId xmlns:p14="http://schemas.microsoft.com/office/powerpoint/2010/main" val="2542731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05538" cy="1269953"/>
          </a:xfrm>
        </p:spPr>
        <p:txBody>
          <a:bodyPr/>
          <a:lstStyle/>
          <a:p>
            <a:pPr algn="ctr"/>
            <a:r>
              <a:rPr lang="en-US" dirty="0"/>
              <a:t>Political Awareness and Community Relations</a:t>
            </a:r>
          </a:p>
        </p:txBody>
      </p:sp>
      <p:sp>
        <p:nvSpPr>
          <p:cNvPr id="3" name="Content Placeholder 2"/>
          <p:cNvSpPr>
            <a:spLocks noGrp="1"/>
          </p:cNvSpPr>
          <p:nvPr>
            <p:ph idx="1"/>
          </p:nvPr>
        </p:nvSpPr>
        <p:spPr/>
        <p:txBody>
          <a:bodyPr/>
          <a:lstStyle/>
          <a:p>
            <a:pPr marL="0" indent="0" algn="ctr">
              <a:buNone/>
            </a:pPr>
            <a:r>
              <a:rPr lang="en-US" sz="6000" dirty="0"/>
              <a:t>Trust</a:t>
            </a:r>
          </a:p>
          <a:p>
            <a:pPr marL="0" indent="0" algn="ctr">
              <a:buNone/>
            </a:pPr>
            <a:r>
              <a:rPr lang="en-US" sz="6000" dirty="0"/>
              <a:t>And Communication</a:t>
            </a:r>
          </a:p>
        </p:txBody>
      </p:sp>
    </p:spTree>
    <p:extLst>
      <p:ext uri="{BB962C8B-B14F-4D97-AF65-F5344CB8AC3E}">
        <p14:creationId xmlns:p14="http://schemas.microsoft.com/office/powerpoint/2010/main" val="196868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Personnel</a:t>
            </a:r>
          </a:p>
        </p:txBody>
      </p:sp>
      <p:sp>
        <p:nvSpPr>
          <p:cNvPr id="3" name="Content Placeholder 2"/>
          <p:cNvSpPr>
            <a:spLocks noGrp="1"/>
          </p:cNvSpPr>
          <p:nvPr>
            <p:ph idx="1"/>
          </p:nvPr>
        </p:nvSpPr>
        <p:spPr/>
        <p:txBody>
          <a:bodyPr/>
          <a:lstStyle/>
          <a:p>
            <a:pPr marL="0" indent="0">
              <a:buNone/>
            </a:pPr>
            <a:r>
              <a:rPr lang="en-US" dirty="0"/>
              <a:t>Hiring</a:t>
            </a:r>
          </a:p>
          <a:p>
            <a:pPr marL="0" indent="0">
              <a:buNone/>
            </a:pPr>
            <a:r>
              <a:rPr lang="en-US" dirty="0"/>
              <a:t>Firing</a:t>
            </a:r>
          </a:p>
          <a:p>
            <a:pPr marL="0" indent="0">
              <a:buNone/>
            </a:pPr>
            <a:r>
              <a:rPr lang="en-US" dirty="0"/>
              <a:t>Providing Consequences for poor behavior</a:t>
            </a:r>
          </a:p>
          <a:p>
            <a:pPr marL="0" indent="0">
              <a:buNone/>
            </a:pPr>
            <a:r>
              <a:rPr lang="en-US" dirty="0"/>
              <a:t>Supervising/Monitoring</a:t>
            </a:r>
          </a:p>
          <a:p>
            <a:pPr marL="0" indent="0">
              <a:buNone/>
            </a:pPr>
            <a:r>
              <a:rPr lang="en-US" dirty="0"/>
              <a:t>Evaluating</a:t>
            </a:r>
          </a:p>
          <a:p>
            <a:pPr marL="0" indent="0">
              <a:buNone/>
            </a:pPr>
            <a:r>
              <a:rPr lang="en-US" dirty="0"/>
              <a:t>Building relationships and collaboration</a:t>
            </a:r>
          </a:p>
          <a:p>
            <a:pPr marL="0" indent="0">
              <a:buNone/>
            </a:pPr>
            <a:endParaRPr lang="en-US" dirty="0"/>
          </a:p>
        </p:txBody>
      </p:sp>
    </p:spTree>
    <p:extLst>
      <p:ext uri="{BB962C8B-B14F-4D97-AF65-F5344CB8AC3E}">
        <p14:creationId xmlns:p14="http://schemas.microsoft.com/office/powerpoint/2010/main" val="3818866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Procedures</a:t>
            </a:r>
          </a:p>
        </p:txBody>
      </p:sp>
      <p:sp>
        <p:nvSpPr>
          <p:cNvPr id="3" name="Content Placeholder 2"/>
          <p:cNvSpPr>
            <a:spLocks noGrp="1"/>
          </p:cNvSpPr>
          <p:nvPr>
            <p:ph idx="1"/>
          </p:nvPr>
        </p:nvSpPr>
        <p:spPr/>
        <p:txBody>
          <a:bodyPr/>
          <a:lstStyle/>
          <a:p>
            <a:pPr marL="0" indent="0">
              <a:buNone/>
            </a:pPr>
            <a:r>
              <a:rPr lang="en-US" dirty="0"/>
              <a:t>How does everything work?  How do you make sure everyone understands how it works?  Whose job is it to see that things run smoothly?</a:t>
            </a:r>
          </a:p>
        </p:txBody>
      </p:sp>
    </p:spTree>
    <p:extLst>
      <p:ext uri="{BB962C8B-B14F-4D97-AF65-F5344CB8AC3E}">
        <p14:creationId xmlns:p14="http://schemas.microsoft.com/office/powerpoint/2010/main" val="120771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Lezotte’s</a:t>
            </a:r>
            <a:r>
              <a:rPr lang="en-US" dirty="0"/>
              <a:t> 7 correlates of effective schools</a:t>
            </a:r>
          </a:p>
        </p:txBody>
      </p:sp>
      <p:sp>
        <p:nvSpPr>
          <p:cNvPr id="3" name="Content Placeholder 2"/>
          <p:cNvSpPr>
            <a:spLocks noGrp="1"/>
          </p:cNvSpPr>
          <p:nvPr>
            <p:ph idx="1"/>
          </p:nvPr>
        </p:nvSpPr>
        <p:spPr>
          <a:xfrm>
            <a:off x="315311" y="949442"/>
            <a:ext cx="8655268" cy="4525963"/>
          </a:xfrm>
        </p:spPr>
        <p:txBody>
          <a:bodyPr/>
          <a:lstStyle/>
          <a:p>
            <a:pPr lvl="0"/>
            <a:r>
              <a:rPr lang="en-US" dirty="0"/>
              <a:t>Instructional Leadership</a:t>
            </a:r>
          </a:p>
          <a:p>
            <a:pPr lvl="0"/>
            <a:r>
              <a:rPr lang="en-US" dirty="0"/>
              <a:t>Clear and Focused Mission</a:t>
            </a:r>
          </a:p>
          <a:p>
            <a:pPr lvl="0"/>
            <a:r>
              <a:rPr lang="en-US" dirty="0"/>
              <a:t>Safe and Orderly Environment    </a:t>
            </a:r>
          </a:p>
          <a:p>
            <a:pPr lvl="0"/>
            <a:r>
              <a:rPr lang="en-US" dirty="0"/>
              <a:t>Climate of High Expectations </a:t>
            </a:r>
          </a:p>
          <a:p>
            <a:pPr lvl="0"/>
            <a:r>
              <a:rPr lang="en-US" dirty="0"/>
              <a:t>Frequent Monitoring of Student Progress    </a:t>
            </a:r>
          </a:p>
          <a:p>
            <a:pPr lvl="0"/>
            <a:r>
              <a:rPr lang="en-US" dirty="0"/>
              <a:t>Positive Home-School Relations</a:t>
            </a:r>
          </a:p>
          <a:p>
            <a:pPr lvl="0"/>
            <a:r>
              <a:rPr lang="en-US" dirty="0"/>
              <a:t>Opportunity to Learn and Student Time on Task   </a:t>
            </a:r>
          </a:p>
          <a:p>
            <a:endParaRPr lang="en-US" dirty="0"/>
          </a:p>
        </p:txBody>
      </p:sp>
    </p:spTree>
    <p:extLst>
      <p:ext uri="{BB962C8B-B14F-4D97-AF65-F5344CB8AC3E}">
        <p14:creationId xmlns:p14="http://schemas.microsoft.com/office/powerpoint/2010/main" val="3055433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Daniel Goleman</a:t>
            </a:r>
          </a:p>
        </p:txBody>
      </p:sp>
      <p:sp>
        <p:nvSpPr>
          <p:cNvPr id="3" name="Content Placeholder 2"/>
          <p:cNvSpPr>
            <a:spLocks noGrp="1"/>
          </p:cNvSpPr>
          <p:nvPr>
            <p:ph idx="1"/>
          </p:nvPr>
        </p:nvSpPr>
        <p:spPr>
          <a:xfrm>
            <a:off x="457200" y="1040525"/>
            <a:ext cx="8229600" cy="6006662"/>
          </a:xfrm>
        </p:spPr>
        <p:txBody>
          <a:bodyPr/>
          <a:lstStyle/>
          <a:p>
            <a:pPr marL="0" indent="0">
              <a:buNone/>
            </a:pPr>
            <a:r>
              <a:rPr lang="en-US" sz="2800" dirty="0"/>
              <a:t>1. Coercive—the leader demands compliance. (“Do what I tell you.”) </a:t>
            </a:r>
          </a:p>
          <a:p>
            <a:pPr marL="0" indent="0">
              <a:buNone/>
            </a:pPr>
            <a:r>
              <a:rPr lang="en-US" sz="2800" dirty="0"/>
              <a:t>2. Authoritative—the leader mobilizes people toward a vision. (Come with me.”) </a:t>
            </a:r>
          </a:p>
          <a:p>
            <a:pPr marL="0" indent="0">
              <a:buNone/>
            </a:pPr>
            <a:r>
              <a:rPr lang="en-US" sz="2800" dirty="0"/>
              <a:t>3. Affiliative—the leader creates harmony and builds emotional bonds.  (“People come first.”) </a:t>
            </a:r>
          </a:p>
          <a:p>
            <a:pPr marL="0" indent="0">
              <a:buNone/>
            </a:pPr>
            <a:r>
              <a:rPr lang="en-US" sz="2800" dirty="0"/>
              <a:t>4. Democratic—the leader forges consensus through participation.  (“What do you think?”) </a:t>
            </a:r>
          </a:p>
          <a:p>
            <a:pPr marL="0" indent="0">
              <a:buNone/>
            </a:pPr>
            <a:r>
              <a:rPr lang="en-US" sz="2800" dirty="0"/>
              <a:t>5. Pacesetting—the leader sets high standards for performance. (“Do as I do, now.”)  </a:t>
            </a:r>
          </a:p>
          <a:p>
            <a:pPr marL="0" indent="0">
              <a:buNone/>
            </a:pPr>
            <a:r>
              <a:rPr lang="en-US" sz="2800" dirty="0"/>
              <a:t>6. Coaching—the leader develops people for</a:t>
            </a:r>
          </a:p>
          <a:p>
            <a:pPr marL="0" indent="0">
              <a:buNone/>
            </a:pPr>
            <a:r>
              <a:rPr lang="en-US" sz="2800" dirty="0"/>
              <a:t> the future.  (“Try this.”) </a:t>
            </a:r>
          </a:p>
          <a:p>
            <a:pPr marL="0" indent="0">
              <a:buNone/>
            </a:pPr>
            <a:r>
              <a:rPr lang="en-US" dirty="0"/>
              <a:t> </a:t>
            </a:r>
          </a:p>
        </p:txBody>
      </p:sp>
    </p:spTree>
    <p:extLst>
      <p:ext uri="{BB962C8B-B14F-4D97-AF65-F5344CB8AC3E}">
        <p14:creationId xmlns:p14="http://schemas.microsoft.com/office/powerpoint/2010/main" val="1320728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E30E3A-651E-4863-B48C-39BCB2719F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EB962F1B-DB4E-433C-98DD-AC7C0D9BF529}"/>
              </a:ext>
            </a:extLst>
          </p:cNvPr>
          <p:cNvSpPr>
            <a:spLocks noGrp="1"/>
          </p:cNvSpPr>
          <p:nvPr>
            <p:ph idx="1"/>
          </p:nvPr>
        </p:nvSpPr>
        <p:spPr/>
        <p:txBody>
          <a:bodyPr/>
          <a:lstStyle/>
          <a:p>
            <a:pPr marL="0" indent="0">
              <a:buNone/>
            </a:pPr>
            <a:r>
              <a:rPr lang="en-US" dirty="0"/>
              <a:t>What is the difference between management and leadership? How do you exhibit both effectively?</a:t>
            </a:r>
          </a:p>
          <a:p>
            <a:pPr marL="0" indent="0">
              <a:buNone/>
            </a:pPr>
            <a:endParaRPr lang="en-US" dirty="0"/>
          </a:p>
          <a:p>
            <a:pPr marL="0" indent="0">
              <a:buNone/>
            </a:pPr>
            <a:r>
              <a:rPr lang="en-US" dirty="0"/>
              <a:t>How does each impact student learning?</a:t>
            </a:r>
          </a:p>
          <a:p>
            <a:pPr marL="0" indent="0">
              <a:buNone/>
            </a:pPr>
            <a:r>
              <a:rPr lang="en-US"/>
              <a:t>Give examples.</a:t>
            </a:r>
            <a:endParaRPr lang="en-US" dirty="0"/>
          </a:p>
        </p:txBody>
      </p:sp>
    </p:spTree>
    <p:extLst>
      <p:ext uri="{BB962C8B-B14F-4D97-AF65-F5344CB8AC3E}">
        <p14:creationId xmlns:p14="http://schemas.microsoft.com/office/powerpoint/2010/main" val="1426498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Safety</a:t>
            </a:r>
          </a:p>
        </p:txBody>
      </p:sp>
      <p:sp>
        <p:nvSpPr>
          <p:cNvPr id="3" name="Content Placeholder 2"/>
          <p:cNvSpPr>
            <a:spLocks noGrp="1"/>
          </p:cNvSpPr>
          <p:nvPr>
            <p:ph idx="1"/>
          </p:nvPr>
        </p:nvSpPr>
        <p:spPr/>
        <p:txBody>
          <a:bodyPr/>
          <a:lstStyle/>
          <a:p>
            <a:pPr marL="0" indent="0">
              <a:buNone/>
            </a:pPr>
            <a:r>
              <a:rPr lang="en-US" dirty="0"/>
              <a:t>Talk in your groups about what measures your school takes to ensure the safety of students and staff.  What do you know about your school’s crisis plan? How much practice takes place?  Do all teachers and students know what to do?</a:t>
            </a:r>
          </a:p>
        </p:txBody>
      </p:sp>
    </p:spTree>
    <p:extLst>
      <p:ext uri="{BB962C8B-B14F-4D97-AF65-F5344CB8AC3E}">
        <p14:creationId xmlns:p14="http://schemas.microsoft.com/office/powerpoint/2010/main" val="13746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Crisis Scenarios</a:t>
            </a:r>
          </a:p>
        </p:txBody>
      </p:sp>
      <p:sp>
        <p:nvSpPr>
          <p:cNvPr id="3" name="Content Placeholder 2"/>
          <p:cNvSpPr>
            <a:spLocks noGrp="1"/>
          </p:cNvSpPr>
          <p:nvPr>
            <p:ph idx="1"/>
          </p:nvPr>
        </p:nvSpPr>
        <p:spPr/>
        <p:txBody>
          <a:bodyPr/>
          <a:lstStyle/>
          <a:p>
            <a:pPr marL="0" indent="0">
              <a:buNone/>
            </a:pPr>
            <a:r>
              <a:rPr lang="en-US" dirty="0"/>
              <a:t>Each “team” will receive a different, multi-step scenario.  Work through each module and questions (one at a time).</a:t>
            </a:r>
          </a:p>
          <a:p>
            <a:pPr marL="0" indent="0">
              <a:buNone/>
            </a:pPr>
            <a:endParaRPr lang="en-US" dirty="0"/>
          </a:p>
          <a:p>
            <a:pPr marL="0" indent="0">
              <a:buNone/>
            </a:pPr>
            <a:r>
              <a:rPr lang="en-US" dirty="0"/>
              <a:t>You have 20 minutes to complete the exercise.  Be prepared to share with the rest of the “teams.”</a:t>
            </a:r>
          </a:p>
        </p:txBody>
      </p:sp>
    </p:spTree>
    <p:extLst>
      <p:ext uri="{BB962C8B-B14F-4D97-AF65-F5344CB8AC3E}">
        <p14:creationId xmlns:p14="http://schemas.microsoft.com/office/powerpoint/2010/main" val="173541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Management--Scheduling</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What challenges exist in your school that are created because of </a:t>
            </a:r>
            <a:r>
              <a:rPr lang="en-US"/>
              <a:t>scheduling issues?</a:t>
            </a:r>
            <a:endParaRPr lang="en-US" dirty="0"/>
          </a:p>
        </p:txBody>
      </p:sp>
    </p:spTree>
    <p:extLst>
      <p:ext uri="{BB962C8B-B14F-4D97-AF65-F5344CB8AC3E}">
        <p14:creationId xmlns:p14="http://schemas.microsoft.com/office/powerpoint/2010/main" val="3212854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3200"/>
              <a:t/>
            </a:r>
            <a:br>
              <a:rPr lang="en-US" sz="3200"/>
            </a:br>
            <a:r>
              <a:rPr lang="en-US" sz="3200"/>
              <a:t>Student-Focused Schedules</a:t>
            </a:r>
            <a:br>
              <a:rPr lang="en-US" sz="3200"/>
            </a:br>
            <a:endParaRPr lang="en-US" sz="3200"/>
          </a:p>
        </p:txBody>
      </p:sp>
      <p:sp>
        <p:nvSpPr>
          <p:cNvPr id="3075" name="Rectangle 3"/>
          <p:cNvSpPr>
            <a:spLocks noGrp="1" noChangeArrowheads="1"/>
          </p:cNvSpPr>
          <p:nvPr>
            <p:ph idx="1"/>
          </p:nvPr>
        </p:nvSpPr>
        <p:spPr/>
        <p:txBody>
          <a:bodyPr/>
          <a:lstStyle/>
          <a:p>
            <a:pPr marL="0" indent="0" eaLnBrk="1" hangingPunct="1">
              <a:buNone/>
            </a:pPr>
            <a:r>
              <a:rPr lang="en-US" dirty="0"/>
              <a:t>The most important aspect of managing time in your building is to construct a master schedule that works for maximizing student learning.</a:t>
            </a:r>
            <a:r>
              <a:rPr lang="en-US" sz="2400" dirty="0"/>
              <a:t/>
            </a:r>
            <a:br>
              <a:rPr lang="en-US" sz="2400" dirty="0"/>
            </a:br>
            <a:endParaRPr lang="en-US" sz="2400" dirty="0"/>
          </a:p>
        </p:txBody>
      </p:sp>
      <p:pic>
        <p:nvPicPr>
          <p:cNvPr id="3076" name="Picture 6" descr="C:\Users\user\AppData\Local\Microsoft\Windows\Temporary Internet Files\Content.IE5\0736J39Y\MP900408891[1].jpg"/>
          <p:cNvPicPr>
            <a:picLocks noChangeAspect="1" noChangeArrowheads="1"/>
          </p:cNvPicPr>
          <p:nvPr/>
        </p:nvPicPr>
        <p:blipFill>
          <a:blip r:embed="rId2" cstate="print"/>
          <a:srcRect/>
          <a:stretch>
            <a:fillRect/>
          </a:stretch>
        </p:blipFill>
        <p:spPr bwMode="auto">
          <a:xfrm>
            <a:off x="2779986" y="3868721"/>
            <a:ext cx="3069021" cy="2052162"/>
          </a:xfrm>
          <a:prstGeom prst="rect">
            <a:avLst/>
          </a:prstGeom>
          <a:noFill/>
          <a:ln w="9525">
            <a:noFill/>
            <a:miter lim="800000"/>
            <a:headEnd/>
            <a:tailEnd/>
          </a:ln>
        </p:spPr>
      </p:pic>
    </p:spTree>
    <p:extLst>
      <p:ext uri="{BB962C8B-B14F-4D97-AF65-F5344CB8AC3E}">
        <p14:creationId xmlns:p14="http://schemas.microsoft.com/office/powerpoint/2010/main" val="176814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Revisit Vision</a:t>
            </a:r>
          </a:p>
        </p:txBody>
      </p:sp>
      <p:sp>
        <p:nvSpPr>
          <p:cNvPr id="3" name="Content Placeholder 2"/>
          <p:cNvSpPr>
            <a:spLocks noGrp="1"/>
          </p:cNvSpPr>
          <p:nvPr>
            <p:ph idx="1"/>
          </p:nvPr>
        </p:nvSpPr>
        <p:spPr/>
        <p:txBody>
          <a:bodyPr/>
          <a:lstStyle/>
          <a:p>
            <a:pPr marL="0" indent="0">
              <a:buNone/>
            </a:pPr>
            <a:r>
              <a:rPr lang="en-US" dirty="0"/>
              <a:t>In your mentor groups, share the vision that you created after our last meeting and discuss what insight your principal (or other administrator) provided you.</a:t>
            </a:r>
          </a:p>
        </p:txBody>
      </p:sp>
    </p:spTree>
    <p:extLst>
      <p:ext uri="{BB962C8B-B14F-4D97-AF65-F5344CB8AC3E}">
        <p14:creationId xmlns:p14="http://schemas.microsoft.com/office/powerpoint/2010/main" val="131254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t>Essential Question</a:t>
            </a:r>
          </a:p>
        </p:txBody>
      </p:sp>
      <p:sp>
        <p:nvSpPr>
          <p:cNvPr id="4099" name="Content Placeholder 2"/>
          <p:cNvSpPr>
            <a:spLocks noGrp="1"/>
          </p:cNvSpPr>
          <p:nvPr>
            <p:ph idx="1"/>
          </p:nvPr>
        </p:nvSpPr>
        <p:spPr/>
        <p:txBody>
          <a:bodyPr/>
          <a:lstStyle/>
          <a:p>
            <a:pPr marL="0" indent="0">
              <a:buNone/>
            </a:pPr>
            <a:r>
              <a:rPr lang="en-US" dirty="0"/>
              <a:t>How do schools build schedules to create time for faculty collaboration and to facilitate academic interventions?</a:t>
            </a:r>
          </a:p>
          <a:p>
            <a:endParaRPr lang="en-US" dirty="0"/>
          </a:p>
        </p:txBody>
      </p:sp>
    </p:spTree>
    <p:extLst>
      <p:ext uri="{BB962C8B-B14F-4D97-AF65-F5344CB8AC3E}">
        <p14:creationId xmlns:p14="http://schemas.microsoft.com/office/powerpoint/2010/main" val="486553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58800" y="33611"/>
            <a:ext cx="7772400" cy="1470025"/>
          </a:xfrm>
        </p:spPr>
        <p:txBody>
          <a:bodyPr/>
          <a:lstStyle/>
          <a:p>
            <a:pPr eaLnBrk="1" hangingPunct="1"/>
            <a:r>
              <a:rPr lang="en-US" sz="3200" dirty="0"/>
              <a:t>The Purpose of the Master Schedule . . </a:t>
            </a:r>
            <a:br>
              <a:rPr lang="en-US" sz="3200" dirty="0"/>
            </a:br>
            <a:endParaRPr lang="en-US" sz="3200" dirty="0"/>
          </a:p>
        </p:txBody>
      </p:sp>
      <p:sp>
        <p:nvSpPr>
          <p:cNvPr id="5123" name="Rectangle 3"/>
          <p:cNvSpPr>
            <a:spLocks noGrp="1" noChangeArrowheads="1"/>
          </p:cNvSpPr>
          <p:nvPr>
            <p:ph type="subTitle" idx="1"/>
          </p:nvPr>
        </p:nvSpPr>
        <p:spPr>
          <a:xfrm>
            <a:off x="819807" y="1503636"/>
            <a:ext cx="7511393" cy="3449364"/>
          </a:xfrm>
        </p:spPr>
        <p:txBody>
          <a:bodyPr/>
          <a:lstStyle/>
          <a:p>
            <a:pPr eaLnBrk="1" hangingPunct="1"/>
            <a:r>
              <a:rPr lang="en-US" sz="3600" dirty="0"/>
              <a:t>..is to arrange the allotted time, staff, students, and physical resources together so that optimum learning will take place.</a:t>
            </a:r>
            <a:r>
              <a:rPr lang="en-US" sz="2400" dirty="0"/>
              <a:t/>
            </a:r>
            <a:br>
              <a:rPr lang="en-US" sz="2400" dirty="0"/>
            </a:br>
            <a:endParaRPr lang="en-US" sz="2400" dirty="0"/>
          </a:p>
        </p:txBody>
      </p:sp>
    </p:spTree>
    <p:extLst>
      <p:ext uri="{BB962C8B-B14F-4D97-AF65-F5344CB8AC3E}">
        <p14:creationId xmlns:p14="http://schemas.microsoft.com/office/powerpoint/2010/main" val="203973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Number 1 Priority</a:t>
            </a:r>
          </a:p>
        </p:txBody>
      </p:sp>
      <p:sp>
        <p:nvSpPr>
          <p:cNvPr id="6147" name="Content Placeholder 2"/>
          <p:cNvSpPr>
            <a:spLocks noGrp="1"/>
          </p:cNvSpPr>
          <p:nvPr>
            <p:ph idx="1"/>
          </p:nvPr>
        </p:nvSpPr>
        <p:spPr/>
        <p:txBody>
          <a:bodyPr/>
          <a:lstStyle/>
          <a:p>
            <a:pPr marL="0" indent="0">
              <a:buNone/>
            </a:pPr>
            <a:r>
              <a:rPr lang="en-US" sz="3600" dirty="0"/>
              <a:t>Provide students with maximum opportunities for receiving the instruction needed for mastery  AND learning (including intervention and enrichment)</a:t>
            </a:r>
          </a:p>
          <a:p>
            <a:pPr>
              <a:buFont typeface="Wingdings" pitchFamily="2" charset="2"/>
              <a:buNone/>
            </a:pPr>
            <a:endParaRPr lang="en-US" dirty="0"/>
          </a:p>
        </p:txBody>
      </p:sp>
    </p:spTree>
    <p:extLst>
      <p:ext uri="{BB962C8B-B14F-4D97-AF65-F5344CB8AC3E}">
        <p14:creationId xmlns:p14="http://schemas.microsoft.com/office/powerpoint/2010/main" val="971389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Principal’s Responsibility</a:t>
            </a:r>
          </a:p>
        </p:txBody>
      </p:sp>
      <p:sp>
        <p:nvSpPr>
          <p:cNvPr id="3" name="Content Placeholder 2"/>
          <p:cNvSpPr>
            <a:spLocks noGrp="1"/>
          </p:cNvSpPr>
          <p:nvPr>
            <p:ph idx="1"/>
          </p:nvPr>
        </p:nvSpPr>
        <p:spPr>
          <a:xfrm>
            <a:off x="457200" y="1269953"/>
            <a:ext cx="8229600" cy="4525963"/>
          </a:xfrm>
        </p:spPr>
        <p:txBody>
          <a:bodyPr/>
          <a:lstStyle/>
          <a:p>
            <a:pPr marL="0" indent="0">
              <a:buNone/>
            </a:pPr>
            <a:r>
              <a:rPr lang="en-US" i="1" dirty="0"/>
              <a:t>Before the school year begins you, as the instructional leader, have 2 primary responsibilities:</a:t>
            </a:r>
            <a:endParaRPr lang="en-US" dirty="0"/>
          </a:p>
          <a:p>
            <a:pPr marL="0" indent="0">
              <a:buNone/>
            </a:pPr>
            <a:r>
              <a:rPr lang="en-US" dirty="0"/>
              <a:t>1. Hire the best teachers possible</a:t>
            </a:r>
          </a:p>
          <a:p>
            <a:pPr marL="0" indent="0">
              <a:buNone/>
            </a:pPr>
            <a:r>
              <a:rPr lang="en-US" dirty="0"/>
              <a:t>2. Create a schedule in which student needs can be met in an efficient, thoughtful way</a:t>
            </a:r>
          </a:p>
        </p:txBody>
      </p:sp>
    </p:spTree>
    <p:extLst>
      <p:ext uri="{BB962C8B-B14F-4D97-AF65-F5344CB8AC3E}">
        <p14:creationId xmlns:p14="http://schemas.microsoft.com/office/powerpoint/2010/main" val="1020308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8105538" cy="995315"/>
          </a:xfrm>
        </p:spPr>
        <p:txBody>
          <a:bodyPr/>
          <a:lstStyle/>
          <a:p>
            <a:pPr algn="ctr"/>
            <a:r>
              <a:rPr lang="en-US" dirty="0"/>
              <a:t> Adult-Centered Schedules vs. Student-Centered Schedules</a:t>
            </a:r>
          </a:p>
        </p:txBody>
      </p:sp>
      <p:sp>
        <p:nvSpPr>
          <p:cNvPr id="3" name="Content Placeholder 2"/>
          <p:cNvSpPr>
            <a:spLocks noGrp="1"/>
          </p:cNvSpPr>
          <p:nvPr>
            <p:ph idx="1"/>
          </p:nvPr>
        </p:nvSpPr>
        <p:spPr/>
        <p:txBody>
          <a:bodyPr/>
          <a:lstStyle/>
          <a:p>
            <a:r>
              <a:rPr lang="en-US" sz="3600" b="1" dirty="0"/>
              <a:t>Read the descriptors</a:t>
            </a:r>
          </a:p>
          <a:p>
            <a:pPr>
              <a:buFont typeface="Wingdings" pitchFamily="2" charset="2"/>
              <a:buNone/>
            </a:pPr>
            <a:endParaRPr lang="en-US" sz="3600" b="1" dirty="0"/>
          </a:p>
          <a:p>
            <a:r>
              <a:rPr lang="en-US" sz="3600" b="1" dirty="0"/>
              <a:t>Discuss the questions that follow</a:t>
            </a:r>
          </a:p>
          <a:p>
            <a:endParaRPr lang="en-US" sz="3600" b="1" dirty="0"/>
          </a:p>
          <a:p>
            <a:r>
              <a:rPr lang="en-US" sz="3600" b="1" dirty="0"/>
              <a:t>Report out</a:t>
            </a:r>
          </a:p>
          <a:p>
            <a:pPr marL="0" indent="0">
              <a:buNone/>
            </a:pPr>
            <a:endParaRPr lang="en-US" b="1" dirty="0"/>
          </a:p>
        </p:txBody>
      </p:sp>
      <p:pic>
        <p:nvPicPr>
          <p:cNvPr id="7172" name="Picture 2" descr="C:\Users\user\AppData\Local\Microsoft\Windows\Temporary Internet Files\Content.IE5\BH2YY3PZ\MC900297565[1].wmf"/>
          <p:cNvPicPr>
            <a:picLocks noChangeAspect="1" noChangeArrowheads="1"/>
          </p:cNvPicPr>
          <p:nvPr/>
        </p:nvPicPr>
        <p:blipFill>
          <a:blip r:embed="rId2" cstate="print"/>
          <a:srcRect/>
          <a:stretch>
            <a:fillRect/>
          </a:stretch>
        </p:blipFill>
        <p:spPr bwMode="auto">
          <a:xfrm>
            <a:off x="5187950" y="4446588"/>
            <a:ext cx="2813050" cy="1801812"/>
          </a:xfrm>
          <a:prstGeom prst="rect">
            <a:avLst/>
          </a:prstGeom>
          <a:noFill/>
          <a:ln w="9525">
            <a:noFill/>
            <a:miter lim="800000"/>
            <a:headEnd/>
            <a:tailEnd/>
          </a:ln>
        </p:spPr>
      </p:pic>
    </p:spTree>
    <p:extLst>
      <p:ext uri="{BB962C8B-B14F-4D97-AF65-F5344CB8AC3E}">
        <p14:creationId xmlns:p14="http://schemas.microsoft.com/office/powerpoint/2010/main" val="141578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43000" y="89337"/>
            <a:ext cx="8001000" cy="1143000"/>
          </a:xfrm>
        </p:spPr>
        <p:txBody>
          <a:bodyPr/>
          <a:lstStyle/>
          <a:p>
            <a:r>
              <a:rPr lang="en-US" dirty="0"/>
              <a:t>Questions</a:t>
            </a:r>
          </a:p>
        </p:txBody>
      </p:sp>
      <p:sp>
        <p:nvSpPr>
          <p:cNvPr id="3" name="Content Placeholder 2"/>
          <p:cNvSpPr>
            <a:spLocks noGrp="1"/>
          </p:cNvSpPr>
          <p:nvPr>
            <p:ph idx="4294967295"/>
          </p:nvPr>
        </p:nvSpPr>
        <p:spPr>
          <a:xfrm>
            <a:off x="512379" y="1195550"/>
            <a:ext cx="8001000" cy="4416973"/>
          </a:xfrm>
        </p:spPr>
        <p:txBody>
          <a:bodyPr/>
          <a:lstStyle/>
          <a:p>
            <a:r>
              <a:rPr lang="en-US" sz="3200" dirty="0"/>
              <a:t>What challenges do your schools face in developing student-centered schedules? Brainstorm possible solutions.</a:t>
            </a:r>
          </a:p>
          <a:p>
            <a:r>
              <a:rPr lang="en-US" sz="3200" dirty="0"/>
              <a:t>What is the current process for developing master schedules in your county’s schools?</a:t>
            </a:r>
          </a:p>
          <a:p>
            <a:r>
              <a:rPr lang="en-US" sz="3200" dirty="0"/>
              <a:t>How can/does your county support schools as they develop their schedules?</a:t>
            </a:r>
          </a:p>
          <a:p>
            <a:pPr marL="0" indent="0">
              <a:buNone/>
            </a:pPr>
            <a:r>
              <a:rPr lang="en-US" dirty="0"/>
              <a:t>Turn to your partner</a:t>
            </a:r>
            <a:endParaRPr lang="en-US" sz="2400" dirty="0">
              <a:solidFill>
                <a:srgbClr val="FF0000"/>
              </a:solidFill>
            </a:endParaRPr>
          </a:p>
        </p:txBody>
      </p:sp>
    </p:spTree>
    <p:extLst>
      <p:ext uri="{BB962C8B-B14F-4D97-AF65-F5344CB8AC3E}">
        <p14:creationId xmlns:p14="http://schemas.microsoft.com/office/powerpoint/2010/main" val="25475780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t>6 Key Concepts for Scheduling</a:t>
            </a:r>
          </a:p>
        </p:txBody>
      </p:sp>
      <p:sp>
        <p:nvSpPr>
          <p:cNvPr id="8195" name="Content Placeholder 2"/>
          <p:cNvSpPr>
            <a:spLocks noGrp="1"/>
          </p:cNvSpPr>
          <p:nvPr>
            <p:ph idx="1"/>
          </p:nvPr>
        </p:nvSpPr>
        <p:spPr/>
        <p:txBody>
          <a:bodyPr/>
          <a:lstStyle/>
          <a:p>
            <a:pPr>
              <a:buFont typeface="Wingdings" pitchFamily="2" charset="2"/>
              <a:buNone/>
            </a:pPr>
            <a:r>
              <a:rPr lang="en-US" sz="4400" b="1" dirty="0"/>
              <a:t>1. The schedule is a reflection of the philosophy, mission and vision of a school</a:t>
            </a:r>
            <a:endParaRPr lang="en-US" sz="4400" dirty="0"/>
          </a:p>
        </p:txBody>
      </p:sp>
    </p:spTree>
    <p:extLst>
      <p:ext uri="{BB962C8B-B14F-4D97-AF65-F5344CB8AC3E}">
        <p14:creationId xmlns:p14="http://schemas.microsoft.com/office/powerpoint/2010/main" val="3925684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t>6 Key Concepts for Scheduling</a:t>
            </a:r>
          </a:p>
        </p:txBody>
      </p:sp>
      <p:sp>
        <p:nvSpPr>
          <p:cNvPr id="9219" name="Content Placeholder 2"/>
          <p:cNvSpPr>
            <a:spLocks noGrp="1"/>
          </p:cNvSpPr>
          <p:nvPr>
            <p:ph idx="1"/>
          </p:nvPr>
        </p:nvSpPr>
        <p:spPr/>
        <p:txBody>
          <a:bodyPr/>
          <a:lstStyle/>
          <a:p>
            <a:pPr>
              <a:buFont typeface="Wingdings" pitchFamily="2" charset="2"/>
              <a:buNone/>
            </a:pPr>
            <a:r>
              <a:rPr lang="en-US" sz="4400" b="1"/>
              <a:t>2. The principal must take the lead in schedule development</a:t>
            </a:r>
            <a:endParaRPr lang="en-US" sz="4400"/>
          </a:p>
        </p:txBody>
      </p:sp>
      <p:pic>
        <p:nvPicPr>
          <p:cNvPr id="9220" name="Picture 2" descr="C:\Users\TFSUser\AppData\Local\Microsoft\Windows\Temporary Internet Files\Content.IE5\N70WW14R\MM900284142[1].gif"/>
          <p:cNvPicPr>
            <a:picLocks noChangeAspect="1" noChangeArrowheads="1" noCrop="1"/>
          </p:cNvPicPr>
          <p:nvPr/>
        </p:nvPicPr>
        <p:blipFill>
          <a:blip r:embed="rId2" cstate="print"/>
          <a:srcRect/>
          <a:stretch>
            <a:fillRect/>
          </a:stretch>
        </p:blipFill>
        <p:spPr bwMode="auto">
          <a:xfrm>
            <a:off x="4966138" y="3289738"/>
            <a:ext cx="2579688" cy="2438400"/>
          </a:xfrm>
          <a:prstGeom prst="rect">
            <a:avLst/>
          </a:prstGeom>
          <a:noFill/>
          <a:ln w="9525">
            <a:noFill/>
            <a:miter lim="800000"/>
            <a:headEnd/>
            <a:tailEnd/>
          </a:ln>
        </p:spPr>
      </p:pic>
    </p:spTree>
    <p:extLst>
      <p:ext uri="{BB962C8B-B14F-4D97-AF65-F5344CB8AC3E}">
        <p14:creationId xmlns:p14="http://schemas.microsoft.com/office/powerpoint/2010/main" val="736802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6 Key Concepts for Scheduling</a:t>
            </a:r>
          </a:p>
        </p:txBody>
      </p:sp>
      <p:sp>
        <p:nvSpPr>
          <p:cNvPr id="10243" name="Content Placeholder 2"/>
          <p:cNvSpPr>
            <a:spLocks noGrp="1"/>
          </p:cNvSpPr>
          <p:nvPr>
            <p:ph idx="1"/>
          </p:nvPr>
        </p:nvSpPr>
        <p:spPr/>
        <p:txBody>
          <a:bodyPr/>
          <a:lstStyle/>
          <a:p>
            <a:pPr>
              <a:buFont typeface="Wingdings" pitchFamily="2" charset="2"/>
              <a:buNone/>
            </a:pPr>
            <a:r>
              <a:rPr lang="en-US" sz="4400" b="1"/>
              <a:t>3. The schedule must be based on the needs of the students</a:t>
            </a:r>
            <a:endParaRPr lang="en-US" sz="4400"/>
          </a:p>
        </p:txBody>
      </p:sp>
    </p:spTree>
    <p:extLst>
      <p:ext uri="{BB962C8B-B14F-4D97-AF65-F5344CB8AC3E}">
        <p14:creationId xmlns:p14="http://schemas.microsoft.com/office/powerpoint/2010/main" val="2087296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t>6 Key Concepts for Scheduling</a:t>
            </a:r>
          </a:p>
        </p:txBody>
      </p:sp>
      <p:sp>
        <p:nvSpPr>
          <p:cNvPr id="11267" name="Content Placeholder 2"/>
          <p:cNvSpPr>
            <a:spLocks noGrp="1"/>
          </p:cNvSpPr>
          <p:nvPr>
            <p:ph idx="1"/>
          </p:nvPr>
        </p:nvSpPr>
        <p:spPr/>
        <p:txBody>
          <a:bodyPr/>
          <a:lstStyle/>
          <a:p>
            <a:pPr>
              <a:buFont typeface="Wingdings" pitchFamily="2" charset="2"/>
              <a:buNone/>
            </a:pPr>
            <a:r>
              <a:rPr lang="en-US" sz="4400" b="1"/>
              <a:t>4. The master schedule must support collaboration</a:t>
            </a:r>
            <a:endParaRPr lang="en-US" sz="4400"/>
          </a:p>
        </p:txBody>
      </p:sp>
    </p:spTree>
    <p:extLst>
      <p:ext uri="{BB962C8B-B14F-4D97-AF65-F5344CB8AC3E}">
        <p14:creationId xmlns:p14="http://schemas.microsoft.com/office/powerpoint/2010/main" val="343823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PSEL Standard 9</a:t>
            </a:r>
          </a:p>
        </p:txBody>
      </p:sp>
      <p:sp>
        <p:nvSpPr>
          <p:cNvPr id="5" name="Content Placeholder 4"/>
          <p:cNvSpPr>
            <a:spLocks noGrp="1"/>
          </p:cNvSpPr>
          <p:nvPr>
            <p:ph idx="1"/>
          </p:nvPr>
        </p:nvSpPr>
        <p:spPr>
          <a:xfrm>
            <a:off x="457200" y="1103586"/>
            <a:ext cx="8229600" cy="5022577"/>
          </a:xfrm>
        </p:spPr>
        <p:txBody>
          <a:bodyPr/>
          <a:lstStyle/>
          <a:p>
            <a:pPr marL="0" indent="0">
              <a:buNone/>
            </a:pPr>
            <a:endParaRPr lang="en-US" dirty="0"/>
          </a:p>
        </p:txBody>
      </p:sp>
      <p:sp>
        <p:nvSpPr>
          <p:cNvPr id="6" name="Rectangle 5"/>
          <p:cNvSpPr/>
          <p:nvPr/>
        </p:nvSpPr>
        <p:spPr>
          <a:xfrm>
            <a:off x="606080" y="1095703"/>
            <a:ext cx="7807778" cy="6186309"/>
          </a:xfrm>
          <a:prstGeom prst="rect">
            <a:avLst/>
          </a:prstGeom>
        </p:spPr>
        <p:txBody>
          <a:bodyPr wrap="square">
            <a:spAutoFit/>
          </a:bodyPr>
          <a:lstStyle/>
          <a:p>
            <a:r>
              <a:rPr lang="en-US" sz="3600" dirty="0">
                <a:solidFill>
                  <a:srgbClr val="FF0000"/>
                </a:solidFill>
                <a:latin typeface="Helvetica Neue Light"/>
              </a:rPr>
              <a:t>PSEL Standard 9 </a:t>
            </a:r>
            <a:r>
              <a:rPr lang="en-US" sz="3600" dirty="0">
                <a:latin typeface="Helvetica Neue Light"/>
              </a:rPr>
              <a:t>(12 elements)—Effective educational leaders manage school operations and resources  to promote each student’s academic success and  well-being.</a:t>
            </a:r>
          </a:p>
          <a:p>
            <a:r>
              <a:rPr lang="en-US" sz="3600" dirty="0">
                <a:solidFill>
                  <a:srgbClr val="FF0000"/>
                </a:solidFill>
              </a:rPr>
              <a:t>ISLLC Standard 3</a:t>
            </a:r>
            <a:r>
              <a:rPr lang="en-US" sz="3600" dirty="0"/>
              <a:t> (5 functions)—Ensuring management of  the organization, operation, and resources for a safe, efficient, and effective learning environment. </a:t>
            </a:r>
          </a:p>
          <a:p>
            <a:endParaRPr lang="en-US" sz="3600" dirty="0">
              <a:latin typeface="Helvetica Neue Light"/>
            </a:endParaRPr>
          </a:p>
        </p:txBody>
      </p:sp>
    </p:spTree>
    <p:extLst>
      <p:ext uri="{BB962C8B-B14F-4D97-AF65-F5344CB8AC3E}">
        <p14:creationId xmlns:p14="http://schemas.microsoft.com/office/powerpoint/2010/main" val="2916652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t>6 Key Concepts for Scheduling</a:t>
            </a:r>
          </a:p>
        </p:txBody>
      </p:sp>
      <p:sp>
        <p:nvSpPr>
          <p:cNvPr id="12291" name="Content Placeholder 2"/>
          <p:cNvSpPr>
            <a:spLocks noGrp="1"/>
          </p:cNvSpPr>
          <p:nvPr>
            <p:ph idx="1"/>
          </p:nvPr>
        </p:nvSpPr>
        <p:spPr/>
        <p:txBody>
          <a:bodyPr/>
          <a:lstStyle/>
          <a:p>
            <a:pPr>
              <a:buFont typeface="Wingdings" pitchFamily="2" charset="2"/>
              <a:buNone/>
            </a:pPr>
            <a:r>
              <a:rPr lang="en-US" sz="4400" b="1"/>
              <a:t>5. A practical, fair, efficient schedule takes time and commitment to create </a:t>
            </a:r>
            <a:endParaRPr lang="en-US" sz="4400"/>
          </a:p>
        </p:txBody>
      </p:sp>
    </p:spTree>
    <p:extLst>
      <p:ext uri="{BB962C8B-B14F-4D97-AF65-F5344CB8AC3E}">
        <p14:creationId xmlns:p14="http://schemas.microsoft.com/office/powerpoint/2010/main" val="1877466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t>6 Key Concepts for Scheduling</a:t>
            </a:r>
          </a:p>
        </p:txBody>
      </p:sp>
      <p:sp>
        <p:nvSpPr>
          <p:cNvPr id="13315" name="Content Placeholder 2"/>
          <p:cNvSpPr>
            <a:spLocks noGrp="1"/>
          </p:cNvSpPr>
          <p:nvPr>
            <p:ph idx="1"/>
          </p:nvPr>
        </p:nvSpPr>
        <p:spPr/>
        <p:txBody>
          <a:bodyPr/>
          <a:lstStyle/>
          <a:p>
            <a:pPr>
              <a:buFont typeface="Wingdings" pitchFamily="2" charset="2"/>
              <a:buNone/>
            </a:pPr>
            <a:r>
              <a:rPr lang="en-US" sz="4400" b="1"/>
              <a:t>6. The master schedule has a great impact on student success</a:t>
            </a:r>
            <a:endParaRPr lang="en-US" sz="4400"/>
          </a:p>
        </p:txBody>
      </p:sp>
    </p:spTree>
    <p:extLst>
      <p:ext uri="{BB962C8B-B14F-4D97-AF65-F5344CB8AC3E}">
        <p14:creationId xmlns:p14="http://schemas.microsoft.com/office/powerpoint/2010/main" val="55553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Responsibilities</a:t>
            </a:r>
          </a:p>
        </p:txBody>
      </p:sp>
      <p:sp>
        <p:nvSpPr>
          <p:cNvPr id="3" name="Content Placeholder 2"/>
          <p:cNvSpPr>
            <a:spLocks noGrp="1"/>
          </p:cNvSpPr>
          <p:nvPr>
            <p:ph idx="1"/>
          </p:nvPr>
        </p:nvSpPr>
        <p:spPr>
          <a:xfrm>
            <a:off x="218189" y="1026096"/>
            <a:ext cx="8229600" cy="4525963"/>
          </a:xfrm>
        </p:spPr>
        <p:txBody>
          <a:bodyPr/>
          <a:lstStyle/>
          <a:p>
            <a:r>
              <a:rPr lang="en-US" dirty="0"/>
              <a:t>Vision</a:t>
            </a:r>
          </a:p>
          <a:p>
            <a:r>
              <a:rPr lang="en-US" dirty="0"/>
              <a:t>Instruction</a:t>
            </a:r>
          </a:p>
          <a:p>
            <a:r>
              <a:rPr lang="en-US" dirty="0"/>
              <a:t>Communication</a:t>
            </a:r>
          </a:p>
          <a:p>
            <a:r>
              <a:rPr lang="en-US" dirty="0"/>
              <a:t>Decision Making</a:t>
            </a:r>
          </a:p>
          <a:p>
            <a:r>
              <a:rPr lang="en-US" dirty="0"/>
              <a:t>Management</a:t>
            </a:r>
          </a:p>
          <a:p>
            <a:r>
              <a:rPr lang="en-US" dirty="0"/>
              <a:t>Culture/Climate</a:t>
            </a:r>
          </a:p>
          <a:p>
            <a:r>
              <a:rPr lang="en-US" dirty="0"/>
              <a:t>Relationships</a:t>
            </a:r>
          </a:p>
          <a:p>
            <a:r>
              <a:rPr lang="en-US" dirty="0"/>
              <a:t>Growth of everyone in the school</a:t>
            </a:r>
          </a:p>
          <a:p>
            <a:endParaRPr lang="en-US" dirty="0"/>
          </a:p>
          <a:p>
            <a:endParaRPr lang="en-US" dirty="0"/>
          </a:p>
        </p:txBody>
      </p:sp>
      <p:sp>
        <p:nvSpPr>
          <p:cNvPr id="4" name="TextBox 3"/>
          <p:cNvSpPr txBox="1"/>
          <p:nvPr/>
        </p:nvSpPr>
        <p:spPr>
          <a:xfrm>
            <a:off x="4704724" y="1722962"/>
            <a:ext cx="3858013" cy="1446550"/>
          </a:xfrm>
          <a:prstGeom prst="rect">
            <a:avLst/>
          </a:prstGeom>
          <a:noFill/>
        </p:spPr>
        <p:txBody>
          <a:bodyPr wrap="square" rtlCol="0">
            <a:spAutoFit/>
          </a:bodyPr>
          <a:lstStyle/>
          <a:p>
            <a:r>
              <a:rPr lang="en-US" sz="4400" dirty="0">
                <a:solidFill>
                  <a:srgbClr val="FF0000"/>
                </a:solidFill>
              </a:rPr>
              <a:t>Do any of </a:t>
            </a:r>
            <a:r>
              <a:rPr lang="en-US" sz="4400" dirty="0">
                <a:solidFill>
                  <a:srgbClr val="FF0000"/>
                </a:solidFill>
                <a:latin typeface="Helvetica Neue Light"/>
              </a:rPr>
              <a:t>these</a:t>
            </a:r>
            <a:r>
              <a:rPr lang="en-US" sz="4400" dirty="0">
                <a:solidFill>
                  <a:srgbClr val="FF0000"/>
                </a:solidFill>
              </a:rPr>
              <a:t> overlap?</a:t>
            </a:r>
            <a:endParaRPr lang="en-US" dirty="0">
              <a:solidFill>
                <a:srgbClr val="FF0000"/>
              </a:solidFill>
            </a:endParaRPr>
          </a:p>
        </p:txBody>
      </p:sp>
    </p:spTree>
    <p:extLst>
      <p:ext uri="{BB962C8B-B14F-4D97-AF65-F5344CB8AC3E}">
        <p14:creationId xmlns:p14="http://schemas.microsoft.com/office/powerpoint/2010/main" val="101935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GITZ</a:t>
            </a:r>
          </a:p>
        </p:txBody>
      </p:sp>
      <p:sp>
        <p:nvSpPr>
          <p:cNvPr id="3" name="Content Placeholder 2"/>
          <p:cNvSpPr>
            <a:spLocks noGrp="1"/>
          </p:cNvSpPr>
          <p:nvPr>
            <p:ph idx="1"/>
          </p:nvPr>
        </p:nvSpPr>
        <p:spPr>
          <a:xfrm>
            <a:off x="457200" y="1166018"/>
            <a:ext cx="8229600" cy="4525963"/>
          </a:xfrm>
        </p:spPr>
        <p:txBody>
          <a:bodyPr/>
          <a:lstStyle/>
          <a:p>
            <a:pPr marL="0" indent="0">
              <a:buNone/>
            </a:pPr>
            <a:r>
              <a:rPr lang="en-US" dirty="0"/>
              <a:t>What does Management mean to you?  What areas are involved in the management of a school? How does it differ from Instructional Leadership or Visionary Leadership?</a:t>
            </a:r>
          </a:p>
          <a:p>
            <a:pPr marL="0" indent="0">
              <a:buNone/>
            </a:pPr>
            <a:endParaRPr lang="en-US" dirty="0"/>
          </a:p>
          <a:p>
            <a:pPr marL="0" indent="0">
              <a:buNone/>
            </a:pPr>
            <a:r>
              <a:rPr lang="en-US" dirty="0"/>
              <a:t>Use the chart paper to list all of the elements of Management in a school.</a:t>
            </a:r>
          </a:p>
        </p:txBody>
      </p:sp>
    </p:spTree>
    <p:extLst>
      <p:ext uri="{BB962C8B-B14F-4D97-AF65-F5344CB8AC3E}">
        <p14:creationId xmlns:p14="http://schemas.microsoft.com/office/powerpoint/2010/main" val="662841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9" y="0"/>
            <a:ext cx="8844455" cy="1269953"/>
          </a:xfrm>
        </p:spPr>
        <p:txBody>
          <a:bodyPr/>
          <a:lstStyle/>
          <a:p>
            <a:pPr algn="ctr"/>
            <a:r>
              <a:rPr lang="en-US" dirty="0"/>
              <a:t>What comes under the umbrella of “Management?”</a:t>
            </a:r>
          </a:p>
        </p:txBody>
      </p:sp>
      <p:sp>
        <p:nvSpPr>
          <p:cNvPr id="3" name="Content Placeholder 2"/>
          <p:cNvSpPr>
            <a:spLocks noGrp="1"/>
          </p:cNvSpPr>
          <p:nvPr>
            <p:ph idx="1"/>
          </p:nvPr>
        </p:nvSpPr>
        <p:spPr>
          <a:xfrm>
            <a:off x="457200" y="1087821"/>
            <a:ext cx="8229600" cy="5038343"/>
          </a:xfrm>
        </p:spPr>
        <p:txBody>
          <a:bodyPr/>
          <a:lstStyle/>
          <a:p>
            <a:r>
              <a:rPr lang="en-US" dirty="0"/>
              <a:t>Safety</a:t>
            </a:r>
          </a:p>
          <a:p>
            <a:r>
              <a:rPr lang="en-US" dirty="0"/>
              <a:t>Finance</a:t>
            </a:r>
          </a:p>
          <a:p>
            <a:r>
              <a:rPr lang="en-US" dirty="0"/>
              <a:t>Communication</a:t>
            </a:r>
          </a:p>
          <a:p>
            <a:r>
              <a:rPr lang="en-US" dirty="0"/>
              <a:t>Schedules (all kinds)—Time management</a:t>
            </a:r>
          </a:p>
          <a:p>
            <a:r>
              <a:rPr lang="en-US" dirty="0"/>
              <a:t>Processes and Procedures</a:t>
            </a:r>
          </a:p>
          <a:p>
            <a:r>
              <a:rPr lang="en-US" dirty="0"/>
              <a:t>Political awareness and community relations</a:t>
            </a:r>
          </a:p>
          <a:p>
            <a:r>
              <a:rPr lang="en-US" dirty="0"/>
              <a:t>Personnel</a:t>
            </a:r>
          </a:p>
        </p:txBody>
      </p:sp>
      <p:pic>
        <p:nvPicPr>
          <p:cNvPr id="5" name="Picture 4" descr="Beauty Bargain: Profusion Luxy Lips ($1 Each at Walgreens)"/>
          <p:cNvPicPr>
            <a:picLocks noChangeAspect="1"/>
          </p:cNvPicPr>
          <p:nvPr/>
        </p:nvPicPr>
        <p:blipFill>
          <a:blip r:embed="rId2"/>
          <a:stretch>
            <a:fillRect/>
          </a:stretch>
        </p:blipFill>
        <p:spPr>
          <a:xfrm>
            <a:off x="5628291" y="1269953"/>
            <a:ext cx="1760482" cy="1760482"/>
          </a:xfrm>
          <a:prstGeom prst="rect">
            <a:avLst/>
          </a:prstGeom>
        </p:spPr>
      </p:pic>
    </p:spTree>
    <p:extLst>
      <p:ext uri="{BB962C8B-B14F-4D97-AF65-F5344CB8AC3E}">
        <p14:creationId xmlns:p14="http://schemas.microsoft.com/office/powerpoint/2010/main" val="487367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a:t>
            </a:r>
          </a:p>
        </p:txBody>
      </p:sp>
      <p:sp>
        <p:nvSpPr>
          <p:cNvPr id="3" name="Content Placeholder 2"/>
          <p:cNvSpPr>
            <a:spLocks noGrp="1"/>
          </p:cNvSpPr>
          <p:nvPr>
            <p:ph idx="1"/>
          </p:nvPr>
        </p:nvSpPr>
        <p:spPr/>
        <p:txBody>
          <a:bodyPr/>
          <a:lstStyle/>
          <a:p>
            <a:pPr marL="0" indent="0">
              <a:buNone/>
            </a:pPr>
            <a:r>
              <a:rPr lang="en-US" dirty="0"/>
              <a:t>Budget</a:t>
            </a:r>
          </a:p>
          <a:p>
            <a:pPr marL="0" indent="0">
              <a:buNone/>
            </a:pPr>
            <a:r>
              <a:rPr lang="en-US" dirty="0"/>
              <a:t>Fundraising</a:t>
            </a:r>
          </a:p>
          <a:p>
            <a:pPr marL="0" indent="0">
              <a:buNone/>
            </a:pPr>
            <a:r>
              <a:rPr lang="en-US" dirty="0"/>
              <a:t>Athletics (secondary)</a:t>
            </a:r>
          </a:p>
          <a:p>
            <a:pPr marL="0" indent="0">
              <a:buNone/>
            </a:pPr>
            <a:r>
              <a:rPr lang="en-US" dirty="0"/>
              <a:t>PO process</a:t>
            </a:r>
          </a:p>
          <a:p>
            <a:pPr marL="0" indent="0">
              <a:buNone/>
            </a:pPr>
            <a:r>
              <a:rPr lang="en-US" dirty="0"/>
              <a:t>Process for handling money/checks taken in</a:t>
            </a:r>
          </a:p>
        </p:txBody>
      </p:sp>
    </p:spTree>
    <p:extLst>
      <p:ext uri="{BB962C8B-B14F-4D97-AF65-F5344CB8AC3E}">
        <p14:creationId xmlns:p14="http://schemas.microsoft.com/office/powerpoint/2010/main" val="2863899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607"/>
            <a:ext cx="8105538" cy="995315"/>
          </a:xfrm>
        </p:spPr>
        <p:txBody>
          <a:bodyPr/>
          <a:lstStyle/>
          <a:p>
            <a:pPr algn="ctr"/>
            <a:r>
              <a:rPr lang="en-US" dirty="0"/>
              <a:t>What does communication look like at your school?</a:t>
            </a:r>
          </a:p>
        </p:txBody>
      </p:sp>
      <p:pic>
        <p:nvPicPr>
          <p:cNvPr id="4" name="Content Placeholder 3" descr="communicate2.jpg"/>
          <p:cNvPicPr>
            <a:picLocks noGrp="1" noChangeAspect="1"/>
          </p:cNvPicPr>
          <p:nvPr>
            <p:ph idx="1"/>
          </p:nvPr>
        </p:nvPicPr>
        <p:blipFill>
          <a:blip r:embed="rId2" cstate="print"/>
          <a:stretch>
            <a:fillRect/>
          </a:stretch>
        </p:blipFill>
        <p:spPr>
          <a:xfrm>
            <a:off x="2097238" y="1356663"/>
            <a:ext cx="4949948" cy="5012606"/>
          </a:xfrm>
          <a:prstGeom prst="rect">
            <a:avLst/>
          </a:prstGeom>
        </p:spPr>
      </p:pic>
    </p:spTree>
    <p:extLst>
      <p:ext uri="{BB962C8B-B14F-4D97-AF65-F5344CB8AC3E}">
        <p14:creationId xmlns:p14="http://schemas.microsoft.com/office/powerpoint/2010/main" val="928003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a:xfrm>
            <a:off x="457200" y="901946"/>
            <a:ext cx="8229600" cy="5054108"/>
          </a:xfrm>
        </p:spPr>
        <p:txBody>
          <a:bodyPr/>
          <a:lstStyle/>
          <a:p>
            <a:pPr marL="0" indent="0">
              <a:buNone/>
            </a:pPr>
            <a:r>
              <a:rPr lang="en-US" dirty="0"/>
              <a:t>Staff</a:t>
            </a:r>
          </a:p>
          <a:p>
            <a:pPr marL="0" indent="0">
              <a:buNone/>
            </a:pPr>
            <a:r>
              <a:rPr lang="en-US" dirty="0"/>
              <a:t>Students</a:t>
            </a:r>
          </a:p>
          <a:p>
            <a:pPr marL="0" indent="0">
              <a:buNone/>
            </a:pPr>
            <a:r>
              <a:rPr lang="en-US" dirty="0"/>
              <a:t>Parents</a:t>
            </a:r>
          </a:p>
          <a:p>
            <a:pPr marL="0" indent="0">
              <a:buNone/>
            </a:pPr>
            <a:r>
              <a:rPr lang="en-US" dirty="0"/>
              <a:t>Community</a:t>
            </a:r>
          </a:p>
          <a:p>
            <a:pPr marL="0" indent="0">
              <a:buNone/>
            </a:pPr>
            <a:r>
              <a:rPr lang="en-US" dirty="0"/>
              <a:t>Central Office</a:t>
            </a:r>
          </a:p>
          <a:p>
            <a:pPr marL="0" indent="0">
              <a:buNone/>
            </a:pPr>
            <a:r>
              <a:rPr lang="en-US" dirty="0"/>
              <a:t>Public Relations</a:t>
            </a:r>
          </a:p>
          <a:p>
            <a:pPr marL="0" indent="0">
              <a:buNone/>
            </a:pPr>
            <a:r>
              <a:rPr lang="en-US" dirty="0"/>
              <a:t>Have a communications plan—who, when, how often, how and who’s in charge?</a:t>
            </a:r>
          </a:p>
        </p:txBody>
      </p:sp>
    </p:spTree>
    <p:extLst>
      <p:ext uri="{BB962C8B-B14F-4D97-AF65-F5344CB8AC3E}">
        <p14:creationId xmlns:p14="http://schemas.microsoft.com/office/powerpoint/2010/main" val="2447528070"/>
      </p:ext>
    </p:extLst>
  </p:cSld>
  <p:clrMapOvr>
    <a:masterClrMapping/>
  </p:clrMapOvr>
</p:sld>
</file>

<file path=ppt/theme/theme1.xml><?xml version="1.0" encoding="utf-8"?>
<a:theme xmlns:a="http://schemas.openxmlformats.org/drawingml/2006/main" name="RESA Dropout Prevention">
  <a:themeElements>
    <a:clrScheme name="Custom 3">
      <a:dk1>
        <a:sysClr val="windowText" lastClr="000000"/>
      </a:dk1>
      <a:lt1>
        <a:sysClr val="window" lastClr="FFFFFF"/>
      </a:lt1>
      <a:dk2>
        <a:srgbClr val="2F2F26"/>
      </a:dk2>
      <a:lt2>
        <a:srgbClr val="9FA795"/>
      </a:lt2>
      <a:accent1>
        <a:srgbClr val="1A53AB"/>
      </a:accent1>
      <a:accent2>
        <a:srgbClr val="398832"/>
      </a:accent2>
      <a:accent3>
        <a:srgbClr val="F4521D"/>
      </a:accent3>
      <a:accent4>
        <a:srgbClr val="55C940"/>
      </a:accent4>
      <a:accent5>
        <a:srgbClr val="5039C6"/>
      </a:accent5>
      <a:accent6>
        <a:srgbClr val="7411D0"/>
      </a:accent6>
      <a:hlink>
        <a:srgbClr val="FFC000"/>
      </a:hlink>
      <a:folHlink>
        <a:srgbClr val="C0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RESA Dropout Prevention.thmx</Template>
  <TotalTime>1823</TotalTime>
  <Words>862</Words>
  <Application>Microsoft Office PowerPoint</Application>
  <PresentationFormat>On-screen Show (4:3)</PresentationFormat>
  <Paragraphs>123</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ＭＳ Ｐゴシック</vt:lpstr>
      <vt:lpstr>65 Helvetica Medium</vt:lpstr>
      <vt:lpstr>75 Helvetica Bold</vt:lpstr>
      <vt:lpstr>Arial</vt:lpstr>
      <vt:lpstr>Calibri</vt:lpstr>
      <vt:lpstr>Helvetica Neue</vt:lpstr>
      <vt:lpstr>Helvetica Neue Light</vt:lpstr>
      <vt:lpstr>Wingdings</vt:lpstr>
      <vt:lpstr>RESA Dropout Prevention</vt:lpstr>
      <vt:lpstr>Management Skills</vt:lpstr>
      <vt:lpstr>Revisit Vision</vt:lpstr>
      <vt:lpstr>PSEL Standard 9</vt:lpstr>
      <vt:lpstr>Principal Responsibilities</vt:lpstr>
      <vt:lpstr>GITZ</vt:lpstr>
      <vt:lpstr>What comes under the umbrella of “Management?”</vt:lpstr>
      <vt:lpstr>Finance</vt:lpstr>
      <vt:lpstr>What does communication look like at your school?</vt:lpstr>
      <vt:lpstr>Communication</vt:lpstr>
      <vt:lpstr>Political Awareness and Community Relations</vt:lpstr>
      <vt:lpstr>Personnel</vt:lpstr>
      <vt:lpstr>Processes and Procedures</vt:lpstr>
      <vt:lpstr>Lezotte’s 7 correlates of effective schools</vt:lpstr>
      <vt:lpstr> Daniel Goleman</vt:lpstr>
      <vt:lpstr>PowerPoint Presentation</vt:lpstr>
      <vt:lpstr>Student Safety</vt:lpstr>
      <vt:lpstr>School Crisis Scenarios</vt:lpstr>
      <vt:lpstr>Time Management--Scheduling</vt:lpstr>
      <vt:lpstr> Student-Focused Schedules </vt:lpstr>
      <vt:lpstr>Essential Question</vt:lpstr>
      <vt:lpstr>The Purpose of the Master Schedule . .  </vt:lpstr>
      <vt:lpstr>Number 1 Priority</vt:lpstr>
      <vt:lpstr>Principal’s Responsibility</vt:lpstr>
      <vt:lpstr> Adult-Centered Schedules vs. Student-Centered Schedules</vt:lpstr>
      <vt:lpstr>Questions</vt:lpstr>
      <vt:lpstr>6 Key Concepts for Scheduling</vt:lpstr>
      <vt:lpstr>6 Key Concepts for Scheduling</vt:lpstr>
      <vt:lpstr>6 Key Concepts for Scheduling</vt:lpstr>
      <vt:lpstr>6 Key Concepts for Scheduling</vt:lpstr>
      <vt:lpstr>6 Key Concepts for Scheduling</vt:lpstr>
      <vt:lpstr>6 Key Concepts for Scheduling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Evans Sr.</dc:creator>
  <cp:lastModifiedBy>Ellie</cp:lastModifiedBy>
  <cp:revision>33</cp:revision>
  <dcterms:created xsi:type="dcterms:W3CDTF">2016-09-20T12:45:32Z</dcterms:created>
  <dcterms:modified xsi:type="dcterms:W3CDTF">2018-03-09T15:21:05Z</dcterms:modified>
</cp:coreProperties>
</file>