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amp;ehk=BqpLqsEFnJY1Lne5E7DRfg&amp;pid=OfficeInsert"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8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827974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2pPr>
              <a:defRPr>
                <a:solidFill>
                  <a:srgbClr val="595959"/>
                </a:solidFill>
                <a:latin typeface="Helvetica Neue"/>
                <a:cs typeface="Helvetica Neue"/>
              </a:defRPr>
            </a:lvl2pPr>
            <a:lvl3pPr>
              <a:defRPr>
                <a:solidFill>
                  <a:srgbClr val="595959"/>
                </a:solidFill>
                <a:latin typeface="Helvetica Neue"/>
                <a:cs typeface="Helvetica Neue"/>
              </a:defRPr>
            </a:lvl3pPr>
            <a:lvl4pPr>
              <a:defRPr>
                <a:solidFill>
                  <a:srgbClr val="595959"/>
                </a:solidFill>
                <a:latin typeface="Helvetica Neue"/>
                <a:cs typeface="Helvetica Neue"/>
              </a:defRPr>
            </a:lvl4pPr>
            <a:lvl5pPr>
              <a:defRPr>
                <a:solidFill>
                  <a:srgbClr val="595959"/>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58428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pic>
        <p:nvPicPr>
          <p:cNvPr id="3"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8"/>
          <p:cNvSpPr>
            <a:spLocks noChangeArrowheads="1"/>
          </p:cNvSpPr>
          <p:nvPr/>
        </p:nvSpPr>
        <p:spPr bwMode="auto">
          <a:xfrm>
            <a:off x="4572000" y="3276600"/>
            <a:ext cx="4267200" cy="297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1800"/>
              </a:spcAft>
            </a:pPr>
            <a:r>
              <a:rPr lang="en-US" sz="2200" b="1">
                <a:solidFill>
                  <a:srgbClr val="666666"/>
                </a:solidFill>
                <a:latin typeface="75 Helvetica Bold" charset="0"/>
              </a:rPr>
              <a:t>STEVEN W. EDWARDS, PH.D</a:t>
            </a:r>
            <a:r>
              <a:rPr lang="en-US" sz="2400">
                <a:solidFill>
                  <a:srgbClr val="666666"/>
                </a:solidFill>
                <a:latin typeface="75 Helvetica Bold" charset="0"/>
              </a:rPr>
              <a:t>.</a:t>
            </a:r>
            <a:r>
              <a:rPr lang="en-US">
                <a:solidFill>
                  <a:srgbClr val="666666"/>
                </a:solidFill>
                <a:latin typeface="75 Helvetica Bold" charset="0"/>
              </a:rPr>
              <a:t/>
            </a:r>
            <a:br>
              <a:rPr lang="en-US">
                <a:solidFill>
                  <a:srgbClr val="666666"/>
                </a:solidFill>
                <a:latin typeface="75 Helvetica Bold" charset="0"/>
              </a:rPr>
            </a:br>
            <a:r>
              <a:rPr lang="en-US">
                <a:solidFill>
                  <a:srgbClr val="FF8000"/>
                </a:solidFill>
                <a:latin typeface="75 Helvetica Bold" charset="0"/>
              </a:rPr>
              <a:t>PRESIDENT &amp; CEO</a:t>
            </a:r>
            <a:r>
              <a:rPr lang="en-US" sz="1200">
                <a:solidFill>
                  <a:srgbClr val="FF8000"/>
                </a:solidFill>
                <a:latin typeface="75 Helvetica Bold" charset="0"/>
              </a:rPr>
              <a:t/>
            </a:r>
            <a:br>
              <a:rPr lang="en-US" sz="1200">
                <a:solidFill>
                  <a:srgbClr val="FF8000"/>
                </a:solidFill>
                <a:latin typeface="75 Helvetica Bold" charset="0"/>
              </a:rPr>
            </a:br>
            <a:r>
              <a:rPr lang="en-US" sz="1200">
                <a:solidFill>
                  <a:srgbClr val="FF8000"/>
                </a:solidFill>
                <a:latin typeface="75 Helvetica Bold" charset="0"/>
              </a:rPr>
              <a:t/>
            </a:r>
            <a:br>
              <a:rPr lang="en-US" sz="1200">
                <a:solidFill>
                  <a:srgbClr val="FF8000"/>
                </a:solidFill>
                <a:latin typeface="75 Helvetica Bold"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202.359.5124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steve@edwardsedservices.com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7" name="TextBox 6"/>
          <p:cNvSpPr txBox="1"/>
          <p:nvPr/>
        </p:nvSpPr>
        <p:spPr>
          <a:xfrm>
            <a:off x="4572000" y="1741488"/>
            <a:ext cx="4267200" cy="1077912"/>
          </a:xfrm>
          <a:prstGeom prst="rect">
            <a:avLst/>
          </a:prstGeom>
          <a:noFill/>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ja-JP" altLang="en-US" sz="3200" b="1">
                <a:solidFill>
                  <a:srgbClr val="0468A9"/>
                </a:solidFill>
                <a:latin typeface="Helvetica Neue Light" charset="0"/>
              </a:rPr>
              <a:t>“</a:t>
            </a:r>
            <a:r>
              <a:rPr lang="en-US" sz="3200" b="1">
                <a:solidFill>
                  <a:srgbClr val="0468A9"/>
                </a:solidFill>
                <a:latin typeface="Helvetica Neue Light" charset="0"/>
              </a:rPr>
              <a:t>LIKE</a:t>
            </a:r>
            <a:r>
              <a:rPr lang="ja-JP" altLang="en-US" sz="3200" b="1">
                <a:solidFill>
                  <a:srgbClr val="0468A9"/>
                </a:solidFill>
                <a:latin typeface="Helvetica Neue Light" charset="0"/>
              </a:rPr>
              <a:t>”</a:t>
            </a:r>
            <a:r>
              <a:rPr lang="en-US" sz="3200" b="1">
                <a:solidFill>
                  <a:srgbClr val="0468A9"/>
                </a:solidFill>
                <a:latin typeface="Helvetica Neue Light" charset="0"/>
              </a:rPr>
              <a:t> us on Facebook</a:t>
            </a:r>
          </a:p>
          <a:p>
            <a:pPr eaLnBrk="1" hangingPunct="1">
              <a:defRPr/>
            </a:pPr>
            <a:r>
              <a:rPr lang="en-US" sz="3200" b="1">
                <a:solidFill>
                  <a:srgbClr val="0468A9"/>
                </a:solidFill>
                <a:latin typeface="Helvetica Neue Light" charset="0"/>
              </a:rPr>
              <a:t>Follow us on Twitter</a:t>
            </a:r>
          </a:p>
        </p:txBody>
      </p:sp>
      <p:sp>
        <p:nvSpPr>
          <p:cNvPr id="6" name="Text Placeholder 6"/>
          <p:cNvSpPr>
            <a:spLocks noGrp="1"/>
          </p:cNvSpPr>
          <p:nvPr>
            <p:ph type="body" sz="quarter" idx="10"/>
          </p:nvPr>
        </p:nvSpPr>
        <p:spPr>
          <a:xfrm>
            <a:off x="4569693" y="306388"/>
            <a:ext cx="3683000" cy="1012825"/>
          </a:xfrm>
        </p:spPr>
        <p:txBody>
          <a:bodyPr>
            <a:noAutofit/>
          </a:bodyPr>
          <a:lstStyle>
            <a:lvl1pPr>
              <a:defRPr sz="4800" b="1" baseline="0"/>
            </a:lvl1pPr>
          </a:lstStyle>
          <a:p>
            <a:pPr lvl="0"/>
            <a:r>
              <a:rPr lang="en-US"/>
              <a:t>Click to edit Master text styles</a:t>
            </a:r>
          </a:p>
        </p:txBody>
      </p:sp>
    </p:spTree>
    <p:extLst>
      <p:ext uri="{BB962C8B-B14F-4D97-AF65-F5344CB8AC3E}">
        <p14:creationId xmlns:p14="http://schemas.microsoft.com/office/powerpoint/2010/main" val="2695686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pic>
        <p:nvPicPr>
          <p:cNvPr id="4"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5" descr="EES_ed_WebIcon_hire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319213"/>
            <a:ext cx="4570413" cy="4416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Rectangle 8"/>
          <p:cNvSpPr>
            <a:spLocks noChangeArrowheads="1"/>
          </p:cNvSpPr>
          <p:nvPr/>
        </p:nvSpPr>
        <p:spPr bwMode="auto">
          <a:xfrm>
            <a:off x="4572000" y="3748088"/>
            <a:ext cx="4267200" cy="2500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1800"/>
              </a:spcAft>
            </a:pPr>
            <a:r>
              <a:rPr lang="en-US" sz="1200">
                <a:solidFill>
                  <a:srgbClr val="FF8000"/>
                </a:solidFill>
                <a:latin typeface="75 Helvetica Bold" charset="0"/>
              </a:rPr>
              <a:t/>
            </a:r>
            <a:br>
              <a:rPr lang="en-US" sz="1200">
                <a:solidFill>
                  <a:srgbClr val="FF8000"/>
                </a:solidFill>
                <a:latin typeface="75 Helvetica Bold" charset="0"/>
              </a:rPr>
            </a:br>
            <a:r>
              <a:rPr lang="en-US" sz="1200">
                <a:solidFill>
                  <a:srgbClr val="FF8000"/>
                </a:solidFill>
                <a:latin typeface="75 Helvetica Bold" charset="0"/>
              </a:rPr>
              <a:t/>
            </a:r>
            <a:br>
              <a:rPr lang="en-US" sz="1200">
                <a:solidFill>
                  <a:srgbClr val="FF8000"/>
                </a:solidFill>
                <a:latin typeface="75 Helvetica Bold"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666666"/>
                </a:solidFill>
                <a:latin typeface="65 Helvetica Medium" charset="0"/>
              </a:rPr>
              <a:t/>
            </a:r>
            <a:br>
              <a:rPr lang="en-US">
                <a:solidFill>
                  <a:srgbClr val="666666"/>
                </a:solidFill>
                <a:latin typeface="65 Helvetica Medium" charset="0"/>
              </a:rPr>
            </a:br>
            <a:r>
              <a:rPr lang="en-US">
                <a:solidFill>
                  <a:srgbClr val="FF8000"/>
                </a:solidFill>
                <a:latin typeface="65 Helvetica Medium" charset="0"/>
              </a:rPr>
              <a:t>P</a:t>
            </a:r>
            <a:r>
              <a:rPr lang="en-US">
                <a:solidFill>
                  <a:srgbClr val="666666"/>
                </a:solidFill>
                <a:latin typeface="65 Helvetica Medium" charset="0"/>
              </a:rPr>
              <a:t>  703.837.0223  </a:t>
            </a:r>
            <a:r>
              <a:rPr lang="en-US">
                <a:solidFill>
                  <a:srgbClr val="FF8000"/>
                </a:solidFill>
                <a:latin typeface="65 Helvetica Medium" charset="0"/>
              </a:rPr>
              <a:t>F</a:t>
            </a:r>
            <a:r>
              <a:rPr lang="en-US">
                <a:solidFill>
                  <a:srgbClr val="666666"/>
                </a:solidFill>
                <a:latin typeface="65 Helvetica Medium" charset="0"/>
              </a:rPr>
              <a:t> 703.837.0223</a:t>
            </a:r>
            <a:br>
              <a:rPr lang="en-US">
                <a:solidFill>
                  <a:srgbClr val="666666"/>
                </a:solidFill>
                <a:latin typeface="65 Helvetica Medium" charset="0"/>
              </a:rPr>
            </a:br>
            <a:r>
              <a:rPr lang="en-US">
                <a:solidFill>
                  <a:srgbClr val="0080FF"/>
                </a:solidFill>
                <a:latin typeface="65 Helvetica Medium" charset="0"/>
              </a:rPr>
              <a:t>E</a:t>
            </a:r>
            <a:r>
              <a:rPr lang="en-US">
                <a:solidFill>
                  <a:srgbClr val="666666"/>
                </a:solidFill>
                <a:latin typeface="65 Helvetica Medium" charset="0"/>
              </a:rPr>
              <a:t>  info@edwardsedservices.com</a:t>
            </a:r>
            <a:br>
              <a:rPr lang="en-US">
                <a:solidFill>
                  <a:srgbClr val="666666"/>
                </a:solidFill>
                <a:latin typeface="65 Helvetica Medium" charset="0"/>
              </a:rPr>
            </a:br>
            <a:r>
              <a:rPr lang="en-US">
                <a:solidFill>
                  <a:srgbClr val="FF8000"/>
                </a:solidFill>
                <a:latin typeface="65 Helvetica Medium" charset="0"/>
              </a:rPr>
              <a:t>W</a:t>
            </a:r>
            <a:r>
              <a:rPr lang="en-US">
                <a:solidFill>
                  <a:srgbClr val="666666"/>
                </a:solidFill>
                <a:latin typeface="65 Helvetica Medium" charset="0"/>
              </a:rPr>
              <a:t> edwards</a:t>
            </a:r>
            <a:r>
              <a:rPr lang="en-US">
                <a:solidFill>
                  <a:srgbClr val="0080FF"/>
                </a:solidFill>
                <a:latin typeface="65 Helvetica Medium" charset="0"/>
              </a:rPr>
              <a:t>ed</a:t>
            </a:r>
            <a:r>
              <a:rPr lang="en-US">
                <a:solidFill>
                  <a:srgbClr val="666666"/>
                </a:solidFill>
                <a:latin typeface="65 Helvetica Medium" charset="0"/>
              </a:rPr>
              <a:t>services.com</a:t>
            </a:r>
          </a:p>
        </p:txBody>
      </p:sp>
      <p:sp>
        <p:nvSpPr>
          <p:cNvPr id="6" name="Text Placeholder 6"/>
          <p:cNvSpPr>
            <a:spLocks noGrp="1"/>
          </p:cNvSpPr>
          <p:nvPr>
            <p:ph type="body" sz="quarter" idx="10"/>
          </p:nvPr>
        </p:nvSpPr>
        <p:spPr>
          <a:xfrm>
            <a:off x="4572000" y="1319213"/>
            <a:ext cx="3683000" cy="1012825"/>
          </a:xfrm>
        </p:spPr>
        <p:txBody>
          <a:bodyPr>
            <a:noAutofit/>
          </a:bodyPr>
          <a:lstStyle>
            <a:lvl1pPr>
              <a:defRPr sz="4800" b="1" baseline="0"/>
            </a:lvl1pPr>
          </a:lstStyle>
          <a:p>
            <a:pPr lvl="0"/>
            <a:r>
              <a:rPr lang="en-US"/>
              <a:t>Click to edit Master text styles</a:t>
            </a:r>
          </a:p>
        </p:txBody>
      </p:sp>
      <p:sp>
        <p:nvSpPr>
          <p:cNvPr id="8" name="Text Placeholder 7"/>
          <p:cNvSpPr>
            <a:spLocks noGrp="1"/>
          </p:cNvSpPr>
          <p:nvPr>
            <p:ph type="body" sz="quarter" idx="11"/>
          </p:nvPr>
        </p:nvSpPr>
        <p:spPr>
          <a:xfrm>
            <a:off x="4572000" y="2693988"/>
            <a:ext cx="3683000" cy="1525587"/>
          </a:xfrm>
        </p:spPr>
        <p:txBody>
          <a:bodyPr>
            <a:noAutofit/>
          </a:bodyPr>
          <a:lstStyle>
            <a:lvl1pPr>
              <a:defRPr sz="2600" b="1" baseline="0">
                <a:solidFill>
                  <a:srgbClr val="256CBD"/>
                </a:solidFill>
              </a:defRPr>
            </a:lvl1pPr>
          </a:lstStyle>
          <a:p>
            <a:pPr lvl="0"/>
            <a:r>
              <a:rPr lang="en-US"/>
              <a:t>Click to edit Master text styles</a:t>
            </a:r>
          </a:p>
        </p:txBody>
      </p:sp>
    </p:spTree>
    <p:extLst>
      <p:ext uri="{BB962C8B-B14F-4D97-AF65-F5344CB8AC3E}">
        <p14:creationId xmlns:p14="http://schemas.microsoft.com/office/powerpoint/2010/main" val="14742363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p:cNvSpPr>
            <a:spLocks noGrp="1"/>
          </p:cNvSpPr>
          <p:nvPr>
            <p:ph type="dt" sz="half" idx="10"/>
          </p:nvPr>
        </p:nvSpPr>
        <p:spPr>
          <a:xfrm>
            <a:off x="3776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7C7B9EEB-3D6B-644C-9B33-CFDF86F04DCE}" type="datetimeFigureOut">
              <a:rPr lang="en-US" smtClean="0"/>
              <a:t>3/23/2017</a:t>
            </a:fld>
            <a:endParaRPr lang="en-US"/>
          </a:p>
        </p:txBody>
      </p:sp>
      <p:sp>
        <p:nvSpPr>
          <p:cNvPr id="4" name="Footer Placeholder 17"/>
          <p:cNvSpPr>
            <a:spLocks noGrp="1"/>
          </p:cNvSpPr>
          <p:nvPr>
            <p:ph type="ftr" sz="quarter" idx="11"/>
          </p:nvPr>
        </p:nvSpPr>
        <p:spPr>
          <a:xfrm>
            <a:off x="6062663" y="6111875"/>
            <a:ext cx="22860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ＭＳ Ｐゴシック" pitchFamily="34" charset="-128"/>
                <a:cs typeface="+mn-cs"/>
              </a:defRPr>
            </a:lvl1pPr>
          </a:lstStyle>
          <a:p>
            <a:endParaRPr lang="en-US"/>
          </a:p>
        </p:txBody>
      </p:sp>
      <p:sp>
        <p:nvSpPr>
          <p:cNvPr id="5" name="Slide Number Placeholder 4"/>
          <p:cNvSpPr>
            <a:spLocks noGrp="1"/>
          </p:cNvSpPr>
          <p:nvPr>
            <p:ph type="sldNum" sz="quarter" idx="12"/>
          </p:nvPr>
        </p:nvSpPr>
        <p:spPr>
          <a:xfrm>
            <a:off x="8348663" y="6111875"/>
            <a:ext cx="4572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defRPr>
            </a:lvl1pPr>
          </a:lstStyle>
          <a:p>
            <a:fld id="{F9F0D002-2334-824A-B6CD-FB70F7A3370A}" type="slidenum">
              <a:rPr lang="en-US" smtClean="0"/>
              <a:t>‹#›</a:t>
            </a:fld>
            <a:endParaRPr lang="en-US"/>
          </a:p>
        </p:txBody>
      </p:sp>
    </p:spTree>
    <p:extLst>
      <p:ext uri="{BB962C8B-B14F-4D97-AF65-F5344CB8AC3E}">
        <p14:creationId xmlns:p14="http://schemas.microsoft.com/office/powerpoint/2010/main" val="2047272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pic>
        <p:nvPicPr>
          <p:cNvPr id="5" name="Picture 5" descr="EES_PP_Master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685800" y="5008118"/>
            <a:ext cx="5357280" cy="867737"/>
          </a:xfrm>
        </p:spPr>
        <p:txBody>
          <a:bodyPr>
            <a:normAutofit/>
          </a:bodyPr>
          <a:lstStyle>
            <a:lvl1pPr algn="l">
              <a:defRPr sz="3500" baseline="0">
                <a:solidFill>
                  <a:srgbClr val="595959"/>
                </a:solidFill>
                <a:latin typeface="Helvetica Neue"/>
                <a:cs typeface="Helvetica Neue"/>
              </a:defRPr>
            </a:lvl1pPr>
          </a:lstStyle>
          <a:p>
            <a:r>
              <a:rPr lang="en-US"/>
              <a:t>Click to edit Master title style</a:t>
            </a:r>
            <a:endParaRPr lang="en-US" dirty="0"/>
          </a:p>
        </p:txBody>
      </p:sp>
      <p:sp>
        <p:nvSpPr>
          <p:cNvPr id="3" name="Subtitle 2"/>
          <p:cNvSpPr>
            <a:spLocks noGrp="1"/>
          </p:cNvSpPr>
          <p:nvPr>
            <p:ph type="subTitle" idx="1"/>
          </p:nvPr>
        </p:nvSpPr>
        <p:spPr>
          <a:xfrm>
            <a:off x="685800" y="5875856"/>
            <a:ext cx="3811110" cy="661050"/>
          </a:xfrm>
        </p:spPr>
        <p:txBody>
          <a:bodyPr>
            <a:normAutofit/>
          </a:bodyPr>
          <a:lstStyle>
            <a:lvl1pPr marL="0" indent="0" algn="l">
              <a:buNone/>
              <a:defRPr sz="21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4" name="Text Placeholder 13"/>
          <p:cNvSpPr>
            <a:spLocks noGrp="1"/>
          </p:cNvSpPr>
          <p:nvPr>
            <p:ph type="body" sz="quarter" idx="10"/>
          </p:nvPr>
        </p:nvSpPr>
        <p:spPr>
          <a:xfrm>
            <a:off x="6207125" y="4649788"/>
            <a:ext cx="2682875" cy="2038350"/>
          </a:xfrm>
        </p:spPr>
        <p:txBody>
          <a:bodyPr>
            <a:normAutofit/>
          </a:bodyPr>
          <a:lstStyle>
            <a:lvl1pPr>
              <a:defRPr sz="2500">
                <a:solidFill>
                  <a:schemeClr val="tx1">
                    <a:lumMod val="50000"/>
                    <a:lumOff val="50000"/>
                  </a:schemeClr>
                </a:solidFill>
              </a:defRPr>
            </a:lvl1pPr>
          </a:lstStyle>
          <a:p>
            <a:pPr lvl="0"/>
            <a:r>
              <a:rPr lang="en-US"/>
              <a:t>Click to edit Master text styles</a:t>
            </a:r>
          </a:p>
        </p:txBody>
      </p:sp>
    </p:spTree>
    <p:extLst>
      <p:ext uri="{BB962C8B-B14F-4D97-AF65-F5344CB8AC3E}">
        <p14:creationId xmlns:p14="http://schemas.microsoft.com/office/powerpoint/2010/main" val="3154433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C7B9EEB-3D6B-644C-9B33-CFDF86F04DCE}" type="datetimeFigureOut">
              <a:rPr lang="en-US" smtClean="0"/>
              <a:t>3/23/2017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9F0D002-2334-824A-B6CD-FB70F7A3370A}" type="slidenum">
              <a:rPr lang="en-US" smtClean="0"/>
              <a:t>‹#›</a:t>
            </a:fld>
            <a:endParaRPr lang="en-US"/>
          </a:p>
        </p:txBody>
      </p:sp>
    </p:spTree>
    <p:extLst>
      <p:ext uri="{BB962C8B-B14F-4D97-AF65-F5344CB8AC3E}">
        <p14:creationId xmlns:p14="http://schemas.microsoft.com/office/powerpoint/2010/main" val="3104588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lvl1pPr>
              <a:defRPr baseline="0"/>
            </a:lvl1pPr>
          </a:lstStyle>
          <a:p>
            <a:r>
              <a:rPr lang="en-US"/>
              <a:t>Click to edit Master title style</a:t>
            </a:r>
            <a:endParaRPr lang="en-US" dirty="0"/>
          </a:p>
        </p:txBody>
      </p:sp>
      <p:sp>
        <p:nvSpPr>
          <p:cNvPr id="3" name="Content Placeholder 2"/>
          <p:cNvSpPr>
            <a:spLocks noGrp="1"/>
          </p:cNvSpPr>
          <p:nvPr>
            <p:ph idx="1"/>
          </p:nvPr>
        </p:nvSpPr>
        <p:spPr/>
        <p:txBody>
          <a:bodyPr/>
          <a:lstStyle>
            <a:lvl1pPr>
              <a:buFont typeface="Arial"/>
              <a:buChar char="•"/>
              <a:defRPr sz="3600" baseline="0">
                <a:solidFill>
                  <a:schemeClr val="tx1">
                    <a:lumMod val="65000"/>
                    <a:lumOff val="35000"/>
                  </a:schemeClr>
                </a:solidFill>
              </a:defRPr>
            </a:lvl1pPr>
            <a:lvl2pPr>
              <a:defRPr>
                <a:solidFill>
                  <a:schemeClr val="tx1">
                    <a:lumMod val="65000"/>
                    <a:lumOff val="35000"/>
                  </a:schemeClr>
                </a:solidFill>
                <a:latin typeface="Helvetica Neue"/>
                <a:cs typeface="Helvetica Neue"/>
              </a:defRPr>
            </a:lvl2pPr>
            <a:lvl3pPr>
              <a:defRPr>
                <a:solidFill>
                  <a:schemeClr val="tx1">
                    <a:lumMod val="65000"/>
                    <a:lumOff val="35000"/>
                  </a:schemeClr>
                </a:solidFill>
                <a:latin typeface="Helvetica Neue"/>
                <a:cs typeface="Helvetica Neue"/>
              </a:defRPr>
            </a:lvl3pPr>
            <a:lvl4pPr>
              <a:defRPr>
                <a:solidFill>
                  <a:schemeClr val="tx1">
                    <a:lumMod val="65000"/>
                    <a:lumOff val="35000"/>
                  </a:schemeClr>
                </a:solidFill>
                <a:latin typeface="Helvetica Neue"/>
                <a:cs typeface="Helvetica Neue"/>
              </a:defRPr>
            </a:lvl4pPr>
            <a:lvl5pPr>
              <a:defRPr>
                <a:solidFill>
                  <a:schemeClr val="tx1">
                    <a:lumMod val="65000"/>
                    <a:lumOff val="35000"/>
                  </a:schemeClr>
                </a:solidFill>
                <a:latin typeface="Helvetica Neue"/>
                <a:cs typeface="Helvetica Neu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5546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9531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Font typeface="Arial"/>
              <a:buChar char="•"/>
              <a:defRPr sz="2800" baseline="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buFont typeface="Arial"/>
              <a:buChar char="•"/>
              <a:defRPr sz="2800"/>
            </a:lvl1pPr>
            <a:lvl2pPr>
              <a:defRPr sz="2400">
                <a:solidFill>
                  <a:srgbClr val="595959"/>
                </a:solidFill>
                <a:latin typeface="Helvetica Neue"/>
                <a:cs typeface="Helvetica Neue"/>
              </a:defRPr>
            </a:lvl2pPr>
            <a:lvl3pPr>
              <a:defRPr sz="2000">
                <a:solidFill>
                  <a:srgbClr val="595959"/>
                </a:solidFill>
                <a:latin typeface="Helvetica Neue"/>
                <a:cs typeface="Helvetica Neue"/>
              </a:defRPr>
            </a:lvl3pPr>
            <a:lvl4pPr>
              <a:defRPr sz="1800">
                <a:solidFill>
                  <a:srgbClr val="595959"/>
                </a:solidFill>
                <a:latin typeface="Helvetica Neue"/>
                <a:cs typeface="Helvetica Neue"/>
              </a:defRPr>
            </a:lvl4pPr>
            <a:lvl5pPr>
              <a:defRPr sz="1800">
                <a:solidFill>
                  <a:srgbClr val="595959"/>
                </a:solidFill>
                <a:latin typeface="Helvetica Neue"/>
                <a:cs typeface="Helvetica Neue"/>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38165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05538" cy="974831"/>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solidFill>
                  <a:schemeClr val="tx1">
                    <a:lumMod val="65000"/>
                    <a:lumOff val="35000"/>
                  </a:schemeClr>
                </a:solidFill>
                <a:latin typeface="Helvetica Neue"/>
                <a:cs typeface="Helvetica Neue"/>
              </a:defRPr>
            </a:lvl2pPr>
            <a:lvl3pPr>
              <a:defRPr sz="1800">
                <a:solidFill>
                  <a:schemeClr val="tx1">
                    <a:lumMod val="65000"/>
                    <a:lumOff val="35000"/>
                  </a:schemeClr>
                </a:solidFill>
                <a:latin typeface="Helvetica Neue"/>
                <a:cs typeface="Helvetica Neue"/>
              </a:defRPr>
            </a:lvl3pPr>
            <a:lvl4pPr>
              <a:defRPr sz="1600">
                <a:solidFill>
                  <a:schemeClr val="tx1">
                    <a:lumMod val="65000"/>
                    <a:lumOff val="35000"/>
                  </a:schemeClr>
                </a:solidFill>
                <a:latin typeface="Helvetica Neue"/>
                <a:cs typeface="Helvetica Neue"/>
              </a:defRPr>
            </a:lvl4pPr>
            <a:lvl5pPr>
              <a:defRPr sz="1600">
                <a:solidFill>
                  <a:schemeClr val="tx1">
                    <a:lumMod val="65000"/>
                    <a:lumOff val="35000"/>
                  </a:schemeClr>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baseline="0">
                <a:solidFill>
                  <a:srgbClr val="256CB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solidFill>
                  <a:srgbClr val="595959"/>
                </a:solidFill>
                <a:latin typeface="Helvetica Neue"/>
                <a:cs typeface="Helvetica Neue"/>
              </a:defRPr>
            </a:lvl2pPr>
            <a:lvl3pPr>
              <a:defRPr sz="1800">
                <a:solidFill>
                  <a:srgbClr val="595959"/>
                </a:solidFill>
                <a:latin typeface="Helvetica Neue"/>
                <a:cs typeface="Helvetica Neue"/>
              </a:defRPr>
            </a:lvl3pPr>
            <a:lvl4pPr>
              <a:defRPr sz="1600">
                <a:solidFill>
                  <a:srgbClr val="595959"/>
                </a:solidFill>
                <a:latin typeface="Helvetica Neue"/>
                <a:cs typeface="Helvetica Neue"/>
              </a:defRPr>
            </a:lvl4pPr>
            <a:lvl5pPr>
              <a:defRPr sz="1600">
                <a:solidFill>
                  <a:srgbClr val="595959"/>
                </a:solidFill>
                <a:latin typeface="Helvetica Neue"/>
                <a:cs typeface="Helvetica Neue"/>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1405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457200" y="1417638"/>
            <a:ext cx="8229600" cy="4511675"/>
          </a:xfrm>
        </p:spPr>
        <p:txBody>
          <a:bodyPr>
            <a:normAutofit/>
          </a:bodyPr>
          <a:lstStyle>
            <a:lvl1pPr marL="342900" marR="0" indent="-342900" algn="l" defTabSz="457200" rtl="0" eaLnBrk="1" fontAlgn="auto" latinLnBrk="0" hangingPunct="1">
              <a:lnSpc>
                <a:spcPct val="100000"/>
              </a:lnSpc>
              <a:spcBef>
                <a:spcPct val="20000"/>
              </a:spcBef>
              <a:spcAft>
                <a:spcPts val="0"/>
              </a:spcAft>
              <a:buClrTx/>
              <a:buSzTx/>
              <a:buFont typeface="Arial"/>
              <a:buNone/>
              <a:tabLst/>
              <a:defRPr sz="5400"/>
            </a:lvl1pPr>
          </a:lstStyle>
          <a:p>
            <a:pPr lvl="0"/>
            <a:r>
              <a:rPr lang="en-US"/>
              <a:t>Click to edit Master text styles</a:t>
            </a:r>
          </a:p>
        </p:txBody>
      </p:sp>
    </p:spTree>
    <p:extLst>
      <p:ext uri="{BB962C8B-B14F-4D97-AF65-F5344CB8AC3E}">
        <p14:creationId xmlns:p14="http://schemas.microsoft.com/office/powerpoint/2010/main" val="2910389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256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2" name="Picture 8" descr="EES_PP_Transition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585046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buFont typeface="Arial"/>
              <a:buChar char="•"/>
              <a:defRPr sz="2900"/>
            </a:lvl1pPr>
            <a:lvl2pPr>
              <a:defRPr sz="2800">
                <a:solidFill>
                  <a:srgbClr val="595959"/>
                </a:solidFill>
                <a:latin typeface="Helvetica Neue"/>
                <a:cs typeface="Helvetica Neue"/>
              </a:defRPr>
            </a:lvl2pPr>
            <a:lvl3pPr>
              <a:defRPr sz="2400">
                <a:solidFill>
                  <a:srgbClr val="595959"/>
                </a:solidFill>
                <a:latin typeface="Helvetica Neue"/>
                <a:cs typeface="Helvetica Neue"/>
              </a:defRPr>
            </a:lvl3pPr>
            <a:lvl4pPr>
              <a:defRPr sz="2000">
                <a:solidFill>
                  <a:srgbClr val="595959"/>
                </a:solidFill>
                <a:latin typeface="Helvetica Neue"/>
                <a:cs typeface="Helvetica Neue"/>
              </a:defRPr>
            </a:lvl4pPr>
            <a:lvl5pPr>
              <a:defRPr sz="2000">
                <a:solidFill>
                  <a:srgbClr val="595959"/>
                </a:solidFill>
                <a:latin typeface="Helvetica Neue"/>
                <a:cs typeface="Helvetica Neue"/>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6008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870"/>
            <a:ext cx="5486400" cy="42667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6663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EES_PP_Text"/>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Slide Title Here</a:t>
            </a:r>
          </a:p>
        </p:txBody>
      </p:sp>
      <p:sp>
        <p:nvSpPr>
          <p:cNvPr id="1028"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	Use this slide when you don</a:t>
            </a:r>
            <a:r>
              <a:rPr lang="ja-JP" altLang="en-US"/>
              <a:t>’</a:t>
            </a:r>
            <a:r>
              <a:rPr lang="en-US" altLang="ja-JP"/>
              <a:t>t have bullets</a:t>
            </a: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txStyles>
    <p:titleStyle>
      <a:lvl1pPr algn="r" defTabSz="457200" rtl="0" eaLnBrk="1" fontAlgn="base" hangingPunct="1">
        <a:spcBef>
          <a:spcPct val="0"/>
        </a:spcBef>
        <a:spcAft>
          <a:spcPct val="0"/>
        </a:spcAft>
        <a:defRPr sz="3200" kern="1200">
          <a:solidFill>
            <a:srgbClr val="7F7F7F"/>
          </a:solidFill>
          <a:latin typeface="Helvetica Neue"/>
          <a:ea typeface="ＭＳ Ｐゴシック" pitchFamily="-100" charset="-128"/>
          <a:cs typeface="Helvetica Neue"/>
        </a:defRPr>
      </a:lvl1pPr>
      <a:lvl2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2pPr>
      <a:lvl3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3pPr>
      <a:lvl4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4pPr>
      <a:lvl5pPr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cs typeface="Helvetica Neue" charset="0"/>
        </a:defRPr>
      </a:lvl5pPr>
      <a:lvl6pPr marL="4572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6pPr>
      <a:lvl7pPr marL="9144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7pPr>
      <a:lvl8pPr marL="13716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8pPr>
      <a:lvl9pPr marL="1828800" algn="r" defTabSz="457200" rtl="0" eaLnBrk="1" fontAlgn="base" hangingPunct="1">
        <a:spcBef>
          <a:spcPct val="0"/>
        </a:spcBef>
        <a:spcAft>
          <a:spcPct val="0"/>
        </a:spcAft>
        <a:defRPr sz="3200">
          <a:solidFill>
            <a:srgbClr val="7F7F7F"/>
          </a:solidFill>
          <a:latin typeface="Helvetica Neue" pitchFamily="-100" charset="0"/>
          <a:ea typeface="ＭＳ Ｐゴシック" pitchFamily="-100" charset="-128"/>
        </a:defRPr>
      </a:lvl9pPr>
    </p:titleStyle>
    <p:bodyStyle>
      <a:lvl1pPr marL="342900" indent="-342900" algn="l" defTabSz="457200" rtl="0" eaLnBrk="1" fontAlgn="base" hangingPunct="1">
        <a:spcBef>
          <a:spcPct val="20000"/>
        </a:spcBef>
        <a:spcAft>
          <a:spcPct val="0"/>
        </a:spcAft>
        <a:buFont typeface="Arial" charset="0"/>
        <a:buChar char="•"/>
        <a:defRPr sz="4800" kern="1200">
          <a:solidFill>
            <a:srgbClr val="E85C1D"/>
          </a:solidFill>
          <a:latin typeface="Helvetica Neue Light"/>
          <a:ea typeface="ＭＳ Ｐゴシック" pitchFamily="-100" charset="-128"/>
          <a:cs typeface="Helvetica Neue Light"/>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0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0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0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amp;ehk=BqpLqsEFnJY1Lne5E7DRfg&amp;pid=OfficeInsert"/><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000" dirty="0"/>
              <a:t>Management Skills</a:t>
            </a:r>
          </a:p>
        </p:txBody>
      </p:sp>
      <p:sp>
        <p:nvSpPr>
          <p:cNvPr id="3" name="Subtitle 2"/>
          <p:cNvSpPr>
            <a:spLocks noGrp="1"/>
          </p:cNvSpPr>
          <p:nvPr>
            <p:ph type="subTitle" idx="1"/>
          </p:nvPr>
        </p:nvSpPr>
        <p:spPr>
          <a:xfrm>
            <a:off x="2171700" y="3369880"/>
            <a:ext cx="4800600" cy="1314450"/>
          </a:xfrm>
        </p:spPr>
        <p:txBody>
          <a:bodyPr/>
          <a:lstStyle/>
          <a:p>
            <a:r>
              <a:rPr lang="en-US" dirty="0"/>
              <a:t>February 16, 2017</a:t>
            </a:r>
          </a:p>
          <a:p>
            <a:r>
              <a:rPr lang="en-US" dirty="0"/>
              <a:t>WV Cohort</a:t>
            </a:r>
          </a:p>
          <a:p>
            <a:r>
              <a:rPr lang="en-US" sz="2400" dirty="0"/>
              <a:t>Dr. Mary Lu MacCorkle</a:t>
            </a:r>
          </a:p>
        </p:txBody>
      </p:sp>
    </p:spTree>
    <p:extLst>
      <p:ext uri="{BB962C8B-B14F-4D97-AF65-F5344CB8AC3E}">
        <p14:creationId xmlns:p14="http://schemas.microsoft.com/office/powerpoint/2010/main" val="3706450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p>
        </p:txBody>
      </p:sp>
      <p:sp>
        <p:nvSpPr>
          <p:cNvPr id="3" name="Content Placeholder 2"/>
          <p:cNvSpPr>
            <a:spLocks noGrp="1"/>
          </p:cNvSpPr>
          <p:nvPr>
            <p:ph idx="1"/>
          </p:nvPr>
        </p:nvSpPr>
        <p:spPr>
          <a:xfrm>
            <a:off x="1485900" y="1661292"/>
            <a:ext cx="6172200" cy="3790581"/>
          </a:xfrm>
        </p:spPr>
        <p:txBody>
          <a:bodyPr/>
          <a:lstStyle/>
          <a:p>
            <a:pPr marL="0" indent="0">
              <a:buNone/>
            </a:pPr>
            <a:r>
              <a:rPr lang="en-US" dirty="0"/>
              <a:t>Staff</a:t>
            </a:r>
          </a:p>
          <a:p>
            <a:pPr marL="0" indent="0">
              <a:buNone/>
            </a:pPr>
            <a:r>
              <a:rPr lang="en-US" dirty="0"/>
              <a:t>Students</a:t>
            </a:r>
          </a:p>
          <a:p>
            <a:pPr marL="0" indent="0">
              <a:buNone/>
            </a:pPr>
            <a:r>
              <a:rPr lang="en-US" dirty="0"/>
              <a:t>Parents</a:t>
            </a:r>
          </a:p>
          <a:p>
            <a:pPr marL="0" indent="0">
              <a:buNone/>
            </a:pPr>
            <a:r>
              <a:rPr lang="en-US" dirty="0"/>
              <a:t>Community</a:t>
            </a:r>
          </a:p>
          <a:p>
            <a:pPr marL="0" indent="0">
              <a:buNone/>
            </a:pPr>
            <a:r>
              <a:rPr lang="en-US" dirty="0"/>
              <a:t>Central Office</a:t>
            </a:r>
          </a:p>
          <a:p>
            <a:pPr marL="0" indent="0">
              <a:buNone/>
            </a:pPr>
            <a:r>
              <a:rPr lang="en-US" dirty="0"/>
              <a:t>Public Relations</a:t>
            </a:r>
          </a:p>
          <a:p>
            <a:pPr marL="0" indent="0">
              <a:buNone/>
            </a:pPr>
            <a:r>
              <a:rPr lang="en-US" dirty="0"/>
              <a:t>Have a communications plan—who, when, how often, how and who’s in charge?</a:t>
            </a:r>
          </a:p>
        </p:txBody>
      </p:sp>
    </p:spTree>
    <p:extLst>
      <p:ext uri="{BB962C8B-B14F-4D97-AF65-F5344CB8AC3E}">
        <p14:creationId xmlns:p14="http://schemas.microsoft.com/office/powerpoint/2010/main" val="2447528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857251"/>
            <a:ext cx="6079154" cy="952465"/>
          </a:xfrm>
        </p:spPr>
        <p:txBody>
          <a:bodyPr>
            <a:normAutofit fontScale="90000"/>
          </a:bodyPr>
          <a:lstStyle/>
          <a:p>
            <a:pPr algn="ctr"/>
            <a:r>
              <a:rPr lang="en-US" dirty="0"/>
              <a:t>Political Awareness and Community Relations</a:t>
            </a:r>
          </a:p>
        </p:txBody>
      </p:sp>
      <p:sp>
        <p:nvSpPr>
          <p:cNvPr id="3" name="Content Placeholder 2"/>
          <p:cNvSpPr>
            <a:spLocks noGrp="1"/>
          </p:cNvSpPr>
          <p:nvPr>
            <p:ph idx="1"/>
          </p:nvPr>
        </p:nvSpPr>
        <p:spPr/>
        <p:txBody>
          <a:bodyPr/>
          <a:lstStyle/>
          <a:p>
            <a:pPr marL="0" indent="0" algn="ctr">
              <a:buNone/>
            </a:pPr>
            <a:r>
              <a:rPr lang="en-US" sz="4500" dirty="0"/>
              <a:t>Trust</a:t>
            </a:r>
          </a:p>
          <a:p>
            <a:pPr marL="0" indent="0" algn="ctr">
              <a:buNone/>
            </a:pPr>
            <a:r>
              <a:rPr lang="en-US" sz="4500" dirty="0"/>
              <a:t>And Communication</a:t>
            </a:r>
          </a:p>
        </p:txBody>
      </p:sp>
    </p:spTree>
    <p:extLst>
      <p:ext uri="{BB962C8B-B14F-4D97-AF65-F5344CB8AC3E}">
        <p14:creationId xmlns:p14="http://schemas.microsoft.com/office/powerpoint/2010/main" val="1968680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Personnel</a:t>
            </a:r>
          </a:p>
        </p:txBody>
      </p:sp>
      <p:sp>
        <p:nvSpPr>
          <p:cNvPr id="3" name="Content Placeholder 2"/>
          <p:cNvSpPr>
            <a:spLocks noGrp="1"/>
          </p:cNvSpPr>
          <p:nvPr>
            <p:ph idx="1"/>
          </p:nvPr>
        </p:nvSpPr>
        <p:spPr/>
        <p:txBody>
          <a:bodyPr/>
          <a:lstStyle/>
          <a:p>
            <a:pPr marL="0" indent="0">
              <a:buNone/>
            </a:pPr>
            <a:r>
              <a:rPr lang="en-US" dirty="0"/>
              <a:t>Hiring</a:t>
            </a:r>
          </a:p>
          <a:p>
            <a:pPr marL="0" indent="0">
              <a:buNone/>
            </a:pPr>
            <a:r>
              <a:rPr lang="en-US" dirty="0"/>
              <a:t>Firing</a:t>
            </a:r>
          </a:p>
          <a:p>
            <a:pPr marL="0" indent="0">
              <a:buNone/>
            </a:pPr>
            <a:r>
              <a:rPr lang="en-US" dirty="0"/>
              <a:t>Providing Consequences for poor behavior</a:t>
            </a:r>
          </a:p>
          <a:p>
            <a:pPr marL="0" indent="0">
              <a:buNone/>
            </a:pPr>
            <a:r>
              <a:rPr lang="en-US" dirty="0"/>
              <a:t>Supervising/Monitoring</a:t>
            </a:r>
          </a:p>
          <a:p>
            <a:pPr marL="0" indent="0">
              <a:buNone/>
            </a:pPr>
            <a:r>
              <a:rPr lang="en-US" dirty="0"/>
              <a:t>Evaluating</a:t>
            </a:r>
          </a:p>
          <a:p>
            <a:pPr marL="0" indent="0">
              <a:buNone/>
            </a:pPr>
            <a:r>
              <a:rPr lang="en-US" dirty="0"/>
              <a:t>Building relationships and collaboration</a:t>
            </a:r>
          </a:p>
          <a:p>
            <a:pPr marL="0" indent="0">
              <a:buNone/>
            </a:pPr>
            <a:endParaRPr lang="en-US" dirty="0"/>
          </a:p>
        </p:txBody>
      </p:sp>
    </p:spTree>
    <p:extLst>
      <p:ext uri="{BB962C8B-B14F-4D97-AF65-F5344CB8AC3E}">
        <p14:creationId xmlns:p14="http://schemas.microsoft.com/office/powerpoint/2010/main" val="3818866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Processes and Procedures</a:t>
            </a:r>
          </a:p>
        </p:txBody>
      </p:sp>
      <p:sp>
        <p:nvSpPr>
          <p:cNvPr id="3" name="Content Placeholder 2"/>
          <p:cNvSpPr>
            <a:spLocks noGrp="1"/>
          </p:cNvSpPr>
          <p:nvPr>
            <p:ph idx="1"/>
          </p:nvPr>
        </p:nvSpPr>
        <p:spPr/>
        <p:txBody>
          <a:bodyPr/>
          <a:lstStyle/>
          <a:p>
            <a:pPr marL="0" indent="0">
              <a:buNone/>
            </a:pPr>
            <a:r>
              <a:rPr lang="en-US" dirty="0"/>
              <a:t>How does everything work?  How do you make sure everyone understands how it works?  Whose job is it to see that things run smoothly?</a:t>
            </a:r>
          </a:p>
        </p:txBody>
      </p:sp>
    </p:spTree>
    <p:extLst>
      <p:ext uri="{BB962C8B-B14F-4D97-AF65-F5344CB8AC3E}">
        <p14:creationId xmlns:p14="http://schemas.microsoft.com/office/powerpoint/2010/main" val="1207716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Lezotte’s</a:t>
            </a:r>
            <a:r>
              <a:rPr lang="en-US" dirty="0"/>
              <a:t> 7 correlates of effective schools</a:t>
            </a:r>
          </a:p>
        </p:txBody>
      </p:sp>
      <p:sp>
        <p:nvSpPr>
          <p:cNvPr id="3" name="Content Placeholder 2"/>
          <p:cNvSpPr>
            <a:spLocks noGrp="1"/>
          </p:cNvSpPr>
          <p:nvPr>
            <p:ph idx="1"/>
          </p:nvPr>
        </p:nvSpPr>
        <p:spPr>
          <a:xfrm>
            <a:off x="1379483" y="1809716"/>
            <a:ext cx="6491451" cy="3394472"/>
          </a:xfrm>
        </p:spPr>
        <p:txBody>
          <a:bodyPr/>
          <a:lstStyle/>
          <a:p>
            <a:pPr lvl="0"/>
            <a:r>
              <a:rPr lang="en-US" dirty="0"/>
              <a:t>Instructional Leadership</a:t>
            </a:r>
          </a:p>
          <a:p>
            <a:pPr lvl="0"/>
            <a:r>
              <a:rPr lang="en-US" dirty="0"/>
              <a:t>Clear and Focused Mission</a:t>
            </a:r>
          </a:p>
          <a:p>
            <a:pPr lvl="0"/>
            <a:r>
              <a:rPr lang="en-US" dirty="0"/>
              <a:t>Safe and Orderly Environment    </a:t>
            </a:r>
          </a:p>
          <a:p>
            <a:pPr lvl="0"/>
            <a:r>
              <a:rPr lang="en-US" dirty="0"/>
              <a:t>Climate of High Expectations </a:t>
            </a:r>
          </a:p>
          <a:p>
            <a:pPr lvl="0"/>
            <a:r>
              <a:rPr lang="en-US" dirty="0"/>
              <a:t>Frequent Monitoring of Student Progress    </a:t>
            </a:r>
          </a:p>
          <a:p>
            <a:pPr lvl="0"/>
            <a:r>
              <a:rPr lang="en-US" dirty="0"/>
              <a:t>Positive Home-School Relations</a:t>
            </a:r>
          </a:p>
          <a:p>
            <a:pPr lvl="0"/>
            <a:r>
              <a:rPr lang="en-US" dirty="0"/>
              <a:t>Opportunity to Learn and Student Time on Task   </a:t>
            </a:r>
          </a:p>
          <a:p>
            <a:endParaRPr lang="en-US" dirty="0"/>
          </a:p>
        </p:txBody>
      </p:sp>
    </p:spTree>
    <p:extLst>
      <p:ext uri="{BB962C8B-B14F-4D97-AF65-F5344CB8AC3E}">
        <p14:creationId xmlns:p14="http://schemas.microsoft.com/office/powerpoint/2010/main" val="3055433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Goleman</a:t>
            </a:r>
          </a:p>
        </p:txBody>
      </p:sp>
      <p:sp>
        <p:nvSpPr>
          <p:cNvPr id="3" name="Content Placeholder 2"/>
          <p:cNvSpPr>
            <a:spLocks noGrp="1"/>
          </p:cNvSpPr>
          <p:nvPr>
            <p:ph idx="1"/>
          </p:nvPr>
        </p:nvSpPr>
        <p:spPr>
          <a:xfrm>
            <a:off x="1485900" y="1637644"/>
            <a:ext cx="6172200" cy="4504997"/>
          </a:xfrm>
        </p:spPr>
        <p:txBody>
          <a:bodyPr/>
          <a:lstStyle/>
          <a:p>
            <a:pPr marL="0" indent="0">
              <a:buNone/>
            </a:pPr>
            <a:r>
              <a:rPr lang="en-US" dirty="0"/>
              <a:t>1. Coercive—the leader demands compliance. (“Do what I tell you.”) </a:t>
            </a:r>
          </a:p>
          <a:p>
            <a:pPr marL="0" indent="0">
              <a:buNone/>
            </a:pPr>
            <a:r>
              <a:rPr lang="en-US" dirty="0"/>
              <a:t>2. Authoritative—the leader mobilizes people toward a vision. (Come with me.”) </a:t>
            </a:r>
          </a:p>
          <a:p>
            <a:pPr marL="0" indent="0">
              <a:buNone/>
            </a:pPr>
            <a:r>
              <a:rPr lang="en-US" dirty="0"/>
              <a:t>3. Affiliative—the leader creates harmony and builds emotional bonds.  (“People come first.”) </a:t>
            </a:r>
          </a:p>
          <a:p>
            <a:pPr marL="0" indent="0">
              <a:buNone/>
            </a:pPr>
            <a:r>
              <a:rPr lang="en-US" dirty="0"/>
              <a:t>4. Democratic—the leader forges consensus through participation.  (“What do you think?”) </a:t>
            </a:r>
          </a:p>
          <a:p>
            <a:pPr marL="0" indent="0">
              <a:buNone/>
            </a:pPr>
            <a:r>
              <a:rPr lang="en-US" dirty="0"/>
              <a:t>5. Pacesetting—the leader sets high standards for performance. (“Do as I do, now.”)  </a:t>
            </a:r>
          </a:p>
          <a:p>
            <a:pPr marL="0" indent="0">
              <a:buNone/>
            </a:pPr>
            <a:r>
              <a:rPr lang="en-US" dirty="0"/>
              <a:t>6. Coaching—the leader develops people for</a:t>
            </a:r>
          </a:p>
          <a:p>
            <a:pPr marL="0" indent="0">
              <a:buNone/>
            </a:pPr>
            <a:r>
              <a:rPr lang="en-US" dirty="0"/>
              <a:t> the future.  (“Try this.”) </a:t>
            </a:r>
          </a:p>
          <a:p>
            <a:pPr marL="0" indent="0">
              <a:buNone/>
            </a:pPr>
            <a:r>
              <a:rPr lang="en-US" dirty="0"/>
              <a:t> </a:t>
            </a:r>
          </a:p>
        </p:txBody>
      </p:sp>
    </p:spTree>
    <p:extLst>
      <p:ext uri="{BB962C8B-B14F-4D97-AF65-F5344CB8AC3E}">
        <p14:creationId xmlns:p14="http://schemas.microsoft.com/office/powerpoint/2010/main" val="1320728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Safety</a:t>
            </a:r>
          </a:p>
        </p:txBody>
      </p:sp>
      <p:sp>
        <p:nvSpPr>
          <p:cNvPr id="3" name="Content Placeholder 2"/>
          <p:cNvSpPr>
            <a:spLocks noGrp="1"/>
          </p:cNvSpPr>
          <p:nvPr>
            <p:ph idx="1"/>
          </p:nvPr>
        </p:nvSpPr>
        <p:spPr/>
        <p:txBody>
          <a:bodyPr/>
          <a:lstStyle/>
          <a:p>
            <a:pPr marL="0" indent="0">
              <a:buNone/>
            </a:pPr>
            <a:r>
              <a:rPr lang="en-US" dirty="0"/>
              <a:t>Talk in your groups about what measures your school takes to ensure the safety of students and staff.  Use your school crisis plan to discuss the various components of school safety. How much practice takes place?  Do all teachers and students know what to do?</a:t>
            </a:r>
          </a:p>
        </p:txBody>
      </p:sp>
    </p:spTree>
    <p:extLst>
      <p:ext uri="{BB962C8B-B14F-4D97-AF65-F5344CB8AC3E}">
        <p14:creationId xmlns:p14="http://schemas.microsoft.com/office/powerpoint/2010/main" val="137466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Crisis Scenarios</a:t>
            </a:r>
          </a:p>
        </p:txBody>
      </p:sp>
      <p:sp>
        <p:nvSpPr>
          <p:cNvPr id="3" name="Content Placeholder 2"/>
          <p:cNvSpPr>
            <a:spLocks noGrp="1"/>
          </p:cNvSpPr>
          <p:nvPr>
            <p:ph idx="1"/>
          </p:nvPr>
        </p:nvSpPr>
        <p:spPr/>
        <p:txBody>
          <a:bodyPr/>
          <a:lstStyle/>
          <a:p>
            <a:pPr marL="0" indent="0">
              <a:buNone/>
            </a:pPr>
            <a:r>
              <a:rPr lang="en-US" dirty="0"/>
              <a:t>Each “team” will receive a different, multi-step scenario.  Work through each module and questions (one at a time).</a:t>
            </a:r>
          </a:p>
          <a:p>
            <a:pPr marL="0" indent="0">
              <a:buNone/>
            </a:pPr>
            <a:endParaRPr lang="en-US" dirty="0"/>
          </a:p>
          <a:p>
            <a:pPr marL="0" indent="0">
              <a:buNone/>
            </a:pPr>
            <a:r>
              <a:rPr lang="en-US" dirty="0"/>
              <a:t>You have 20 minutes to complete the exercise.  Be prepared to share with the rest of the “teams.”</a:t>
            </a:r>
          </a:p>
        </p:txBody>
      </p:sp>
    </p:spTree>
    <p:extLst>
      <p:ext uri="{BB962C8B-B14F-4D97-AF65-F5344CB8AC3E}">
        <p14:creationId xmlns:p14="http://schemas.microsoft.com/office/powerpoint/2010/main" val="1735415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Revisit Vision</a:t>
            </a:r>
          </a:p>
        </p:txBody>
      </p:sp>
      <p:sp>
        <p:nvSpPr>
          <p:cNvPr id="3" name="Content Placeholder 2"/>
          <p:cNvSpPr>
            <a:spLocks noGrp="1"/>
          </p:cNvSpPr>
          <p:nvPr>
            <p:ph idx="1"/>
          </p:nvPr>
        </p:nvSpPr>
        <p:spPr/>
        <p:txBody>
          <a:bodyPr/>
          <a:lstStyle/>
          <a:p>
            <a:pPr marL="0" indent="0">
              <a:buNone/>
            </a:pPr>
            <a:r>
              <a:rPr lang="en-US" dirty="0"/>
              <a:t>In your mentor groups, share the vision that you created after our last meeting and discuss what insight your principal (or other administrator) provided you.</a:t>
            </a:r>
          </a:p>
        </p:txBody>
      </p:sp>
    </p:spTree>
    <p:extLst>
      <p:ext uri="{BB962C8B-B14F-4D97-AF65-F5344CB8AC3E}">
        <p14:creationId xmlns:p14="http://schemas.microsoft.com/office/powerpoint/2010/main" val="131254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PSEL Standard 9</a:t>
            </a:r>
          </a:p>
        </p:txBody>
      </p:sp>
      <p:sp>
        <p:nvSpPr>
          <p:cNvPr id="5" name="Content Placeholder 4"/>
          <p:cNvSpPr>
            <a:spLocks noGrp="1"/>
          </p:cNvSpPr>
          <p:nvPr>
            <p:ph idx="1"/>
          </p:nvPr>
        </p:nvSpPr>
        <p:spPr>
          <a:xfrm>
            <a:off x="1485900" y="1684941"/>
            <a:ext cx="6172200" cy="3766933"/>
          </a:xfrm>
        </p:spPr>
        <p:txBody>
          <a:bodyPr/>
          <a:lstStyle/>
          <a:p>
            <a:pPr marL="0" indent="0">
              <a:buNone/>
            </a:pPr>
            <a:endParaRPr lang="en-US" dirty="0"/>
          </a:p>
        </p:txBody>
      </p:sp>
      <p:sp>
        <p:nvSpPr>
          <p:cNvPr id="6" name="Rectangle 5"/>
          <p:cNvSpPr/>
          <p:nvPr/>
        </p:nvSpPr>
        <p:spPr>
          <a:xfrm>
            <a:off x="1597560" y="1679028"/>
            <a:ext cx="5855834" cy="4662815"/>
          </a:xfrm>
          <a:prstGeom prst="rect">
            <a:avLst/>
          </a:prstGeom>
        </p:spPr>
        <p:txBody>
          <a:bodyPr wrap="square">
            <a:spAutoFit/>
          </a:bodyPr>
          <a:lstStyle/>
          <a:p>
            <a:r>
              <a:rPr lang="en-US" sz="2700" dirty="0">
                <a:solidFill>
                  <a:srgbClr val="FF0000"/>
                </a:solidFill>
                <a:latin typeface="Helvetica Neue Light"/>
              </a:rPr>
              <a:t>PSEL Standard 9 </a:t>
            </a:r>
            <a:r>
              <a:rPr lang="en-US" sz="2700" dirty="0">
                <a:latin typeface="Helvetica Neue Light"/>
              </a:rPr>
              <a:t>(12 elements)—Effective educational leaders manage school operations and resources  to promote each student’s academic success and  well-being.</a:t>
            </a:r>
          </a:p>
          <a:p>
            <a:r>
              <a:rPr lang="en-US" sz="2700" dirty="0">
                <a:solidFill>
                  <a:srgbClr val="FF0000"/>
                </a:solidFill>
              </a:rPr>
              <a:t>ISLLC Standard 3</a:t>
            </a:r>
            <a:r>
              <a:rPr lang="en-US" sz="2700" dirty="0"/>
              <a:t> (5 functions)—Ensuring management of  the organization, operation, and resources for a safe, efficient, and effective learning environment. </a:t>
            </a:r>
          </a:p>
          <a:p>
            <a:endParaRPr lang="en-US" sz="2700" dirty="0">
              <a:latin typeface="Helvetica Neue Light"/>
            </a:endParaRPr>
          </a:p>
        </p:txBody>
      </p:sp>
    </p:spTree>
    <p:extLst>
      <p:ext uri="{BB962C8B-B14F-4D97-AF65-F5344CB8AC3E}">
        <p14:creationId xmlns:p14="http://schemas.microsoft.com/office/powerpoint/2010/main" val="2916652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PSEL/ISLLC Crosswalk</a:t>
            </a:r>
          </a:p>
        </p:txBody>
      </p:sp>
      <p:sp>
        <p:nvSpPr>
          <p:cNvPr id="3" name="Content Placeholder 2"/>
          <p:cNvSpPr>
            <a:spLocks noGrp="1"/>
          </p:cNvSpPr>
          <p:nvPr>
            <p:ph idx="1"/>
          </p:nvPr>
        </p:nvSpPr>
        <p:spPr/>
        <p:txBody>
          <a:bodyPr/>
          <a:lstStyle/>
          <a:p>
            <a:pPr marL="0" indent="0">
              <a:buNone/>
            </a:pPr>
            <a:r>
              <a:rPr lang="en-US" dirty="0"/>
              <a:t>How do these standards help us understand the roles and responsibilities of school leaders?</a:t>
            </a:r>
          </a:p>
        </p:txBody>
      </p:sp>
    </p:spTree>
    <p:extLst>
      <p:ext uri="{BB962C8B-B14F-4D97-AF65-F5344CB8AC3E}">
        <p14:creationId xmlns:p14="http://schemas.microsoft.com/office/powerpoint/2010/main" val="1046698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Principal Responsibilities</a:t>
            </a:r>
          </a:p>
        </p:txBody>
      </p:sp>
      <p:sp>
        <p:nvSpPr>
          <p:cNvPr id="3" name="Content Placeholder 2"/>
          <p:cNvSpPr>
            <a:spLocks noGrp="1"/>
          </p:cNvSpPr>
          <p:nvPr>
            <p:ph idx="1"/>
          </p:nvPr>
        </p:nvSpPr>
        <p:spPr>
          <a:xfrm>
            <a:off x="1439377" y="1803804"/>
            <a:ext cx="6172200" cy="3394472"/>
          </a:xfrm>
        </p:spPr>
        <p:txBody>
          <a:bodyPr/>
          <a:lstStyle/>
          <a:p>
            <a:r>
              <a:rPr lang="en-US" dirty="0"/>
              <a:t>Vision</a:t>
            </a:r>
          </a:p>
          <a:p>
            <a:r>
              <a:rPr lang="en-US" dirty="0"/>
              <a:t>Instruction</a:t>
            </a:r>
          </a:p>
          <a:p>
            <a:r>
              <a:rPr lang="en-US" dirty="0"/>
              <a:t>Communication</a:t>
            </a:r>
          </a:p>
          <a:p>
            <a:r>
              <a:rPr lang="en-US" dirty="0"/>
              <a:t>Decision Making</a:t>
            </a:r>
          </a:p>
          <a:p>
            <a:r>
              <a:rPr lang="en-US" dirty="0"/>
              <a:t>Management</a:t>
            </a:r>
          </a:p>
          <a:p>
            <a:r>
              <a:rPr lang="en-US" dirty="0"/>
              <a:t>Culture/Climate</a:t>
            </a:r>
          </a:p>
          <a:p>
            <a:r>
              <a:rPr lang="en-US" dirty="0"/>
              <a:t>Relationships</a:t>
            </a:r>
          </a:p>
          <a:p>
            <a:r>
              <a:rPr lang="en-US" dirty="0"/>
              <a:t>Growth of everyone in the school</a:t>
            </a:r>
          </a:p>
          <a:p>
            <a:endParaRPr lang="en-US" dirty="0"/>
          </a:p>
          <a:p>
            <a:endParaRPr lang="en-US" dirty="0"/>
          </a:p>
        </p:txBody>
      </p:sp>
      <p:sp>
        <p:nvSpPr>
          <p:cNvPr id="4" name="TextBox 3"/>
          <p:cNvSpPr txBox="1"/>
          <p:nvPr/>
        </p:nvSpPr>
        <p:spPr>
          <a:xfrm>
            <a:off x="4671544" y="2149472"/>
            <a:ext cx="2893510" cy="1107996"/>
          </a:xfrm>
          <a:prstGeom prst="rect">
            <a:avLst/>
          </a:prstGeom>
          <a:noFill/>
        </p:spPr>
        <p:txBody>
          <a:bodyPr wrap="square" rtlCol="0">
            <a:spAutoFit/>
          </a:bodyPr>
          <a:lstStyle/>
          <a:p>
            <a:r>
              <a:rPr lang="en-US" sz="3300" dirty="0">
                <a:solidFill>
                  <a:srgbClr val="FF0000"/>
                </a:solidFill>
              </a:rPr>
              <a:t>Do any of </a:t>
            </a:r>
            <a:r>
              <a:rPr lang="en-US" sz="3300" dirty="0">
                <a:solidFill>
                  <a:srgbClr val="FF0000"/>
                </a:solidFill>
                <a:latin typeface="Helvetica Neue Light"/>
              </a:rPr>
              <a:t>these</a:t>
            </a:r>
            <a:r>
              <a:rPr lang="en-US" sz="3300" dirty="0">
                <a:solidFill>
                  <a:srgbClr val="FF0000"/>
                </a:solidFill>
              </a:rPr>
              <a:t> overlap?</a:t>
            </a:r>
            <a:endParaRPr lang="en-US" sz="1350" dirty="0">
              <a:solidFill>
                <a:srgbClr val="FF0000"/>
              </a:solidFill>
            </a:endParaRPr>
          </a:p>
        </p:txBody>
      </p:sp>
    </p:spTree>
    <p:extLst>
      <p:ext uri="{BB962C8B-B14F-4D97-AF65-F5344CB8AC3E}">
        <p14:creationId xmlns:p14="http://schemas.microsoft.com/office/powerpoint/2010/main" val="1019356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GITZ</a:t>
            </a:r>
          </a:p>
        </p:txBody>
      </p:sp>
      <p:sp>
        <p:nvSpPr>
          <p:cNvPr id="3" name="Content Placeholder 2"/>
          <p:cNvSpPr>
            <a:spLocks noGrp="1"/>
          </p:cNvSpPr>
          <p:nvPr>
            <p:ph idx="1"/>
          </p:nvPr>
        </p:nvSpPr>
        <p:spPr/>
        <p:txBody>
          <a:bodyPr/>
          <a:lstStyle/>
          <a:p>
            <a:pPr marL="0" indent="0">
              <a:buNone/>
            </a:pPr>
            <a:r>
              <a:rPr lang="en-US" dirty="0"/>
              <a:t>What does Management mean to you?  What areas are involved in the management of a school? How does it differ from Instructional Leadership or Visionary Leadership?</a:t>
            </a:r>
          </a:p>
          <a:p>
            <a:pPr marL="0" indent="0">
              <a:buNone/>
            </a:pPr>
            <a:endParaRPr lang="en-US" dirty="0"/>
          </a:p>
          <a:p>
            <a:pPr marL="0" indent="0">
              <a:buNone/>
            </a:pPr>
            <a:r>
              <a:rPr lang="en-US" dirty="0"/>
              <a:t>Use the chart paper to list all of the elements of Management in a school.</a:t>
            </a:r>
          </a:p>
        </p:txBody>
      </p:sp>
    </p:spTree>
    <p:extLst>
      <p:ext uri="{BB962C8B-B14F-4D97-AF65-F5344CB8AC3E}">
        <p14:creationId xmlns:p14="http://schemas.microsoft.com/office/powerpoint/2010/main" val="662841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9418" y="857251"/>
            <a:ext cx="6633341" cy="952465"/>
          </a:xfrm>
        </p:spPr>
        <p:txBody>
          <a:bodyPr>
            <a:normAutofit fontScale="90000"/>
          </a:bodyPr>
          <a:lstStyle/>
          <a:p>
            <a:pPr algn="ctr"/>
            <a:r>
              <a:rPr lang="en-US" dirty="0"/>
              <a:t>What comes under the umbrella of “Management?”</a:t>
            </a:r>
          </a:p>
        </p:txBody>
      </p:sp>
      <p:sp>
        <p:nvSpPr>
          <p:cNvPr id="3" name="Content Placeholder 2"/>
          <p:cNvSpPr>
            <a:spLocks noGrp="1"/>
          </p:cNvSpPr>
          <p:nvPr>
            <p:ph idx="1"/>
          </p:nvPr>
        </p:nvSpPr>
        <p:spPr>
          <a:xfrm>
            <a:off x="1485900" y="1673117"/>
            <a:ext cx="6172200" cy="3778757"/>
          </a:xfrm>
        </p:spPr>
        <p:txBody>
          <a:bodyPr/>
          <a:lstStyle/>
          <a:p>
            <a:r>
              <a:rPr lang="en-US" dirty="0"/>
              <a:t>Safety</a:t>
            </a:r>
          </a:p>
          <a:p>
            <a:r>
              <a:rPr lang="en-US" dirty="0"/>
              <a:t>Finance</a:t>
            </a:r>
          </a:p>
          <a:p>
            <a:r>
              <a:rPr lang="en-US" dirty="0"/>
              <a:t>Communication</a:t>
            </a:r>
          </a:p>
          <a:p>
            <a:r>
              <a:rPr lang="en-US" dirty="0"/>
              <a:t>Schedules (all kinds)—Time management</a:t>
            </a:r>
          </a:p>
          <a:p>
            <a:r>
              <a:rPr lang="en-US" dirty="0"/>
              <a:t>Processes and Procedures</a:t>
            </a:r>
          </a:p>
          <a:p>
            <a:r>
              <a:rPr lang="en-US" dirty="0"/>
              <a:t>Political awareness and community relations</a:t>
            </a:r>
          </a:p>
          <a:p>
            <a:r>
              <a:rPr lang="en-US" dirty="0"/>
              <a:t>Personnel</a:t>
            </a:r>
          </a:p>
        </p:txBody>
      </p:sp>
      <p:pic>
        <p:nvPicPr>
          <p:cNvPr id="5" name="Picture 4" descr="Beauty Bargain: Profusion Luxy Lips ($1 Each at Walgreens)"/>
          <p:cNvPicPr>
            <a:picLocks noChangeAspect="1"/>
          </p:cNvPicPr>
          <p:nvPr/>
        </p:nvPicPr>
        <p:blipFill>
          <a:blip r:embed="rId2"/>
          <a:stretch>
            <a:fillRect/>
          </a:stretch>
        </p:blipFill>
        <p:spPr>
          <a:xfrm>
            <a:off x="5364218" y="1809715"/>
            <a:ext cx="1320362" cy="1320362"/>
          </a:xfrm>
          <a:prstGeom prst="rect">
            <a:avLst/>
          </a:prstGeom>
        </p:spPr>
      </p:pic>
    </p:spTree>
    <p:extLst>
      <p:ext uri="{BB962C8B-B14F-4D97-AF65-F5344CB8AC3E}">
        <p14:creationId xmlns:p14="http://schemas.microsoft.com/office/powerpoint/2010/main" val="487367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Finance</a:t>
            </a:r>
          </a:p>
        </p:txBody>
      </p:sp>
      <p:sp>
        <p:nvSpPr>
          <p:cNvPr id="3" name="Content Placeholder 2"/>
          <p:cNvSpPr>
            <a:spLocks noGrp="1"/>
          </p:cNvSpPr>
          <p:nvPr>
            <p:ph idx="1"/>
          </p:nvPr>
        </p:nvSpPr>
        <p:spPr/>
        <p:txBody>
          <a:bodyPr/>
          <a:lstStyle/>
          <a:p>
            <a:pPr marL="0" indent="0">
              <a:buNone/>
            </a:pPr>
            <a:r>
              <a:rPr lang="en-US" dirty="0"/>
              <a:t>Budget</a:t>
            </a:r>
          </a:p>
          <a:p>
            <a:pPr marL="0" indent="0">
              <a:buNone/>
            </a:pPr>
            <a:r>
              <a:rPr lang="en-US" dirty="0"/>
              <a:t>Fundraising</a:t>
            </a:r>
          </a:p>
          <a:p>
            <a:pPr marL="0" indent="0">
              <a:buNone/>
            </a:pPr>
            <a:r>
              <a:rPr lang="en-US" dirty="0"/>
              <a:t>Athletics (secondary)</a:t>
            </a:r>
          </a:p>
          <a:p>
            <a:pPr marL="0" indent="0">
              <a:buNone/>
            </a:pPr>
            <a:r>
              <a:rPr lang="en-US" dirty="0"/>
              <a:t>PO process</a:t>
            </a:r>
          </a:p>
          <a:p>
            <a:pPr marL="0" indent="0">
              <a:buNone/>
            </a:pPr>
            <a:r>
              <a:rPr lang="en-US" dirty="0"/>
              <a:t>Process for handling money/checks taken in</a:t>
            </a:r>
          </a:p>
        </p:txBody>
      </p:sp>
    </p:spTree>
    <p:extLst>
      <p:ext uri="{BB962C8B-B14F-4D97-AF65-F5344CB8AC3E}">
        <p14:creationId xmlns:p14="http://schemas.microsoft.com/office/powerpoint/2010/main" val="2863899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949957"/>
            <a:ext cx="6079154" cy="746486"/>
          </a:xfrm>
        </p:spPr>
        <p:txBody>
          <a:bodyPr>
            <a:normAutofit fontScale="90000"/>
          </a:bodyPr>
          <a:lstStyle/>
          <a:p>
            <a:pPr algn="ctr"/>
            <a:r>
              <a:rPr lang="en-US" dirty="0"/>
              <a:t>What does communication look like at your school?</a:t>
            </a:r>
          </a:p>
        </p:txBody>
      </p:sp>
      <p:pic>
        <p:nvPicPr>
          <p:cNvPr id="4" name="Content Placeholder 3" descr="communicate2.jpg"/>
          <p:cNvPicPr>
            <a:picLocks noGrp="1" noChangeAspect="1"/>
          </p:cNvPicPr>
          <p:nvPr>
            <p:ph idx="1"/>
          </p:nvPr>
        </p:nvPicPr>
        <p:blipFill>
          <a:blip r:embed="rId2" cstate="print"/>
          <a:stretch>
            <a:fillRect/>
          </a:stretch>
        </p:blipFill>
        <p:spPr>
          <a:xfrm>
            <a:off x="2715929" y="1874747"/>
            <a:ext cx="3712461" cy="3759455"/>
          </a:xfrm>
          <a:prstGeom prst="rect">
            <a:avLst/>
          </a:prstGeom>
        </p:spPr>
      </p:pic>
    </p:spTree>
    <p:extLst>
      <p:ext uri="{BB962C8B-B14F-4D97-AF65-F5344CB8AC3E}">
        <p14:creationId xmlns:p14="http://schemas.microsoft.com/office/powerpoint/2010/main" val="928003089"/>
      </p:ext>
    </p:extLst>
  </p:cSld>
  <p:clrMapOvr>
    <a:masterClrMapping/>
  </p:clrMapOvr>
</p:sld>
</file>

<file path=ppt/theme/theme1.xml><?xml version="1.0" encoding="utf-8"?>
<a:theme xmlns:a="http://schemas.openxmlformats.org/drawingml/2006/main" name="RESA Dropout Prevention">
  <a:themeElements>
    <a:clrScheme name="Custom 3">
      <a:dk1>
        <a:sysClr val="windowText" lastClr="000000"/>
      </a:dk1>
      <a:lt1>
        <a:sysClr val="window" lastClr="FFFFFF"/>
      </a:lt1>
      <a:dk2>
        <a:srgbClr val="2F2F26"/>
      </a:dk2>
      <a:lt2>
        <a:srgbClr val="9FA795"/>
      </a:lt2>
      <a:accent1>
        <a:srgbClr val="1A53AB"/>
      </a:accent1>
      <a:accent2>
        <a:srgbClr val="398832"/>
      </a:accent2>
      <a:accent3>
        <a:srgbClr val="F4521D"/>
      </a:accent3>
      <a:accent4>
        <a:srgbClr val="55C940"/>
      </a:accent4>
      <a:accent5>
        <a:srgbClr val="5039C6"/>
      </a:accent5>
      <a:accent6>
        <a:srgbClr val="7411D0"/>
      </a:accent6>
      <a:hlink>
        <a:srgbClr val="FFC000"/>
      </a:hlink>
      <a:folHlink>
        <a:srgbClr val="C0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RESA Dropout Prevention.thmx</Template>
  <TotalTime>391</TotalTime>
  <Words>527</Words>
  <Application>Microsoft Office PowerPoint</Application>
  <PresentationFormat>On-screen Show (4:3)</PresentationFormat>
  <Paragraphs>83</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ＭＳ Ｐゴシック</vt:lpstr>
      <vt:lpstr>65 Helvetica Medium</vt:lpstr>
      <vt:lpstr>75 Helvetica Bold</vt:lpstr>
      <vt:lpstr>Arial</vt:lpstr>
      <vt:lpstr>Calibri</vt:lpstr>
      <vt:lpstr>Helvetica Neue</vt:lpstr>
      <vt:lpstr>Helvetica Neue Light</vt:lpstr>
      <vt:lpstr>RESA Dropout Prevention</vt:lpstr>
      <vt:lpstr>Management Skills</vt:lpstr>
      <vt:lpstr>Revisit Vision</vt:lpstr>
      <vt:lpstr>PSEL Standard 9</vt:lpstr>
      <vt:lpstr>PSEL/ISLLC Crosswalk</vt:lpstr>
      <vt:lpstr>Principal Responsibilities</vt:lpstr>
      <vt:lpstr>GITZ</vt:lpstr>
      <vt:lpstr>What comes under the umbrella of “Management?”</vt:lpstr>
      <vt:lpstr>Finance</vt:lpstr>
      <vt:lpstr>What does communication look like at your school?</vt:lpstr>
      <vt:lpstr>Communication</vt:lpstr>
      <vt:lpstr>Political Awareness and Community Relations</vt:lpstr>
      <vt:lpstr>Personnel</vt:lpstr>
      <vt:lpstr>Processes and Procedures</vt:lpstr>
      <vt:lpstr>Lezotte’s 7 correlates of effective schools</vt:lpstr>
      <vt:lpstr>Goleman</vt:lpstr>
      <vt:lpstr>Student Safety</vt:lpstr>
      <vt:lpstr>School Crisis Scenarios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Evans Sr.</dc:creator>
  <cp:lastModifiedBy>Ellie</cp:lastModifiedBy>
  <cp:revision>2</cp:revision>
  <dcterms:created xsi:type="dcterms:W3CDTF">2016-09-20T12:45:32Z</dcterms:created>
  <dcterms:modified xsi:type="dcterms:W3CDTF">2017-03-23T15:33:35Z</dcterms:modified>
</cp:coreProperties>
</file>