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media/image1.jpeg" ContentType="image/jpeg"/>
  <Override PartName="/ppt/theme/theme2.xml" ContentType="application/vnd.openxmlformats-officedocument.theme+xml"/>
  <Override PartName="/ppt/media/media1.mpg" ContentType="video/unknown"/>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x="9144000" cy="6858000"/>
  <p:notesSz cx="6858000" cy="9144000"/>
  <p:defaultTextStyle>
    <a:lvl1pPr defTabSz="457200">
      <a:defRPr sz="2400">
        <a:latin typeface="Calibri"/>
        <a:ea typeface="Calibri"/>
        <a:cs typeface="Calibri"/>
        <a:sym typeface="Calibri"/>
      </a:defRPr>
    </a:lvl1pPr>
    <a:lvl2pPr indent="457200" defTabSz="457200">
      <a:defRPr sz="2400">
        <a:latin typeface="Calibri"/>
        <a:ea typeface="Calibri"/>
        <a:cs typeface="Calibri"/>
        <a:sym typeface="Calibri"/>
      </a:defRPr>
    </a:lvl2pPr>
    <a:lvl3pPr indent="914400" defTabSz="457200">
      <a:defRPr sz="2400">
        <a:latin typeface="Calibri"/>
        <a:ea typeface="Calibri"/>
        <a:cs typeface="Calibri"/>
        <a:sym typeface="Calibri"/>
      </a:defRPr>
    </a:lvl3pPr>
    <a:lvl4pPr indent="1371600" defTabSz="457200">
      <a:defRPr sz="2400">
        <a:latin typeface="Calibri"/>
        <a:ea typeface="Calibri"/>
        <a:cs typeface="Calibri"/>
        <a:sym typeface="Calibri"/>
      </a:defRPr>
    </a:lvl4pPr>
    <a:lvl5pPr indent="1828800" defTabSz="457200">
      <a:defRPr sz="2400">
        <a:latin typeface="Calibri"/>
        <a:ea typeface="Calibri"/>
        <a:cs typeface="Calibri"/>
        <a:sym typeface="Calibri"/>
      </a:defRPr>
    </a:lvl5pPr>
    <a:lvl6pPr defTabSz="457200">
      <a:defRPr sz="2400">
        <a:latin typeface="Calibri"/>
        <a:ea typeface="Calibri"/>
        <a:cs typeface="Calibri"/>
        <a:sym typeface="Calibri"/>
      </a:defRPr>
    </a:lvl6pPr>
    <a:lvl7pPr defTabSz="457200">
      <a:defRPr sz="2400">
        <a:latin typeface="Calibri"/>
        <a:ea typeface="Calibri"/>
        <a:cs typeface="Calibri"/>
        <a:sym typeface="Calibri"/>
      </a:defRPr>
    </a:lvl7pPr>
    <a:lvl8pPr defTabSz="457200">
      <a:defRPr sz="2400">
        <a:latin typeface="Calibri"/>
        <a:ea typeface="Calibri"/>
        <a:cs typeface="Calibri"/>
        <a:sym typeface="Calibri"/>
      </a:defRPr>
    </a:lvl8pPr>
    <a:lvl9pPr defTabSz="457200">
      <a:defRPr sz="2400">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BCFE2"/>
          </a:solidFill>
        </a:fill>
      </a:tcStyle>
    </a:wholeTbl>
    <a:band2H>
      <a:tcTxStyle b="def" i="def"/>
      <a:tcStyle>
        <a:tcBdr/>
        <a:fill>
          <a:solidFill>
            <a:srgbClr val="E7E9F1"/>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A53AB"/>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A53AB"/>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1A53AB"/>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D6CC"/>
          </a:solidFill>
        </a:fill>
      </a:tcStyle>
    </a:wholeTbl>
    <a:band2H>
      <a:tcTxStyle b="def" i="def"/>
      <a:tcStyle>
        <a:tcBdr/>
        <a:fill>
          <a:solidFill>
            <a:srgbClr val="E7ECE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47B2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47B2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347B2D"/>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A53AB"/>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1A53AB"/>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ph type="sldImg"/>
          </p:nvPr>
        </p:nvSpPr>
        <p:spPr>
          <a:xfrm>
            <a:off x="1143000" y="685800"/>
            <a:ext cx="4572000" cy="3429000"/>
          </a:xfrm>
          <a:prstGeom prst="rect">
            <a:avLst/>
          </a:prstGeom>
        </p:spPr>
        <p:txBody>
          <a:bodyPr/>
          <a:lstStyle/>
          <a:p>
            <a:pPr lvl="0"/>
          </a:p>
        </p:txBody>
      </p:sp>
      <p:sp>
        <p:nvSpPr>
          <p:cNvPr id="34" name="Shape 34"/>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1.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 name="EES_PP_Text.png" descr="EES_PP_Text"/>
          <p:cNvPicPr/>
          <p:nvPr/>
        </p:nvPicPr>
        <p:blipFill>
          <a:blip r:embed="rId2">
            <a:extLst/>
          </a:blip>
          <a:stretch>
            <a:fillRect/>
          </a:stretch>
        </p:blipFill>
        <p:spPr>
          <a:xfrm>
            <a:off x="0" y="0"/>
            <a:ext cx="9145588" cy="6859588"/>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Default 0">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0" name="Shape 10"/>
          <p:cNvSpPr/>
          <p:nvPr>
            <p:ph type="title"/>
          </p:nvPr>
        </p:nvSpPr>
        <p:spPr>
          <a:prstGeom prst="rect">
            <a:avLst/>
          </a:prstGeom>
        </p:spPr>
        <p:txBody>
          <a:bodyPr/>
          <a:lstStyle/>
          <a:p>
            <a:pPr lvl="0">
              <a:defRPr sz="1800">
                <a:solidFill>
                  <a:srgbClr val="000000"/>
                </a:solidFill>
              </a:defRPr>
            </a:pPr>
            <a:r>
              <a:rPr sz="3200">
                <a:solidFill>
                  <a:srgbClr val="7F7F7F"/>
                </a:solidFill>
              </a:rPr>
              <a:t>Slide Title Here</a:t>
            </a:r>
          </a:p>
        </p:txBody>
      </p:sp>
      <p:sp>
        <p:nvSpPr>
          <p:cNvPr id="11" name="Shape 11"/>
          <p:cNvSpPr/>
          <p:nvPr>
            <p:ph type="body" idx="1"/>
          </p:nvPr>
        </p:nvSpPr>
        <p:spPr>
          <a:prstGeom prst="rect">
            <a:avLst/>
          </a:prstGeom>
        </p:spPr>
        <p:txBody>
          <a:bodyPr/>
          <a:lstStyle/>
          <a:p>
            <a:pPr lvl="0">
              <a:defRPr sz="1800">
                <a:solidFill>
                  <a:srgbClr val="000000"/>
                </a:solidFill>
              </a:defRPr>
            </a:pPr>
            <a:r>
              <a:rPr sz="4800">
                <a:solidFill>
                  <a:srgbClr val="E85C1D"/>
                </a:solidFill>
              </a:rPr>
              <a:t>	Use this slide when you don’t have bullets</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3" name="EES_PP_Text.png" descr="EES_PP_Text"/>
          <p:cNvPicPr/>
          <p:nvPr/>
        </p:nvPicPr>
        <p:blipFill>
          <a:blip r:embed="rId2">
            <a:extLst/>
          </a:blip>
          <a:stretch>
            <a:fillRect/>
          </a:stretch>
        </p:blipFill>
        <p:spPr>
          <a:xfrm>
            <a:off x="0" y="0"/>
            <a:ext cx="9145588" cy="6859588"/>
          </a:xfrm>
          <a:prstGeom prst="rect">
            <a:avLst/>
          </a:prstGeom>
          <a:ln w="12700">
            <a:miter lim="400000"/>
          </a:ln>
        </p:spPr>
      </p:pic>
      <p:pic>
        <p:nvPicPr>
          <p:cNvPr id="14" name="EES_PP_TransitionPage.png" descr="EES_PP_TransitionPage"/>
          <p:cNvPicPr/>
          <p:nvPr/>
        </p:nvPicPr>
        <p:blipFill>
          <a:blip r:embed="rId3">
            <a:extLst/>
          </a:blip>
          <a:stretch>
            <a:fillRect/>
          </a:stretch>
        </p:blipFill>
        <p:spPr>
          <a:xfrm>
            <a:off x="0" y="0"/>
            <a:ext cx="9145588" cy="6858000"/>
          </a:xfrm>
          <a:prstGeom prst="rect">
            <a:avLst/>
          </a:prstGeom>
          <a:ln w="12700">
            <a:miter lim="400000"/>
          </a:ln>
        </p:spPr>
      </p:pic>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0">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7" name="EES_PP_Text.png" descr="EES_PP_Text"/>
          <p:cNvPicPr/>
          <p:nvPr/>
        </p:nvPicPr>
        <p:blipFill>
          <a:blip r:embed="rId2">
            <a:extLst/>
          </a:blip>
          <a:stretch>
            <a:fillRect/>
          </a:stretch>
        </p:blipFill>
        <p:spPr>
          <a:xfrm>
            <a:off x="0" y="0"/>
            <a:ext cx="9145588" cy="6859588"/>
          </a:xfrm>
          <a:prstGeom prst="rect">
            <a:avLst/>
          </a:prstGeom>
          <a:ln w="12700">
            <a:miter lim="400000"/>
          </a:ln>
        </p:spPr>
      </p:pic>
      <p:pic>
        <p:nvPicPr>
          <p:cNvPr id="18" name="EES_PP_TransitionPage.png" descr="EES_PP_TransitionPage"/>
          <p:cNvPicPr/>
          <p:nvPr/>
        </p:nvPicPr>
        <p:blipFill>
          <a:blip r:embed="rId3">
            <a:extLst/>
          </a:blip>
          <a:stretch>
            <a:fillRect/>
          </a:stretch>
        </p:blipFill>
        <p:spPr>
          <a:xfrm>
            <a:off x="0" y="0"/>
            <a:ext cx="9145588" cy="6858000"/>
          </a:xfrm>
          <a:prstGeom prst="rect">
            <a:avLst/>
          </a:prstGeom>
          <a:ln w="12700">
            <a:miter lim="400000"/>
          </a:ln>
        </p:spPr>
      </p:pic>
      <p:pic>
        <p:nvPicPr>
          <p:cNvPr id="19" name="EES_ed_WebIcon_hires.jpg" descr="EES_ed_WebIcon_hires.jpg"/>
          <p:cNvPicPr/>
          <p:nvPr/>
        </p:nvPicPr>
        <p:blipFill>
          <a:blip r:embed="rId4">
            <a:extLst/>
          </a:blip>
          <a:stretch>
            <a:fillRect/>
          </a:stretch>
        </p:blipFill>
        <p:spPr>
          <a:xfrm>
            <a:off x="0" y="1319212"/>
            <a:ext cx="4570413" cy="4416426"/>
          </a:xfrm>
          <a:prstGeom prst="rect">
            <a:avLst/>
          </a:prstGeom>
          <a:ln w="12700">
            <a:miter lim="400000"/>
          </a:ln>
        </p:spPr>
      </p:pic>
      <p:sp>
        <p:nvSpPr>
          <p:cNvPr id="20" name="Shape 20"/>
          <p:cNvSpPr/>
          <p:nvPr/>
        </p:nvSpPr>
        <p:spPr>
          <a:xfrm>
            <a:off x="4572000" y="3276600"/>
            <a:ext cx="4267200" cy="2377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800"/>
              </a:spcBef>
              <a:defRPr sz="1800"/>
            </a:pPr>
            <a:r>
              <a:rPr b="1" sz="2200">
                <a:solidFill>
                  <a:srgbClr val="666666"/>
                </a:solidFill>
                <a:latin typeface="75 Helvetica Bold"/>
                <a:ea typeface="75 Helvetica Bold"/>
                <a:cs typeface="75 Helvetica Bold"/>
                <a:sym typeface="75 Helvetica Bold"/>
              </a:rPr>
              <a:t>STEVEN W. EDWARDS, PH.D</a:t>
            </a:r>
            <a:r>
              <a:rPr>
                <a:solidFill>
                  <a:srgbClr val="666666"/>
                </a:solidFill>
                <a:latin typeface="75 Helvetica Bold"/>
                <a:ea typeface="75 Helvetica Bold"/>
                <a:cs typeface="75 Helvetica Bold"/>
                <a:sym typeface="75 Helvetica Bold"/>
              </a:rPr>
              <a:t>.</a:t>
            </a:r>
            <a:br>
              <a:rPr>
                <a:solidFill>
                  <a:srgbClr val="666666"/>
                </a:solidFill>
                <a:latin typeface="75 Helvetica Bold"/>
                <a:ea typeface="75 Helvetica Bold"/>
                <a:cs typeface="75 Helvetica Bold"/>
                <a:sym typeface="75 Helvetica Bold"/>
              </a:rPr>
            </a:br>
            <a:r>
              <a:rPr>
                <a:solidFill>
                  <a:srgbClr val="FF8000"/>
                </a:solidFill>
                <a:latin typeface="75 Helvetica Bold"/>
                <a:ea typeface="75 Helvetica Bold"/>
                <a:cs typeface="75 Helvetica Bold"/>
                <a:sym typeface="75 Helvetica Bold"/>
              </a:rPr>
              <a:t>PRESIDENT &amp; CEO</a:t>
            </a:r>
            <a:br>
              <a:rPr>
                <a:solidFill>
                  <a:srgbClr val="FF8000"/>
                </a:solidFill>
                <a:latin typeface="75 Helvetica Bold"/>
                <a:ea typeface="75 Helvetica Bold"/>
                <a:cs typeface="75 Helvetica Bold"/>
                <a:sym typeface="75 Helvetica Bold"/>
              </a:rPr>
            </a:br>
            <a:br>
              <a:rPr>
                <a:solidFill>
                  <a:srgbClr val="FF8000"/>
                </a:solidFill>
                <a:latin typeface="75 Helvetica Bold"/>
                <a:ea typeface="75 Helvetica Bold"/>
                <a:cs typeface="75 Helvetica Bold"/>
                <a:sym typeface="75 Helvetica Bold"/>
              </a:rPr>
            </a:br>
            <a:br>
              <a:rPr>
                <a:solidFill>
                  <a:srgbClr val="FF8000"/>
                </a:solidFill>
                <a:latin typeface="75 Helvetica Bold"/>
                <a:ea typeface="75 Helvetica Bold"/>
                <a:cs typeface="75 Helvetica Bold"/>
                <a:sym typeface="75 Helvetica Bold"/>
              </a:rPr>
            </a:br>
            <a:br>
              <a:rPr>
                <a:solidFill>
                  <a:srgbClr val="FF8000"/>
                </a:solidFill>
                <a:latin typeface="75 Helvetica Bold"/>
                <a:ea typeface="75 Helvetica Bold"/>
                <a:cs typeface="75 Helvetica Bold"/>
                <a:sym typeface="75 Helvetica Bold"/>
              </a:rPr>
            </a:br>
            <a:r>
              <a:rPr>
                <a:solidFill>
                  <a:srgbClr val="FF8000"/>
                </a:solidFill>
                <a:latin typeface="65 Helvetica Medium"/>
                <a:ea typeface="65 Helvetica Medium"/>
                <a:cs typeface="65 Helvetica Medium"/>
                <a:sym typeface="65 Helvetica Medium"/>
              </a:rPr>
              <a:t>P</a:t>
            </a:r>
            <a:r>
              <a:rPr>
                <a:solidFill>
                  <a:srgbClr val="666666"/>
                </a:solidFill>
                <a:latin typeface="65 Helvetica Medium"/>
                <a:ea typeface="65 Helvetica Medium"/>
                <a:cs typeface="65 Helvetica Medium"/>
                <a:sym typeface="65 Helvetica Medium"/>
              </a:rPr>
              <a:t> 202.359.5124  </a:t>
            </a:r>
            <a:r>
              <a:rPr>
                <a:solidFill>
                  <a:srgbClr val="FF8000"/>
                </a:solidFill>
                <a:latin typeface="65 Helvetica Medium"/>
                <a:ea typeface="65 Helvetica Medium"/>
                <a:cs typeface="65 Helvetica Medium"/>
                <a:sym typeface="65 Helvetica Medium"/>
              </a:rPr>
              <a:t>F</a:t>
            </a:r>
            <a:r>
              <a:rPr>
                <a:solidFill>
                  <a:srgbClr val="666666"/>
                </a:solidFill>
                <a:latin typeface="65 Helvetica Medium"/>
                <a:ea typeface="65 Helvetica Medium"/>
                <a:cs typeface="65 Helvetica Medium"/>
                <a:sym typeface="65 Helvetica Medium"/>
              </a:rPr>
              <a:t> 703.837.0223</a:t>
            </a:r>
            <a:br>
              <a:rPr>
                <a:solidFill>
                  <a:srgbClr val="666666"/>
                </a:solidFill>
                <a:latin typeface="65 Helvetica Medium"/>
                <a:ea typeface="65 Helvetica Medium"/>
                <a:cs typeface="65 Helvetica Medium"/>
                <a:sym typeface="65 Helvetica Medium"/>
              </a:rPr>
            </a:br>
            <a:r>
              <a:rPr>
                <a:solidFill>
                  <a:srgbClr val="0080FF"/>
                </a:solidFill>
                <a:latin typeface="65 Helvetica Medium"/>
                <a:ea typeface="65 Helvetica Medium"/>
                <a:cs typeface="65 Helvetica Medium"/>
                <a:sym typeface="65 Helvetica Medium"/>
              </a:rPr>
              <a:t>E</a:t>
            </a:r>
            <a:r>
              <a:rPr>
                <a:solidFill>
                  <a:srgbClr val="666666"/>
                </a:solidFill>
                <a:latin typeface="65 Helvetica Medium"/>
                <a:ea typeface="65 Helvetica Medium"/>
                <a:cs typeface="65 Helvetica Medium"/>
                <a:sym typeface="65 Helvetica Medium"/>
              </a:rPr>
              <a:t> steve@edwardsedservices.com</a:t>
            </a:r>
            <a:br>
              <a:rPr>
                <a:solidFill>
                  <a:srgbClr val="666666"/>
                </a:solidFill>
                <a:latin typeface="65 Helvetica Medium"/>
                <a:ea typeface="65 Helvetica Medium"/>
                <a:cs typeface="65 Helvetica Medium"/>
                <a:sym typeface="65 Helvetica Medium"/>
              </a:rPr>
            </a:br>
            <a:r>
              <a:rPr>
                <a:solidFill>
                  <a:srgbClr val="FF8000"/>
                </a:solidFill>
                <a:latin typeface="65 Helvetica Medium"/>
                <a:ea typeface="65 Helvetica Medium"/>
                <a:cs typeface="65 Helvetica Medium"/>
                <a:sym typeface="65 Helvetica Medium"/>
              </a:rPr>
              <a:t>W</a:t>
            </a:r>
            <a:r>
              <a:rPr>
                <a:solidFill>
                  <a:srgbClr val="666666"/>
                </a:solidFill>
                <a:latin typeface="65 Helvetica Medium"/>
                <a:ea typeface="65 Helvetica Medium"/>
                <a:cs typeface="65 Helvetica Medium"/>
                <a:sym typeface="65 Helvetica Medium"/>
              </a:rPr>
              <a:t> edwards</a:t>
            </a:r>
            <a:r>
              <a:rPr>
                <a:solidFill>
                  <a:srgbClr val="0080FF"/>
                </a:solidFill>
                <a:latin typeface="65 Helvetica Medium"/>
                <a:ea typeface="65 Helvetica Medium"/>
                <a:cs typeface="65 Helvetica Medium"/>
                <a:sym typeface="65 Helvetica Medium"/>
              </a:rPr>
              <a:t>ed</a:t>
            </a:r>
            <a:r>
              <a:rPr>
                <a:solidFill>
                  <a:srgbClr val="666666"/>
                </a:solidFill>
                <a:latin typeface="65 Helvetica Medium"/>
                <a:ea typeface="65 Helvetica Medium"/>
                <a:cs typeface="65 Helvetica Medium"/>
                <a:sym typeface="65 Helvetica Medium"/>
              </a:rPr>
              <a:t>services.com</a:t>
            </a:r>
          </a:p>
        </p:txBody>
      </p:sp>
      <p:sp>
        <p:nvSpPr>
          <p:cNvPr id="21" name="Shape 21"/>
          <p:cNvSpPr/>
          <p:nvPr/>
        </p:nvSpPr>
        <p:spPr>
          <a:xfrm>
            <a:off x="4572000" y="1741487"/>
            <a:ext cx="4267200" cy="10702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pPr>
            <a:r>
              <a:rPr sz="3200">
                <a:solidFill>
                  <a:srgbClr val="0468A9"/>
                </a:solidFill>
                <a:latin typeface="Helvetica Neue Light"/>
                <a:ea typeface="Helvetica Neue Light"/>
                <a:cs typeface="Helvetica Neue Light"/>
                <a:sym typeface="Helvetica Neue Light"/>
              </a:rPr>
              <a:t>“LIKE” us on Facebook</a:t>
            </a:r>
            <a:endParaRPr sz="3200">
              <a:solidFill>
                <a:srgbClr val="0468A9"/>
              </a:solidFill>
              <a:latin typeface="Helvetica Neue Light"/>
              <a:ea typeface="Helvetica Neue Light"/>
              <a:cs typeface="Helvetica Neue Light"/>
              <a:sym typeface="Helvetica Neue Light"/>
            </a:endParaRPr>
          </a:p>
          <a:p>
            <a:pPr lvl="0">
              <a:defRPr sz="1800"/>
            </a:pPr>
            <a:r>
              <a:rPr sz="3200">
                <a:solidFill>
                  <a:srgbClr val="0468A9"/>
                </a:solidFill>
                <a:latin typeface="Helvetica Neue Light"/>
                <a:ea typeface="Helvetica Neue Light"/>
                <a:cs typeface="Helvetica Neue Light"/>
                <a:sym typeface="Helvetica Neue Light"/>
              </a:rPr>
              <a:t>Follow us on Twitter</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3" name="EES_PP_Text.png" descr="EES_PP_Text"/>
          <p:cNvPicPr/>
          <p:nvPr/>
        </p:nvPicPr>
        <p:blipFill>
          <a:blip r:embed="rId2">
            <a:extLst/>
          </a:blip>
          <a:stretch>
            <a:fillRect/>
          </a:stretch>
        </p:blipFill>
        <p:spPr>
          <a:xfrm>
            <a:off x="0" y="0"/>
            <a:ext cx="9145588" cy="6859588"/>
          </a:xfrm>
          <a:prstGeom prst="rect">
            <a:avLst/>
          </a:prstGeom>
          <a:ln w="12700">
            <a:miter lim="400000"/>
          </a:ln>
        </p:spPr>
      </p:pic>
      <p:pic>
        <p:nvPicPr>
          <p:cNvPr id="24" name="EES_PP_TransitionPage.png" descr="EES_PP_TransitionPage"/>
          <p:cNvPicPr/>
          <p:nvPr/>
        </p:nvPicPr>
        <p:blipFill>
          <a:blip r:embed="rId3">
            <a:extLst/>
          </a:blip>
          <a:stretch>
            <a:fillRect/>
          </a:stretch>
        </p:blipFill>
        <p:spPr>
          <a:xfrm>
            <a:off x="0" y="0"/>
            <a:ext cx="9145588" cy="6858000"/>
          </a:xfrm>
          <a:prstGeom prst="rect">
            <a:avLst/>
          </a:prstGeom>
          <a:ln w="12700">
            <a:miter lim="400000"/>
          </a:ln>
        </p:spPr>
      </p:pic>
      <p:pic>
        <p:nvPicPr>
          <p:cNvPr id="25" name="EES_ed_WebIcon_hires.jpg" descr="EES_ed_WebIcon_hires.jpg"/>
          <p:cNvPicPr/>
          <p:nvPr/>
        </p:nvPicPr>
        <p:blipFill>
          <a:blip r:embed="rId4">
            <a:extLst/>
          </a:blip>
          <a:stretch>
            <a:fillRect/>
          </a:stretch>
        </p:blipFill>
        <p:spPr>
          <a:xfrm>
            <a:off x="0" y="1319212"/>
            <a:ext cx="4570413" cy="4416426"/>
          </a:xfrm>
          <a:prstGeom prst="rect">
            <a:avLst/>
          </a:prstGeom>
          <a:ln w="12700">
            <a:miter lim="400000"/>
          </a:ln>
        </p:spPr>
      </p:pic>
      <p:sp>
        <p:nvSpPr>
          <p:cNvPr id="26" name="Shape 26"/>
          <p:cNvSpPr/>
          <p:nvPr/>
        </p:nvSpPr>
        <p:spPr>
          <a:xfrm>
            <a:off x="4572000" y="3748087"/>
            <a:ext cx="4267200" cy="199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800"/>
              </a:spcBef>
              <a:defRPr sz="1800"/>
            </a:pPr>
            <a:br/>
            <a:br/>
            <a:br/>
            <a:br/>
            <a:r>
              <a:rPr>
                <a:solidFill>
                  <a:srgbClr val="FF8000"/>
                </a:solidFill>
                <a:latin typeface="65 Helvetica Medium"/>
                <a:ea typeface="65 Helvetica Medium"/>
                <a:cs typeface="65 Helvetica Medium"/>
                <a:sym typeface="65 Helvetica Medium"/>
              </a:rPr>
              <a:t>P</a:t>
            </a:r>
            <a:r>
              <a:rPr>
                <a:solidFill>
                  <a:srgbClr val="666666"/>
                </a:solidFill>
                <a:latin typeface="65 Helvetica Medium"/>
                <a:ea typeface="65 Helvetica Medium"/>
                <a:cs typeface="65 Helvetica Medium"/>
                <a:sym typeface="65 Helvetica Medium"/>
              </a:rPr>
              <a:t>  703.837.0223  </a:t>
            </a:r>
            <a:r>
              <a:rPr>
                <a:solidFill>
                  <a:srgbClr val="FF8000"/>
                </a:solidFill>
                <a:latin typeface="65 Helvetica Medium"/>
                <a:ea typeface="65 Helvetica Medium"/>
                <a:cs typeface="65 Helvetica Medium"/>
                <a:sym typeface="65 Helvetica Medium"/>
              </a:rPr>
              <a:t>F</a:t>
            </a:r>
            <a:r>
              <a:rPr>
                <a:solidFill>
                  <a:srgbClr val="666666"/>
                </a:solidFill>
                <a:latin typeface="65 Helvetica Medium"/>
                <a:ea typeface="65 Helvetica Medium"/>
                <a:cs typeface="65 Helvetica Medium"/>
                <a:sym typeface="65 Helvetica Medium"/>
              </a:rPr>
              <a:t> 703.837.0223</a:t>
            </a:r>
            <a:br>
              <a:rPr>
                <a:solidFill>
                  <a:srgbClr val="666666"/>
                </a:solidFill>
                <a:latin typeface="65 Helvetica Medium"/>
                <a:ea typeface="65 Helvetica Medium"/>
                <a:cs typeface="65 Helvetica Medium"/>
                <a:sym typeface="65 Helvetica Medium"/>
              </a:rPr>
            </a:br>
            <a:r>
              <a:rPr>
                <a:solidFill>
                  <a:srgbClr val="0080FF"/>
                </a:solidFill>
                <a:latin typeface="65 Helvetica Medium"/>
                <a:ea typeface="65 Helvetica Medium"/>
                <a:cs typeface="65 Helvetica Medium"/>
                <a:sym typeface="65 Helvetica Medium"/>
              </a:rPr>
              <a:t>E</a:t>
            </a:r>
            <a:r>
              <a:rPr>
                <a:solidFill>
                  <a:srgbClr val="666666"/>
                </a:solidFill>
                <a:latin typeface="65 Helvetica Medium"/>
                <a:ea typeface="65 Helvetica Medium"/>
                <a:cs typeface="65 Helvetica Medium"/>
                <a:sym typeface="65 Helvetica Medium"/>
              </a:rPr>
              <a:t>  info@edwardsedservices.com</a:t>
            </a:r>
            <a:br>
              <a:rPr>
                <a:solidFill>
                  <a:srgbClr val="666666"/>
                </a:solidFill>
                <a:latin typeface="65 Helvetica Medium"/>
                <a:ea typeface="65 Helvetica Medium"/>
                <a:cs typeface="65 Helvetica Medium"/>
                <a:sym typeface="65 Helvetica Medium"/>
              </a:rPr>
            </a:br>
            <a:r>
              <a:rPr>
                <a:solidFill>
                  <a:srgbClr val="FF8000"/>
                </a:solidFill>
                <a:latin typeface="65 Helvetica Medium"/>
                <a:ea typeface="65 Helvetica Medium"/>
                <a:cs typeface="65 Helvetica Medium"/>
                <a:sym typeface="65 Helvetica Medium"/>
              </a:rPr>
              <a:t>W</a:t>
            </a:r>
            <a:r>
              <a:rPr>
                <a:solidFill>
                  <a:srgbClr val="666666"/>
                </a:solidFill>
                <a:latin typeface="65 Helvetica Medium"/>
                <a:ea typeface="65 Helvetica Medium"/>
                <a:cs typeface="65 Helvetica Medium"/>
                <a:sym typeface="65 Helvetica Medium"/>
              </a:rPr>
              <a:t> edwards</a:t>
            </a:r>
            <a:r>
              <a:rPr>
                <a:solidFill>
                  <a:srgbClr val="0080FF"/>
                </a:solidFill>
                <a:latin typeface="65 Helvetica Medium"/>
                <a:ea typeface="65 Helvetica Medium"/>
                <a:cs typeface="65 Helvetica Medium"/>
                <a:sym typeface="65 Helvetica Medium"/>
              </a:rPr>
              <a:t>ed</a:t>
            </a:r>
            <a:r>
              <a:rPr>
                <a:solidFill>
                  <a:srgbClr val="666666"/>
                </a:solidFill>
                <a:latin typeface="65 Helvetica Medium"/>
                <a:ea typeface="65 Helvetica Medium"/>
                <a:cs typeface="65 Helvetica Medium"/>
                <a:sym typeface="65 Helvetica Medium"/>
              </a:rPr>
              <a:t>services.com</a:t>
            </a:r>
          </a:p>
        </p:txBody>
      </p:sp>
      <p:sp>
        <p:nvSpPr>
          <p:cNvPr id="27" name="Shape 27"/>
          <p:cNvSpPr/>
          <p:nvPr>
            <p:ph type="title"/>
          </p:nvPr>
        </p:nvSpPr>
        <p:spPr>
          <a:prstGeom prst="rect">
            <a:avLst/>
          </a:prstGeom>
        </p:spPr>
        <p:txBody>
          <a:bodyPr/>
          <a:lstStyle/>
          <a:p>
            <a:pPr lvl="0">
              <a:defRPr sz="1800">
                <a:solidFill>
                  <a:srgbClr val="000000"/>
                </a:solidFill>
              </a:defRPr>
            </a:pPr>
            <a:r>
              <a:rPr sz="3200">
                <a:solidFill>
                  <a:srgbClr val="7F7F7F"/>
                </a:solidFill>
              </a:rPr>
              <a:t>Slide Title Here</a:t>
            </a:r>
          </a:p>
        </p:txBody>
      </p:sp>
      <p:sp>
        <p:nvSpPr>
          <p:cNvPr id="28" name="Shape 28"/>
          <p:cNvSpPr/>
          <p:nvPr>
            <p:ph type="body" idx="1"/>
          </p:nvPr>
        </p:nvSpPr>
        <p:spPr>
          <a:prstGeom prst="rect">
            <a:avLst/>
          </a:prstGeom>
        </p:spPr>
        <p:txBody>
          <a:bodyPr/>
          <a:lstStyle/>
          <a:p>
            <a:pPr lvl="0">
              <a:defRPr sz="1800">
                <a:solidFill>
                  <a:srgbClr val="000000"/>
                </a:solidFill>
              </a:defRPr>
            </a:pPr>
            <a:r>
              <a:rPr sz="4800">
                <a:solidFill>
                  <a:srgbClr val="E85C1D"/>
                </a:solidFill>
              </a:rPr>
              <a:t>	Use this slide when you don’t have bullets</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0" name="EES_PP_Text.png" descr="EES_PP_Text"/>
          <p:cNvPicPr/>
          <p:nvPr/>
        </p:nvPicPr>
        <p:blipFill>
          <a:blip r:embed="rId2">
            <a:extLst/>
          </a:blip>
          <a:stretch>
            <a:fillRect/>
          </a:stretch>
        </p:blipFill>
        <p:spPr>
          <a:xfrm>
            <a:off x="0" y="0"/>
            <a:ext cx="9145588" cy="6859588"/>
          </a:xfrm>
          <a:prstGeom prst="rect">
            <a:avLst/>
          </a:prstGeom>
          <a:ln w="12700">
            <a:miter lim="400000"/>
          </a:ln>
        </p:spPr>
      </p:pic>
      <p:sp>
        <p:nvSpPr>
          <p:cNvPr id="31" name="Shape 31"/>
          <p:cNvSpPr/>
          <p:nvPr>
            <p:ph type="sldNum" sz="quarter" idx="2"/>
          </p:nvPr>
        </p:nvSpPr>
        <p:spPr>
          <a:xfrm>
            <a:off x="8348662" y="6111875"/>
            <a:ext cx="457201" cy="358140"/>
          </a:xfrm>
          <a:prstGeom prst="rect">
            <a:avLst/>
          </a:prstGeom>
          <a:ln w="12700">
            <a:miter lim="400000"/>
          </a:ln>
        </p:spPr>
        <p:txBody>
          <a:bodyPr lIns="45719" rIns="45719">
            <a:spAutoFit/>
          </a:bodyPr>
          <a:lstStyle>
            <a:lvl1pPr>
              <a:defRPr sz="1800"/>
            </a:lvl1p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pic>
        <p:nvPicPr>
          <p:cNvPr id="2" name="EES_PP_Text.png" descr="EES_PP_Text"/>
          <p:cNvPicPr/>
          <p:nvPr/>
        </p:nvPicPr>
        <p:blipFill>
          <a:blip r:embed="rId2">
            <a:extLst/>
          </a:blip>
          <a:stretch>
            <a:fillRect/>
          </a:stretch>
        </p:blipFill>
        <p:spPr>
          <a:xfrm>
            <a:off x="0" y="0"/>
            <a:ext cx="9145588" cy="6859588"/>
          </a:xfrm>
          <a:prstGeom prst="rect">
            <a:avLst/>
          </a:prstGeom>
          <a:ln w="12700">
            <a:miter lim="400000"/>
          </a:ln>
        </p:spPr>
      </p:pic>
      <p:pic>
        <p:nvPicPr>
          <p:cNvPr id="3" name="EES_PP_MasterPage.png" descr="EES_PP_MasterPage"/>
          <p:cNvPicPr/>
          <p:nvPr/>
        </p:nvPicPr>
        <p:blipFill>
          <a:blip r:embed="rId3">
            <a:extLst/>
          </a:blip>
          <a:stretch>
            <a:fillRect/>
          </a:stretch>
        </p:blipFill>
        <p:spPr>
          <a:xfrm>
            <a:off x="0" y="0"/>
            <a:ext cx="9145588" cy="6859588"/>
          </a:xfrm>
          <a:prstGeom prst="rect">
            <a:avLst/>
          </a:prstGeom>
          <a:ln w="12700">
            <a:miter lim="400000"/>
          </a:ln>
        </p:spPr>
      </p:pic>
      <p:sp>
        <p:nvSpPr>
          <p:cNvPr id="4" name="Shape 4"/>
          <p:cNvSpPr/>
          <p:nvPr>
            <p:ph type="title"/>
          </p:nvPr>
        </p:nvSpPr>
        <p:spPr>
          <a:xfrm>
            <a:off x="457200" y="92074"/>
            <a:ext cx="8229600" cy="1508127"/>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3200">
                <a:solidFill>
                  <a:srgbClr val="7F7F7F"/>
                </a:solidFill>
              </a:rPr>
              <a:t>Slide Title Here</a:t>
            </a:r>
          </a:p>
        </p:txBody>
      </p:sp>
      <p:sp>
        <p:nvSpPr>
          <p:cNvPr id="5" name="Shape 5"/>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lvl="0">
              <a:defRPr sz="1800">
                <a:solidFill>
                  <a:srgbClr val="000000"/>
                </a:solidFill>
              </a:defRPr>
            </a:pPr>
            <a:r>
              <a:rPr sz="4800">
                <a:solidFill>
                  <a:srgbClr val="E85C1D"/>
                </a:solidFill>
              </a:rPr>
              <a:t>	Use this slide when you don’t have bullets</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Lst>
  <p:transition spd="med" advClick="1"/>
  <p:txStyles>
    <p:titleStyle>
      <a:lvl1pPr algn="r" defTabSz="457200">
        <a:defRPr sz="3200">
          <a:solidFill>
            <a:srgbClr val="7F7F7F"/>
          </a:solidFill>
          <a:latin typeface="Helvetica Neue"/>
          <a:ea typeface="Helvetica Neue"/>
          <a:cs typeface="Helvetica Neue"/>
          <a:sym typeface="Helvetica Neue"/>
        </a:defRPr>
      </a:lvl1pPr>
      <a:lvl2pPr algn="r" defTabSz="457200">
        <a:defRPr sz="3200">
          <a:solidFill>
            <a:srgbClr val="7F7F7F"/>
          </a:solidFill>
          <a:latin typeface="Helvetica Neue"/>
          <a:ea typeface="Helvetica Neue"/>
          <a:cs typeface="Helvetica Neue"/>
          <a:sym typeface="Helvetica Neue"/>
        </a:defRPr>
      </a:lvl2pPr>
      <a:lvl3pPr algn="r" defTabSz="457200">
        <a:defRPr sz="3200">
          <a:solidFill>
            <a:srgbClr val="7F7F7F"/>
          </a:solidFill>
          <a:latin typeface="Helvetica Neue"/>
          <a:ea typeface="Helvetica Neue"/>
          <a:cs typeface="Helvetica Neue"/>
          <a:sym typeface="Helvetica Neue"/>
        </a:defRPr>
      </a:lvl3pPr>
      <a:lvl4pPr algn="r" defTabSz="457200">
        <a:defRPr sz="3200">
          <a:solidFill>
            <a:srgbClr val="7F7F7F"/>
          </a:solidFill>
          <a:latin typeface="Helvetica Neue"/>
          <a:ea typeface="Helvetica Neue"/>
          <a:cs typeface="Helvetica Neue"/>
          <a:sym typeface="Helvetica Neue"/>
        </a:defRPr>
      </a:lvl4pPr>
      <a:lvl5pPr algn="r" defTabSz="457200">
        <a:defRPr sz="3200">
          <a:solidFill>
            <a:srgbClr val="7F7F7F"/>
          </a:solidFill>
          <a:latin typeface="Helvetica Neue"/>
          <a:ea typeface="Helvetica Neue"/>
          <a:cs typeface="Helvetica Neue"/>
          <a:sym typeface="Helvetica Neue"/>
        </a:defRPr>
      </a:lvl5pPr>
      <a:lvl6pPr indent="457200" algn="r" defTabSz="457200">
        <a:defRPr sz="3200">
          <a:solidFill>
            <a:srgbClr val="7F7F7F"/>
          </a:solidFill>
          <a:latin typeface="Helvetica Neue"/>
          <a:ea typeface="Helvetica Neue"/>
          <a:cs typeface="Helvetica Neue"/>
          <a:sym typeface="Helvetica Neue"/>
        </a:defRPr>
      </a:lvl6pPr>
      <a:lvl7pPr indent="914400" algn="r" defTabSz="457200">
        <a:defRPr sz="3200">
          <a:solidFill>
            <a:srgbClr val="7F7F7F"/>
          </a:solidFill>
          <a:latin typeface="Helvetica Neue"/>
          <a:ea typeface="Helvetica Neue"/>
          <a:cs typeface="Helvetica Neue"/>
          <a:sym typeface="Helvetica Neue"/>
        </a:defRPr>
      </a:lvl7pPr>
      <a:lvl8pPr indent="1371600" algn="r" defTabSz="457200">
        <a:defRPr sz="3200">
          <a:solidFill>
            <a:srgbClr val="7F7F7F"/>
          </a:solidFill>
          <a:latin typeface="Helvetica Neue"/>
          <a:ea typeface="Helvetica Neue"/>
          <a:cs typeface="Helvetica Neue"/>
          <a:sym typeface="Helvetica Neue"/>
        </a:defRPr>
      </a:lvl8pPr>
      <a:lvl9pPr indent="1828800" algn="r" defTabSz="457200">
        <a:defRPr sz="3200">
          <a:solidFill>
            <a:srgbClr val="7F7F7F"/>
          </a:solidFill>
          <a:latin typeface="Helvetica Neue"/>
          <a:ea typeface="Helvetica Neue"/>
          <a:cs typeface="Helvetica Neue"/>
          <a:sym typeface="Helvetica Neue"/>
        </a:defRPr>
      </a:lvl9pPr>
    </p:titleStyle>
    <p:bodyStyle>
      <a:lvl1pPr marL="342900" indent="-342900" defTabSz="457200">
        <a:spcBef>
          <a:spcPts val="1100"/>
        </a:spcBef>
        <a:defRPr sz="4800">
          <a:solidFill>
            <a:srgbClr val="E85C1D"/>
          </a:solidFill>
          <a:latin typeface="Helvetica Neue Light"/>
          <a:ea typeface="Helvetica Neue Light"/>
          <a:cs typeface="Helvetica Neue Light"/>
          <a:sym typeface="Helvetica Neue Light"/>
        </a:defRPr>
      </a:lvl1pPr>
      <a:lvl2pPr marL="947057" indent="-489857" defTabSz="457200">
        <a:spcBef>
          <a:spcPts val="1100"/>
        </a:spcBef>
        <a:buSzPct val="100000"/>
        <a:buChar char="–"/>
        <a:defRPr sz="4800">
          <a:solidFill>
            <a:srgbClr val="E85C1D"/>
          </a:solidFill>
          <a:latin typeface="Helvetica Neue Light"/>
          <a:ea typeface="Helvetica Neue Light"/>
          <a:cs typeface="Helvetica Neue Light"/>
          <a:sym typeface="Helvetica Neue Light"/>
        </a:defRPr>
      </a:lvl2pPr>
      <a:lvl3pPr marL="1371600" indent="-457200" defTabSz="457200">
        <a:spcBef>
          <a:spcPts val="1100"/>
        </a:spcBef>
        <a:buSzPct val="100000"/>
        <a:buChar char="•"/>
        <a:defRPr sz="4800">
          <a:solidFill>
            <a:srgbClr val="E85C1D"/>
          </a:solidFill>
          <a:latin typeface="Helvetica Neue Light"/>
          <a:ea typeface="Helvetica Neue Light"/>
          <a:cs typeface="Helvetica Neue Light"/>
          <a:sym typeface="Helvetica Neue Light"/>
        </a:defRPr>
      </a:lvl3pPr>
      <a:lvl4pPr marL="1920239" indent="-548639" defTabSz="457200">
        <a:spcBef>
          <a:spcPts val="1100"/>
        </a:spcBef>
        <a:buSzPct val="100000"/>
        <a:buChar char="–"/>
        <a:defRPr sz="4800">
          <a:solidFill>
            <a:srgbClr val="E85C1D"/>
          </a:solidFill>
          <a:latin typeface="Helvetica Neue Light"/>
          <a:ea typeface="Helvetica Neue Light"/>
          <a:cs typeface="Helvetica Neue Light"/>
          <a:sym typeface="Helvetica Neue Light"/>
        </a:defRPr>
      </a:lvl4pPr>
      <a:lvl5pPr marL="2438400" indent="-609600" defTabSz="457200">
        <a:spcBef>
          <a:spcPts val="1100"/>
        </a:spcBef>
        <a:buSzPct val="100000"/>
        <a:buChar char="»"/>
        <a:defRPr sz="4800">
          <a:solidFill>
            <a:srgbClr val="E85C1D"/>
          </a:solidFill>
          <a:latin typeface="Helvetica Neue Light"/>
          <a:ea typeface="Helvetica Neue Light"/>
          <a:cs typeface="Helvetica Neue Light"/>
          <a:sym typeface="Helvetica Neue Light"/>
        </a:defRPr>
      </a:lvl5pPr>
      <a:lvl6pPr marL="2895600" indent="-609600" defTabSz="457200">
        <a:spcBef>
          <a:spcPts val="1100"/>
        </a:spcBef>
        <a:buSzPct val="100000"/>
        <a:buChar char="•"/>
        <a:defRPr sz="4800">
          <a:solidFill>
            <a:srgbClr val="E85C1D"/>
          </a:solidFill>
          <a:latin typeface="Helvetica Neue Light"/>
          <a:ea typeface="Helvetica Neue Light"/>
          <a:cs typeface="Helvetica Neue Light"/>
          <a:sym typeface="Helvetica Neue Light"/>
        </a:defRPr>
      </a:lvl6pPr>
      <a:lvl7pPr marL="3352800" indent="-609600" defTabSz="457200">
        <a:spcBef>
          <a:spcPts val="1100"/>
        </a:spcBef>
        <a:buSzPct val="100000"/>
        <a:buChar char="•"/>
        <a:defRPr sz="4800">
          <a:solidFill>
            <a:srgbClr val="E85C1D"/>
          </a:solidFill>
          <a:latin typeface="Helvetica Neue Light"/>
          <a:ea typeface="Helvetica Neue Light"/>
          <a:cs typeface="Helvetica Neue Light"/>
          <a:sym typeface="Helvetica Neue Light"/>
        </a:defRPr>
      </a:lvl7pPr>
      <a:lvl8pPr marL="3810000" indent="-609600" defTabSz="457200">
        <a:spcBef>
          <a:spcPts val="1100"/>
        </a:spcBef>
        <a:buSzPct val="100000"/>
        <a:buChar char="•"/>
        <a:defRPr sz="4800">
          <a:solidFill>
            <a:srgbClr val="E85C1D"/>
          </a:solidFill>
          <a:latin typeface="Helvetica Neue Light"/>
          <a:ea typeface="Helvetica Neue Light"/>
          <a:cs typeface="Helvetica Neue Light"/>
          <a:sym typeface="Helvetica Neue Light"/>
        </a:defRPr>
      </a:lvl8pPr>
      <a:lvl9pPr marL="4267200" indent="-609600" defTabSz="457200">
        <a:spcBef>
          <a:spcPts val="1100"/>
        </a:spcBef>
        <a:buSzPct val="100000"/>
        <a:buChar char="•"/>
        <a:defRPr sz="4800">
          <a:solidFill>
            <a:srgbClr val="E85C1D"/>
          </a:solidFill>
          <a:latin typeface="Helvetica Neue Light"/>
          <a:ea typeface="Helvetica Neue Light"/>
          <a:cs typeface="Helvetica Neue Light"/>
          <a:sym typeface="Helvetica Neue Light"/>
        </a:defRPr>
      </a:lvl9pPr>
    </p:bodyStyle>
    <p:otherStyle>
      <a:lvl1pPr algn="r" defTabSz="457200">
        <a:defRPr sz="1200">
          <a:solidFill>
            <a:schemeClr val="tx1"/>
          </a:solidFill>
          <a:latin typeface="+mn-lt"/>
          <a:ea typeface="+mn-ea"/>
          <a:cs typeface="+mn-cs"/>
          <a:sym typeface="Arial"/>
        </a:defRPr>
      </a:lvl1pPr>
      <a:lvl2pPr indent="457200" algn="r" defTabSz="457200">
        <a:defRPr sz="1200">
          <a:solidFill>
            <a:schemeClr val="tx1"/>
          </a:solidFill>
          <a:latin typeface="+mn-lt"/>
          <a:ea typeface="+mn-ea"/>
          <a:cs typeface="+mn-cs"/>
          <a:sym typeface="Arial"/>
        </a:defRPr>
      </a:lvl2pPr>
      <a:lvl3pPr indent="914400" algn="r" defTabSz="457200">
        <a:defRPr sz="1200">
          <a:solidFill>
            <a:schemeClr val="tx1"/>
          </a:solidFill>
          <a:latin typeface="+mn-lt"/>
          <a:ea typeface="+mn-ea"/>
          <a:cs typeface="+mn-cs"/>
          <a:sym typeface="Arial"/>
        </a:defRPr>
      </a:lvl3pPr>
      <a:lvl4pPr indent="1371600" algn="r" defTabSz="457200">
        <a:defRPr sz="1200">
          <a:solidFill>
            <a:schemeClr val="tx1"/>
          </a:solidFill>
          <a:latin typeface="+mn-lt"/>
          <a:ea typeface="+mn-ea"/>
          <a:cs typeface="+mn-cs"/>
          <a:sym typeface="Arial"/>
        </a:defRPr>
      </a:lvl4pPr>
      <a:lvl5pPr indent="1828800" algn="r" defTabSz="457200">
        <a:defRPr sz="1200">
          <a:solidFill>
            <a:schemeClr val="tx1"/>
          </a:solidFill>
          <a:latin typeface="+mn-lt"/>
          <a:ea typeface="+mn-ea"/>
          <a:cs typeface="+mn-cs"/>
          <a:sym typeface="Arial"/>
        </a:defRPr>
      </a:lvl5pPr>
      <a:lvl6pPr algn="r" defTabSz="457200">
        <a:defRPr sz="1200">
          <a:solidFill>
            <a:schemeClr val="tx1"/>
          </a:solidFill>
          <a:latin typeface="+mn-lt"/>
          <a:ea typeface="+mn-ea"/>
          <a:cs typeface="+mn-cs"/>
          <a:sym typeface="Arial"/>
        </a:defRPr>
      </a:lvl6pPr>
      <a:lvl7pPr algn="r" defTabSz="457200">
        <a:defRPr sz="1200">
          <a:solidFill>
            <a:schemeClr val="tx1"/>
          </a:solidFill>
          <a:latin typeface="+mn-lt"/>
          <a:ea typeface="+mn-ea"/>
          <a:cs typeface="+mn-cs"/>
          <a:sym typeface="Arial"/>
        </a:defRPr>
      </a:lvl7pPr>
      <a:lvl8pPr algn="r" defTabSz="457200">
        <a:defRPr sz="1200">
          <a:solidFill>
            <a:schemeClr val="tx1"/>
          </a:solidFill>
          <a:latin typeface="+mn-lt"/>
          <a:ea typeface="+mn-ea"/>
          <a:cs typeface="+mn-cs"/>
          <a:sym typeface="Arial"/>
        </a:defRPr>
      </a:lvl8pPr>
      <a:lvl9pPr algn="r" defTabSz="457200">
        <a:defRPr sz="1200">
          <a:solidFill>
            <a:schemeClr val="tx1"/>
          </a:solid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video" Target="../media/media1.mpg"/><Relationship Id="rId3" Type="http://schemas.microsoft.com/office/2007/relationships/media" Target="../media/media1.mpg"/><Relationship Id="rId4"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 Id="rId3" Type="http://schemas.openxmlformats.org/officeDocument/2006/relationships/hyperlink" Target="http://www.ascd.org/publications/educational-leadership/sept12/vol70/num01/Seven-Keys-to-Effective-Feedback.aspx" TargetMode="External"/><Relationship Id="rId4" Type="http://schemas.openxmlformats.org/officeDocument/2006/relationships/hyperlink" Target="http://www.ted.com/talks" TargetMode="Externa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 name="Shape 36"/>
          <p:cNvSpPr/>
          <p:nvPr>
            <p:ph type="title" idx="4294967295"/>
          </p:nvPr>
        </p:nvSpPr>
        <p:spPr>
          <a:xfrm>
            <a:off x="685800" y="5008562"/>
            <a:ext cx="5357813" cy="866776"/>
          </a:xfrm>
          <a:prstGeom prst="rect">
            <a:avLst/>
          </a:prstGeom>
        </p:spPr>
        <p:txBody>
          <a:bodyPr lIns="0" tIns="0" rIns="0" bIns="0">
            <a:normAutofit fontScale="100000" lnSpcReduction="0"/>
          </a:bodyPr>
          <a:lstStyle>
            <a:lvl1pPr algn="l">
              <a:defRPr sz="2500">
                <a:solidFill>
                  <a:srgbClr val="595959"/>
                </a:solidFill>
              </a:defRPr>
            </a:lvl1pPr>
          </a:lstStyle>
          <a:p>
            <a:pPr lvl="0">
              <a:defRPr sz="1800">
                <a:solidFill>
                  <a:srgbClr val="000000"/>
                </a:solidFill>
              </a:defRPr>
            </a:pPr>
            <a:r>
              <a:rPr sz="2500">
                <a:solidFill>
                  <a:srgbClr val="595959"/>
                </a:solidFill>
              </a:rPr>
              <a:t>Framing Your Success: The Continuous Improvement Cycle </a:t>
            </a:r>
          </a:p>
        </p:txBody>
      </p:sp>
      <p:sp>
        <p:nvSpPr>
          <p:cNvPr id="37" name="Shape 37"/>
          <p:cNvSpPr/>
          <p:nvPr>
            <p:ph type="body" idx="4294967295"/>
          </p:nvPr>
        </p:nvSpPr>
        <p:spPr>
          <a:xfrm>
            <a:off x="6043612" y="5008562"/>
            <a:ext cx="3100389" cy="1679576"/>
          </a:xfrm>
          <a:prstGeom prst="rect">
            <a:avLst/>
          </a:prstGeom>
        </p:spPr>
        <p:txBody>
          <a:bodyPr lIns="0" tIns="0" rIns="0" bIns="0">
            <a:normAutofit fontScale="100000" lnSpcReduction="0"/>
          </a:bodyPr>
          <a:lstStyle/>
          <a:p>
            <a:pPr lvl="0" marL="0" indent="0">
              <a:spcBef>
                <a:spcPts val="600"/>
              </a:spcBef>
              <a:defRPr sz="1800">
                <a:solidFill>
                  <a:srgbClr val="000000"/>
                </a:solidFill>
              </a:defRPr>
            </a:pPr>
            <a:r>
              <a:rPr sz="2500">
                <a:solidFill>
                  <a:srgbClr val="7F7F7F"/>
                </a:solidFill>
                <a:latin typeface="+mn-lt"/>
                <a:ea typeface="+mn-ea"/>
                <a:cs typeface="+mn-cs"/>
                <a:sym typeface="Helvetica"/>
              </a:rPr>
              <a:t>	</a:t>
            </a:r>
            <a:endParaRPr sz="2500">
              <a:solidFill>
                <a:srgbClr val="7F7F7F"/>
              </a:solidFill>
              <a:latin typeface="+mn-lt"/>
              <a:ea typeface="+mn-ea"/>
              <a:cs typeface="+mn-cs"/>
              <a:sym typeface="Helvetica"/>
            </a:endParaRPr>
          </a:p>
          <a:p>
            <a:pPr lvl="0" marL="0" indent="0">
              <a:spcBef>
                <a:spcPts val="600"/>
              </a:spcBef>
              <a:defRPr sz="1800">
                <a:solidFill>
                  <a:srgbClr val="000000"/>
                </a:solidFill>
              </a:defRPr>
            </a:pPr>
            <a:r>
              <a:rPr sz="2500">
                <a:solidFill>
                  <a:srgbClr val="595959"/>
                </a:solidFill>
                <a:latin typeface="+mn-lt"/>
                <a:ea typeface="+mn-ea"/>
                <a:cs typeface="+mn-cs"/>
                <a:sym typeface="Helvetica"/>
              </a:rPr>
              <a:t>Overview: PowerPoint</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66" name="Shape 66"/>
          <p:cNvSpPr/>
          <p:nvPr/>
        </p:nvSpPr>
        <p:spPr>
          <a:xfrm>
            <a:off x="585633" y="1363980"/>
            <a:ext cx="1797508"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Last year…..</a:t>
            </a:r>
          </a:p>
        </p:txBody>
      </p:sp>
      <p:pic>
        <p:nvPicPr>
          <p:cNvPr id="67" name="Grannyl.mpg"/>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442765" y="2254200"/>
            <a:ext cx="4064001" cy="3048001"/>
          </a:xfrm>
          <a:prstGeom prst="rect">
            <a:avLst/>
          </a:prstGeom>
        </p:spPr>
      </p:pic>
      <p:sp>
        <p:nvSpPr>
          <p:cNvPr id="68" name="Shape 68"/>
          <p:cNvSpPr/>
          <p:nvPr/>
        </p:nvSpPr>
        <p:spPr>
          <a:xfrm>
            <a:off x="560233" y="5610224"/>
            <a:ext cx="4650692"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How can we slow down this year?</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6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title" idx="4294967295"/>
          </p:nvPr>
        </p:nvSpPr>
        <p:spPr>
          <a:xfrm>
            <a:off x="223837" y="274637"/>
            <a:ext cx="8462963" cy="995363"/>
          </a:xfrm>
          <a:prstGeom prst="rect">
            <a:avLst/>
          </a:prstGeom>
        </p:spPr>
        <p:txBody>
          <a:bodyPr lIns="0" tIns="0" rIns="0" bIns="0">
            <a:normAutofit fontScale="100000" lnSpcReduction="0"/>
          </a:bodyPr>
          <a:lstStyle>
            <a:lvl1pPr>
              <a:defRPr sz="3000"/>
            </a:lvl1pPr>
          </a:lstStyle>
          <a:p>
            <a:pPr lvl="0">
              <a:defRPr sz="1800">
                <a:solidFill>
                  <a:srgbClr val="000000"/>
                </a:solidFill>
              </a:defRPr>
            </a:pPr>
            <a:r>
              <a:rPr sz="3000">
                <a:solidFill>
                  <a:srgbClr val="7F7F7F"/>
                </a:solidFill>
              </a:rPr>
              <a:t>Compare The Two Questions On The Next Slide</a:t>
            </a:r>
          </a:p>
        </p:txBody>
      </p:sp>
      <p:sp>
        <p:nvSpPr>
          <p:cNvPr id="71" name="Shape 71"/>
          <p:cNvSpPr/>
          <p:nvPr>
            <p:ph type="body" idx="4294967295"/>
          </p:nvPr>
        </p:nvSpPr>
        <p:spPr>
          <a:xfrm>
            <a:off x="457200" y="1600200"/>
            <a:ext cx="8229600" cy="4525963"/>
          </a:xfrm>
          <a:prstGeom prst="rect">
            <a:avLst/>
          </a:prstGeom>
        </p:spPr>
        <p:txBody>
          <a:bodyPr lIns="0" tIns="0" rIns="0" bIns="0">
            <a:normAutofit fontScale="100000" lnSpcReduction="0"/>
          </a:bodyPr>
          <a:lstStyle/>
          <a:p>
            <a:pPr lvl="0" marL="257175" indent="-257175">
              <a:spcBef>
                <a:spcPts val="800"/>
              </a:spcBef>
              <a:buClr>
                <a:srgbClr val="595959"/>
              </a:buClr>
              <a:buSzPct val="100000"/>
              <a:buFont typeface="Arial"/>
              <a:buChar char="•"/>
              <a:defRPr sz="1800">
                <a:solidFill>
                  <a:srgbClr val="000000"/>
                </a:solidFill>
              </a:defRPr>
            </a:pPr>
            <a:r>
              <a:rPr sz="3600">
                <a:solidFill>
                  <a:srgbClr val="595959"/>
                </a:solidFill>
                <a:latin typeface="+mn-lt"/>
                <a:ea typeface="+mn-ea"/>
                <a:cs typeface="+mn-cs"/>
                <a:sym typeface="Helvetica"/>
              </a:rPr>
              <a:t>Read each question</a:t>
            </a:r>
            <a:endParaRPr sz="3600">
              <a:solidFill>
                <a:srgbClr val="595959"/>
              </a:solidFill>
              <a:latin typeface="+mn-lt"/>
              <a:ea typeface="+mn-ea"/>
              <a:cs typeface="+mn-cs"/>
              <a:sym typeface="Helvetica"/>
            </a:endParaRPr>
          </a:p>
          <a:p>
            <a:pPr lvl="1" marL="742950" indent="-285750">
              <a:spcBef>
                <a:spcPts val="600"/>
              </a:spcBef>
              <a:buClr>
                <a:srgbClr val="595959"/>
              </a:buClr>
              <a:buFont typeface="Arial"/>
              <a:defRPr sz="1800">
                <a:solidFill>
                  <a:srgbClr val="000000"/>
                </a:solidFill>
              </a:defRPr>
            </a:pPr>
            <a:r>
              <a:rPr sz="2800">
                <a:solidFill>
                  <a:srgbClr val="595959"/>
                </a:solidFill>
                <a:latin typeface="+mn-lt"/>
                <a:ea typeface="+mn-ea"/>
                <a:cs typeface="+mn-cs"/>
                <a:sym typeface="Helvetica"/>
              </a:rPr>
              <a:t>Individually identity the differences between the two questions</a:t>
            </a:r>
            <a:endParaRPr sz="2800">
              <a:solidFill>
                <a:srgbClr val="595959"/>
              </a:solidFill>
              <a:latin typeface="Calibri"/>
              <a:ea typeface="Calibri"/>
              <a:cs typeface="Calibri"/>
              <a:sym typeface="Calibri"/>
            </a:endParaRPr>
          </a:p>
          <a:p>
            <a:pPr lvl="2" marL="1143000" indent="-228600">
              <a:spcBef>
                <a:spcPts val="500"/>
              </a:spcBef>
              <a:buClr>
                <a:srgbClr val="595959"/>
              </a:buClr>
              <a:buFont typeface="Arial"/>
              <a:defRPr sz="1800">
                <a:solidFill>
                  <a:srgbClr val="000000"/>
                </a:solidFill>
              </a:defRPr>
            </a:pPr>
            <a:r>
              <a:rPr sz="2400">
                <a:solidFill>
                  <a:srgbClr val="595959"/>
                </a:solidFill>
                <a:latin typeface="+mn-lt"/>
                <a:ea typeface="+mn-ea"/>
                <a:cs typeface="+mn-cs"/>
                <a:sym typeface="Helvetica"/>
              </a:rPr>
              <a:t>What specific skills are embedded in each question</a:t>
            </a:r>
            <a:endParaRPr sz="2400">
              <a:solidFill>
                <a:srgbClr val="595959"/>
              </a:solidFill>
              <a:latin typeface="Calibri"/>
              <a:ea typeface="Calibri"/>
              <a:cs typeface="Calibri"/>
              <a:sym typeface="Calibri"/>
            </a:endParaRPr>
          </a:p>
          <a:p>
            <a:pPr lvl="1" marL="742950" indent="-285750">
              <a:spcBef>
                <a:spcPts val="600"/>
              </a:spcBef>
              <a:buClr>
                <a:srgbClr val="595959"/>
              </a:buClr>
              <a:buFont typeface="Arial"/>
              <a:defRPr sz="1800">
                <a:solidFill>
                  <a:srgbClr val="000000"/>
                </a:solidFill>
              </a:defRPr>
            </a:pPr>
            <a:r>
              <a:rPr sz="2800">
                <a:solidFill>
                  <a:srgbClr val="595959"/>
                </a:solidFill>
                <a:latin typeface="+mn-lt"/>
                <a:ea typeface="+mn-ea"/>
                <a:cs typeface="+mn-cs"/>
                <a:sym typeface="Helvetica"/>
              </a:rPr>
              <a:t>Once you have made your assessment share your thoughts with your neighbor</a:t>
            </a:r>
            <a:endParaRPr sz="2800">
              <a:solidFill>
                <a:srgbClr val="595959"/>
              </a:solidFill>
              <a:latin typeface="Calibri"/>
              <a:ea typeface="Calibri"/>
              <a:cs typeface="Calibri"/>
              <a:sym typeface="Calibri"/>
            </a:endParaRPr>
          </a:p>
          <a:p>
            <a:pPr lvl="1" marL="742950" indent="-285750">
              <a:spcBef>
                <a:spcPts val="600"/>
              </a:spcBef>
              <a:buClr>
                <a:srgbClr val="595959"/>
              </a:buClr>
              <a:buFont typeface="Arial"/>
              <a:defRPr sz="1800">
                <a:solidFill>
                  <a:srgbClr val="000000"/>
                </a:solidFill>
              </a:defRPr>
            </a:pPr>
            <a:r>
              <a:rPr sz="2800">
                <a:solidFill>
                  <a:srgbClr val="595959"/>
                </a:solidFill>
                <a:latin typeface="+mn-lt"/>
                <a:ea typeface="+mn-ea"/>
                <a:cs typeface="+mn-cs"/>
                <a:sym typeface="Helvetica"/>
              </a:rPr>
              <a:t>Be prepared to share with the group</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idx="4294967295"/>
          </p:nvPr>
        </p:nvSpPr>
        <p:spPr>
          <a:xfrm>
            <a:off x="457200" y="274637"/>
            <a:ext cx="8105775" cy="995363"/>
          </a:xfrm>
          <a:prstGeom prst="rect">
            <a:avLst/>
          </a:prstGeom>
        </p:spPr>
        <p:txBody>
          <a:bodyPr lIns="0" tIns="0" rIns="0" bIns="0">
            <a:normAutofit fontScale="100000" lnSpcReduction="0"/>
          </a:bodyPr>
          <a:lstStyle/>
          <a:p>
            <a:pPr lvl="0">
              <a:defRPr sz="1800">
                <a:solidFill>
                  <a:srgbClr val="000000"/>
                </a:solidFill>
              </a:defRPr>
            </a:pPr>
            <a:r>
              <a:rPr sz="3200">
                <a:solidFill>
                  <a:srgbClr val="7F7F7F"/>
                </a:solidFill>
              </a:rPr>
              <a:t>Comparison (5</a:t>
            </a:r>
            <a:r>
              <a:rPr baseline="30000" sz="3200">
                <a:solidFill>
                  <a:srgbClr val="7F7F7F"/>
                </a:solidFill>
              </a:rPr>
              <a:t>th</a:t>
            </a:r>
            <a:r>
              <a:rPr sz="3200">
                <a:solidFill>
                  <a:srgbClr val="7F7F7F"/>
                </a:solidFill>
              </a:rPr>
              <a:t> grade Example)</a:t>
            </a:r>
          </a:p>
        </p:txBody>
      </p:sp>
      <p:sp>
        <p:nvSpPr>
          <p:cNvPr id="74" name="Shape 74"/>
          <p:cNvSpPr/>
          <p:nvPr>
            <p:ph type="body" idx="4294967295"/>
          </p:nvPr>
        </p:nvSpPr>
        <p:spPr>
          <a:xfrm>
            <a:off x="239712" y="1270000"/>
            <a:ext cx="4256088" cy="5334000"/>
          </a:xfrm>
          <a:prstGeom prst="rect">
            <a:avLst/>
          </a:prstGeom>
        </p:spPr>
        <p:txBody>
          <a:bodyPr lIns="0" tIns="0" rIns="0" bIns="0">
            <a:normAutofit fontScale="100000" lnSpcReduction="0"/>
          </a:bodyPr>
          <a:lstStyle/>
          <a:p>
            <a:pPr lvl="0" marL="0" indent="0">
              <a:spcBef>
                <a:spcPts val="400"/>
              </a:spcBef>
              <a:defRPr sz="1800">
                <a:solidFill>
                  <a:srgbClr val="000000"/>
                </a:solidFill>
              </a:defRPr>
            </a:pPr>
            <a:r>
              <a:rPr b="1" sz="2000">
                <a:solidFill>
                  <a:srgbClr val="595959"/>
                </a:solidFill>
                <a:latin typeface="+mn-lt"/>
                <a:ea typeface="+mn-ea"/>
                <a:cs typeface="+mn-cs"/>
                <a:sym typeface="Helvetica"/>
              </a:rPr>
              <a:t> Question A:</a:t>
            </a:r>
            <a:r>
              <a:rPr sz="2000">
                <a:solidFill>
                  <a:srgbClr val="595959"/>
                </a:solidFill>
                <a:latin typeface="+mn-lt"/>
                <a:ea typeface="+mn-ea"/>
                <a:cs typeface="+mn-cs"/>
                <a:sym typeface="Helvetica"/>
              </a:rPr>
              <a:t> </a:t>
            </a:r>
            <a:endParaRPr sz="2000">
              <a:solidFill>
                <a:srgbClr val="595959"/>
              </a:solidFill>
              <a:latin typeface="+mn-lt"/>
              <a:ea typeface="+mn-ea"/>
              <a:cs typeface="+mn-cs"/>
              <a:sym typeface="Helvetica"/>
            </a:endParaRPr>
          </a:p>
          <a:p>
            <a:pPr lvl="0" marL="0" indent="0">
              <a:spcBef>
                <a:spcPts val="500"/>
              </a:spcBef>
              <a:defRPr sz="1800">
                <a:solidFill>
                  <a:srgbClr val="000000"/>
                </a:solidFill>
              </a:defRPr>
            </a:pPr>
            <a:r>
              <a:rPr sz="2400">
                <a:solidFill>
                  <a:srgbClr val="595959"/>
                </a:solidFill>
                <a:latin typeface="+mn-lt"/>
                <a:ea typeface="+mn-ea"/>
                <a:cs typeface="+mn-cs"/>
                <a:sym typeface="Helvetica"/>
              </a:rPr>
              <a:t>	</a:t>
            </a:r>
            <a:r>
              <a:rPr>
                <a:solidFill>
                  <a:srgbClr val="595959"/>
                </a:solidFill>
                <a:latin typeface="+mn-lt"/>
                <a:ea typeface="+mn-ea"/>
                <a:cs typeface="+mn-cs"/>
                <a:sym typeface="Helvetica"/>
              </a:rPr>
              <a:t>  Randa ate 3/8 of a pizza, and Marvin ate 1/8 of the same pizza. What fraction of the pizza did Randa and Marvin eat?</a:t>
            </a:r>
            <a:endParaRPr>
              <a:solidFill>
                <a:srgbClr val="595959"/>
              </a:solidFill>
              <a:latin typeface="+mn-lt"/>
              <a:ea typeface="+mn-ea"/>
              <a:cs typeface="+mn-cs"/>
              <a:sym typeface="Helvetica"/>
            </a:endParaRPr>
          </a:p>
          <a:p>
            <a:pPr lvl="0" marL="0" indent="0">
              <a:spcBef>
                <a:spcPts val="1000"/>
              </a:spcBef>
              <a:defRPr sz="1800">
                <a:solidFill>
                  <a:srgbClr val="000000"/>
                </a:solidFill>
              </a:defRPr>
            </a:pPr>
            <a:endParaRPr>
              <a:solidFill>
                <a:srgbClr val="595959"/>
              </a:solidFill>
              <a:latin typeface="+mn-lt"/>
              <a:ea typeface="+mn-ea"/>
              <a:cs typeface="+mn-cs"/>
              <a:sym typeface="Helvetica"/>
            </a:endParaRPr>
          </a:p>
          <a:p>
            <a:pPr lvl="0" marL="0" indent="0">
              <a:spcBef>
                <a:spcPts val="1000"/>
              </a:spcBef>
              <a:defRPr sz="1800">
                <a:solidFill>
                  <a:srgbClr val="000000"/>
                </a:solidFill>
              </a:defRPr>
            </a:pPr>
            <a:endParaRPr>
              <a:solidFill>
                <a:srgbClr val="595959"/>
              </a:solidFill>
              <a:latin typeface="+mn-lt"/>
              <a:ea typeface="+mn-ea"/>
              <a:cs typeface="+mn-cs"/>
              <a:sym typeface="Helvetica"/>
            </a:endParaRPr>
          </a:p>
          <a:p>
            <a:pPr lvl="0" marL="0" indent="0">
              <a:spcBef>
                <a:spcPts val="400"/>
              </a:spcBef>
              <a:buClr>
                <a:srgbClr val="595959"/>
              </a:buClr>
              <a:buSzPct val="100000"/>
              <a:buFont typeface="Arial"/>
              <a:buChar char="•"/>
              <a:defRPr sz="1800">
                <a:solidFill>
                  <a:srgbClr val="000000"/>
                </a:solidFill>
              </a:defRPr>
            </a:pPr>
            <a:r>
              <a:rPr>
                <a:solidFill>
                  <a:srgbClr val="595959"/>
                </a:solidFill>
                <a:latin typeface="+mn-lt"/>
                <a:ea typeface="+mn-ea"/>
                <a:cs typeface="+mn-cs"/>
                <a:sym typeface="Helvetica"/>
              </a:rPr>
              <a:t>a. 5/8</a:t>
            </a:r>
            <a:endParaRPr>
              <a:solidFill>
                <a:srgbClr val="595959"/>
              </a:solidFill>
              <a:latin typeface="+mn-lt"/>
              <a:ea typeface="+mn-ea"/>
              <a:cs typeface="+mn-cs"/>
              <a:sym typeface="Helvetica"/>
            </a:endParaRPr>
          </a:p>
          <a:p>
            <a:pPr lvl="0" marL="0" indent="0">
              <a:spcBef>
                <a:spcPts val="400"/>
              </a:spcBef>
              <a:buClr>
                <a:srgbClr val="595959"/>
              </a:buClr>
              <a:buSzPct val="100000"/>
              <a:buFont typeface="Arial"/>
              <a:buChar char="•"/>
              <a:defRPr sz="1800">
                <a:solidFill>
                  <a:srgbClr val="000000"/>
                </a:solidFill>
              </a:defRPr>
            </a:pPr>
            <a:r>
              <a:rPr>
                <a:solidFill>
                  <a:srgbClr val="595959"/>
                </a:solidFill>
                <a:latin typeface="+mn-lt"/>
                <a:ea typeface="+mn-ea"/>
                <a:cs typeface="+mn-cs"/>
                <a:sym typeface="Helvetica"/>
              </a:rPr>
              <a:t>b. 3/8</a:t>
            </a:r>
            <a:endParaRPr>
              <a:solidFill>
                <a:srgbClr val="595959"/>
              </a:solidFill>
              <a:latin typeface="+mn-lt"/>
              <a:ea typeface="+mn-ea"/>
              <a:cs typeface="+mn-cs"/>
              <a:sym typeface="Helvetica"/>
            </a:endParaRPr>
          </a:p>
          <a:p>
            <a:pPr lvl="0" marL="0" indent="0">
              <a:spcBef>
                <a:spcPts val="400"/>
              </a:spcBef>
              <a:buClr>
                <a:srgbClr val="595959"/>
              </a:buClr>
              <a:buSzPct val="100000"/>
              <a:buFont typeface="Arial"/>
              <a:buChar char="•"/>
              <a:defRPr sz="1800">
                <a:solidFill>
                  <a:srgbClr val="000000"/>
                </a:solidFill>
              </a:defRPr>
            </a:pPr>
            <a:r>
              <a:rPr>
                <a:solidFill>
                  <a:srgbClr val="595959"/>
                </a:solidFill>
                <a:latin typeface="+mn-lt"/>
                <a:ea typeface="+mn-ea"/>
                <a:cs typeface="+mn-cs"/>
                <a:sym typeface="Helvetica"/>
              </a:rPr>
              <a:t>c. 1/4</a:t>
            </a:r>
            <a:endParaRPr>
              <a:solidFill>
                <a:srgbClr val="595959"/>
              </a:solidFill>
              <a:latin typeface="+mn-lt"/>
              <a:ea typeface="+mn-ea"/>
              <a:cs typeface="+mn-cs"/>
              <a:sym typeface="Helvetica"/>
            </a:endParaRPr>
          </a:p>
          <a:p>
            <a:pPr lvl="0" marL="0" indent="0">
              <a:spcBef>
                <a:spcPts val="400"/>
              </a:spcBef>
              <a:buClr>
                <a:srgbClr val="595959"/>
              </a:buClr>
              <a:buSzPct val="100000"/>
              <a:buFont typeface="Arial"/>
              <a:buChar char="•"/>
              <a:defRPr sz="1800">
                <a:solidFill>
                  <a:srgbClr val="000000"/>
                </a:solidFill>
              </a:defRPr>
            </a:pPr>
            <a:r>
              <a:rPr>
                <a:solidFill>
                  <a:srgbClr val="595959"/>
                </a:solidFill>
                <a:latin typeface="+mn-lt"/>
                <a:ea typeface="+mn-ea"/>
                <a:cs typeface="+mn-cs"/>
                <a:sym typeface="Helvetica"/>
              </a:rPr>
              <a:t>d. 1/2</a:t>
            </a:r>
            <a:endParaRPr>
              <a:solidFill>
                <a:srgbClr val="595959"/>
              </a:solidFill>
              <a:latin typeface="+mn-lt"/>
              <a:ea typeface="+mn-ea"/>
              <a:cs typeface="+mn-cs"/>
              <a:sym typeface="Helvetica"/>
            </a:endParaRPr>
          </a:p>
          <a:p>
            <a:pPr lvl="0" marL="0" indent="0">
              <a:spcBef>
                <a:spcPts val="400"/>
              </a:spcBef>
              <a:buClr>
                <a:srgbClr val="595959"/>
              </a:buClr>
              <a:buSzPct val="100000"/>
              <a:buFont typeface="Arial"/>
              <a:buChar char="•"/>
              <a:defRPr sz="1800">
                <a:solidFill>
                  <a:srgbClr val="000000"/>
                </a:solidFill>
              </a:defRPr>
            </a:pPr>
            <a:r>
              <a:rPr>
                <a:solidFill>
                  <a:srgbClr val="595959"/>
                </a:solidFill>
                <a:latin typeface="+mn-lt"/>
                <a:ea typeface="+mn-ea"/>
                <a:cs typeface="+mn-cs"/>
                <a:sym typeface="Helvetica"/>
              </a:rPr>
              <a:t>(Answer: d)</a:t>
            </a:r>
          </a:p>
        </p:txBody>
      </p:sp>
      <p:sp>
        <p:nvSpPr>
          <p:cNvPr id="75" name="Shape 75"/>
          <p:cNvSpPr/>
          <p:nvPr/>
        </p:nvSpPr>
        <p:spPr>
          <a:xfrm>
            <a:off x="4495800" y="1270000"/>
            <a:ext cx="4191000" cy="43418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400"/>
              </a:spcBef>
              <a:defRPr sz="1800"/>
            </a:pPr>
            <a:r>
              <a:rPr b="1" sz="2000">
                <a:solidFill>
                  <a:srgbClr val="595959"/>
                </a:solidFill>
                <a:latin typeface="+mn-lt"/>
                <a:ea typeface="+mn-ea"/>
                <a:cs typeface="+mn-cs"/>
                <a:sym typeface="Helvetica"/>
              </a:rPr>
              <a:t>Question B:</a:t>
            </a:r>
            <a:endParaRPr b="1" sz="2000">
              <a:solidFill>
                <a:srgbClr val="595959"/>
              </a:solidFill>
              <a:latin typeface="+mn-lt"/>
              <a:ea typeface="+mn-ea"/>
              <a:cs typeface="+mn-cs"/>
              <a:sym typeface="Helvetica"/>
            </a:endParaRPr>
          </a:p>
          <a:p>
            <a:pPr lvl="0">
              <a:spcBef>
                <a:spcPts val="400"/>
              </a:spcBef>
              <a:defRPr sz="1800"/>
            </a:pPr>
            <a:r>
              <a:rPr sz="1400">
                <a:solidFill>
                  <a:srgbClr val="595959"/>
                </a:solidFill>
                <a:latin typeface="+mn-lt"/>
                <a:ea typeface="+mn-ea"/>
                <a:cs typeface="+mn-cs"/>
                <a:sym typeface="Helvetica"/>
              </a:rPr>
              <a:t> 	</a:t>
            </a:r>
            <a:r>
              <a:rPr>
                <a:solidFill>
                  <a:srgbClr val="595959"/>
                </a:solidFill>
                <a:latin typeface="+mn-lt"/>
                <a:ea typeface="+mn-ea"/>
                <a:cs typeface="+mn-cs"/>
                <a:sym typeface="Helvetica"/>
              </a:rPr>
              <a:t>Tito and Luis are stuffed with pizza! Tito ate one-fourth of a cheese pizza. Tito ate three-eighths of a pepperoni pizza. Tito ate one-half of a mushroom pizza. Luis ate five-eights of a cheese pizza. Luis ate the other half of the mushroom pizza. All the pizzas were the same size. Tito says he ate more pizza than Luis because Luis did not eat any pepperoni pizza. Luis says they each ate the same amount of pizza. Who is correct? Show all your mathematical thinking.</a:t>
            </a:r>
            <a:endParaRPr>
              <a:solidFill>
                <a:srgbClr val="595959"/>
              </a:solidFill>
              <a:latin typeface="+mn-lt"/>
              <a:ea typeface="+mn-ea"/>
              <a:cs typeface="+mn-cs"/>
              <a:sym typeface="Helvetica"/>
            </a:endParaRPr>
          </a:p>
          <a:p>
            <a:pPr lvl="0">
              <a:spcBef>
                <a:spcPts val="300"/>
              </a:spcBef>
              <a:buClr>
                <a:srgbClr val="595959"/>
              </a:buClr>
              <a:buSzPct val="100000"/>
              <a:buFont typeface="Arial"/>
              <a:buChar char="•"/>
              <a:defRPr sz="1800"/>
            </a:pPr>
            <a:r>
              <a:rPr sz="1400">
                <a:solidFill>
                  <a:srgbClr val="595959"/>
                </a:solidFill>
                <a:latin typeface="+mn-lt"/>
                <a:ea typeface="+mn-ea"/>
                <a:cs typeface="+mn-cs"/>
                <a:sym typeface="Helvetica"/>
              </a:rPr>
              <a:t>(Answer: Luis is right — both ate 1 1/8 of a pizza).</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Shape 77"/>
          <p:cNvSpPr/>
          <p:nvPr>
            <p:ph type="title" idx="4294967295"/>
          </p:nvPr>
        </p:nvSpPr>
        <p:spPr>
          <a:xfrm>
            <a:off x="457200" y="2678112"/>
            <a:ext cx="8229600" cy="1143001"/>
          </a:xfrm>
          <a:prstGeom prst="rect">
            <a:avLst/>
          </a:prstGeom>
        </p:spPr>
        <p:txBody>
          <a:bodyPr lIns="0" tIns="0" rIns="0" bIns="0">
            <a:normAutofit fontScale="100000" lnSpcReduction="0"/>
          </a:bodyPr>
          <a:lstStyle>
            <a:lvl1pPr>
              <a:defRPr sz="4500"/>
            </a:lvl1pPr>
          </a:lstStyle>
          <a:p>
            <a:pPr lvl="0">
              <a:defRPr sz="1800">
                <a:solidFill>
                  <a:srgbClr val="000000"/>
                </a:solidFill>
              </a:defRPr>
            </a:pPr>
            <a:r>
              <a:rPr sz="4500">
                <a:solidFill>
                  <a:srgbClr val="7F7F7F"/>
                </a:solidFill>
              </a:rPr>
              <a:t>Why Are We Here?</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80" name="Screen Shot 2014-08-11 at 9.37.06 AM.png"/>
          <p:cNvPicPr/>
          <p:nvPr/>
        </p:nvPicPr>
        <p:blipFill>
          <a:blip r:embed="rId2">
            <a:extLst/>
          </a:blip>
          <a:stretch>
            <a:fillRect/>
          </a:stretch>
        </p:blipFill>
        <p:spPr>
          <a:xfrm>
            <a:off x="275431" y="1243111"/>
            <a:ext cx="3403601" cy="3340101"/>
          </a:xfrm>
          <a:prstGeom prst="rect">
            <a:avLst/>
          </a:prstGeom>
          <a:ln w="12700">
            <a:miter lim="400000"/>
          </a:ln>
        </p:spPr>
      </p:pic>
      <p:sp>
        <p:nvSpPr>
          <p:cNvPr id="81" name="Shape 81"/>
          <p:cNvSpPr/>
          <p:nvPr/>
        </p:nvSpPr>
        <p:spPr>
          <a:xfrm>
            <a:off x="4230533" y="3205479"/>
            <a:ext cx="3403601"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700"/>
            </a:lvl1pPr>
          </a:lstStyle>
          <a:p>
            <a:pPr lvl="0">
              <a:defRPr sz="1800"/>
            </a:pPr>
            <a:r>
              <a:rPr sz="3700"/>
              <a:t>Mentee Group </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84" name="Shape 84"/>
          <p:cNvSpPr/>
          <p:nvPr/>
        </p:nvSpPr>
        <p:spPr>
          <a:xfrm>
            <a:off x="4230533" y="3205480"/>
            <a:ext cx="3983049"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Next Steps….Division Groups</a:t>
            </a:r>
          </a:p>
        </p:txBody>
      </p:sp>
      <p:pic>
        <p:nvPicPr>
          <p:cNvPr id="85" name="pasted-image.jpg"/>
          <p:cNvPicPr/>
          <p:nvPr/>
        </p:nvPicPr>
        <p:blipFill>
          <a:blip r:embed="rId2">
            <a:extLst/>
          </a:blip>
          <a:stretch>
            <a:fillRect/>
          </a:stretch>
        </p:blipFill>
        <p:spPr>
          <a:xfrm>
            <a:off x="341560" y="2235200"/>
            <a:ext cx="3810001" cy="2413000"/>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ph type="title" idx="4294967295"/>
          </p:nvPr>
        </p:nvSpPr>
        <p:spPr>
          <a:xfrm>
            <a:off x="457200" y="2273299"/>
            <a:ext cx="8229600" cy="1143002"/>
          </a:xfrm>
          <a:prstGeom prst="rect">
            <a:avLst/>
          </a:prstGeom>
        </p:spPr>
        <p:txBody>
          <a:bodyPr lIns="0" tIns="0" rIns="0" bIns="0">
            <a:normAutofit fontScale="100000" lnSpcReduction="0"/>
          </a:bodyPr>
          <a:lstStyle>
            <a:lvl1pPr>
              <a:defRPr sz="4400">
                <a:solidFill>
                  <a:srgbClr val="595959"/>
                </a:solidFill>
              </a:defRPr>
            </a:lvl1pPr>
          </a:lstStyle>
          <a:p>
            <a:pPr lvl="0">
              <a:defRPr sz="1800">
                <a:solidFill>
                  <a:srgbClr val="000000"/>
                </a:solidFill>
              </a:defRPr>
            </a:pPr>
            <a:r>
              <a:rPr sz="4400">
                <a:solidFill>
                  <a:srgbClr val="595959"/>
                </a:solidFill>
              </a:rPr>
              <a:t>Are We Testing Too Much?</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title" idx="4294967295"/>
          </p:nvPr>
        </p:nvSpPr>
        <p:spPr>
          <a:xfrm>
            <a:off x="457200" y="274637"/>
            <a:ext cx="8105775" cy="995363"/>
          </a:xfrm>
          <a:prstGeom prst="rect">
            <a:avLst/>
          </a:prstGeom>
        </p:spPr>
        <p:txBody>
          <a:bodyPr lIns="0" tIns="0" rIns="0" bIns="0">
            <a:normAutofit fontScale="100000" lnSpcReduction="0"/>
          </a:bodyPr>
          <a:lstStyle/>
          <a:p>
            <a:pPr lvl="0">
              <a:defRPr sz="1800">
                <a:solidFill>
                  <a:srgbClr val="000000"/>
                </a:solidFill>
              </a:defRPr>
            </a:pPr>
            <a:r>
              <a:rPr sz="3200">
                <a:solidFill>
                  <a:srgbClr val="7F7F7F"/>
                </a:solidFill>
              </a:rPr>
              <a:t>We Are Testing Too Much if…</a:t>
            </a:r>
          </a:p>
        </p:txBody>
      </p:sp>
      <p:sp>
        <p:nvSpPr>
          <p:cNvPr id="90" name="Shape 90"/>
          <p:cNvSpPr/>
          <p:nvPr>
            <p:ph type="body" idx="4294967295"/>
          </p:nvPr>
        </p:nvSpPr>
        <p:spPr>
          <a:xfrm>
            <a:off x="457200" y="1600200"/>
            <a:ext cx="8229600" cy="4525963"/>
          </a:xfrm>
          <a:prstGeom prst="rect">
            <a:avLst/>
          </a:prstGeom>
        </p:spPr>
        <p:txBody>
          <a:bodyPr lIns="0" tIns="0" rIns="0" bIns="0">
            <a:normAutofit fontScale="100000" lnSpcReduction="0"/>
          </a:bodyPr>
          <a:lstStyle/>
          <a:p>
            <a:pPr lvl="0" marL="200025" indent="-200025">
              <a:lnSpc>
                <a:spcPct val="90000"/>
              </a:lnSpc>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We do not use the assessment’s results to inform our practice</a:t>
            </a:r>
            <a:endParaRPr sz="2800">
              <a:solidFill>
                <a:srgbClr val="595959"/>
              </a:solidFill>
              <a:latin typeface="+mn-lt"/>
              <a:ea typeface="+mn-ea"/>
              <a:cs typeface="+mn-cs"/>
              <a:sym typeface="Helvetica"/>
            </a:endParaRPr>
          </a:p>
          <a:p>
            <a:pPr lvl="0" marL="200025" indent="-200025">
              <a:lnSpc>
                <a:spcPct val="90000"/>
              </a:lnSpc>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We do not look at the assessment as an extension of the learning process, but rather as an end</a:t>
            </a:r>
            <a:endParaRPr sz="2800">
              <a:solidFill>
                <a:srgbClr val="595959"/>
              </a:solidFill>
              <a:latin typeface="+mn-lt"/>
              <a:ea typeface="+mn-ea"/>
              <a:cs typeface="+mn-cs"/>
              <a:sym typeface="Helvetica"/>
            </a:endParaRPr>
          </a:p>
          <a:p>
            <a:pPr lvl="0" marL="200025" indent="-200025">
              <a:lnSpc>
                <a:spcPct val="90000"/>
              </a:lnSpc>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We do not use the assessment as a tool for students to reflect on their own learning</a:t>
            </a:r>
            <a:endParaRPr sz="2800">
              <a:solidFill>
                <a:srgbClr val="595959"/>
              </a:solidFill>
              <a:latin typeface="+mn-lt"/>
              <a:ea typeface="+mn-ea"/>
              <a:cs typeface="+mn-cs"/>
              <a:sym typeface="Helvetica"/>
            </a:endParaRPr>
          </a:p>
          <a:p>
            <a:pPr lvl="0" marL="200025" indent="-200025">
              <a:lnSpc>
                <a:spcPct val="90000"/>
              </a:lnSpc>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We are unable to “purge” the files because we are clinging to units/assessments that are no longer relevant   </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title" idx="4294967295"/>
          </p:nvPr>
        </p:nvSpPr>
        <p:spPr>
          <a:xfrm>
            <a:off x="127000" y="1147762"/>
            <a:ext cx="8229600" cy="1143001"/>
          </a:xfrm>
          <a:prstGeom prst="rect">
            <a:avLst/>
          </a:prstGeom>
        </p:spPr>
        <p:txBody>
          <a:bodyPr lIns="0" tIns="0" rIns="0" bIns="0">
            <a:normAutofit fontScale="100000" lnSpcReduction="0"/>
          </a:bodyPr>
          <a:lstStyle>
            <a:lvl1pPr algn="l">
              <a:defRPr sz="4800">
                <a:solidFill>
                  <a:srgbClr val="595959"/>
                </a:solidFill>
              </a:defRPr>
            </a:lvl1pPr>
          </a:lstStyle>
          <a:p>
            <a:pPr lvl="0">
              <a:defRPr sz="1800">
                <a:solidFill>
                  <a:srgbClr val="000000"/>
                </a:solidFill>
              </a:defRPr>
            </a:pPr>
            <a:r>
              <a:rPr sz="4800">
                <a:solidFill>
                  <a:srgbClr val="595959"/>
                </a:solidFill>
              </a:rPr>
              <a:t>Four Big Ideas</a:t>
            </a:r>
          </a:p>
        </p:txBody>
      </p:sp>
      <p:sp>
        <p:nvSpPr>
          <p:cNvPr id="93" name="Shape 93"/>
          <p:cNvSpPr/>
          <p:nvPr/>
        </p:nvSpPr>
        <p:spPr>
          <a:xfrm>
            <a:off x="209396" y="2887980"/>
            <a:ext cx="8997551" cy="1958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240631" indent="-240631">
              <a:buSzPct val="100000"/>
              <a:buAutoNum type="arabicPeriod" startAt="1"/>
              <a:defRPr sz="1800"/>
            </a:pPr>
            <a:r>
              <a:t>School effectiveness and leadership are measured primarily by learning results. </a:t>
            </a:r>
          </a:p>
          <a:p>
            <a:pPr lvl="0">
              <a:defRPr sz="1800"/>
            </a:pPr>
          </a:p>
          <a:p>
            <a:pPr lvl="0">
              <a:defRPr sz="1800"/>
            </a:pPr>
            <a:r>
              <a:t>2. We have an obligation to lead us into the next effective platform for learning. </a:t>
            </a:r>
          </a:p>
          <a:p>
            <a:pPr lvl="0">
              <a:defRPr sz="1800"/>
            </a:pPr>
          </a:p>
          <a:p>
            <a:pPr lvl="0">
              <a:defRPr sz="1800"/>
            </a:pPr>
            <a:r>
              <a:t>3. The single biggest factor in improved learning is the quality of teaching. </a:t>
            </a:r>
          </a:p>
          <a:p>
            <a:pPr lvl="0">
              <a:defRPr sz="1800"/>
            </a:pPr>
          </a:p>
          <a:p>
            <a:pPr lvl="0">
              <a:defRPr sz="1800"/>
            </a:pPr>
            <a:r>
              <a:t>4. Leadership is second only to teaching among school influences on student learning. </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96" name="Shape 96"/>
          <p:cNvSpPr/>
          <p:nvPr/>
        </p:nvSpPr>
        <p:spPr>
          <a:xfrm>
            <a:off x="725333" y="1325880"/>
            <a:ext cx="2279115"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Four Strategies:</a:t>
            </a:r>
          </a:p>
        </p:txBody>
      </p:sp>
      <p:sp>
        <p:nvSpPr>
          <p:cNvPr id="97" name="Shape 97"/>
          <p:cNvSpPr/>
          <p:nvPr/>
        </p:nvSpPr>
        <p:spPr>
          <a:xfrm>
            <a:off x="928533" y="2176780"/>
            <a:ext cx="7739439" cy="1513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320842" indent="-320842">
              <a:buSzPct val="100000"/>
              <a:buAutoNum type="arabicPeriod" startAt="1"/>
              <a:defRPr sz="1800"/>
            </a:pPr>
            <a:r>
              <a:rPr sz="2400"/>
              <a:t>Define learning and then ensure a viable curriculum.</a:t>
            </a:r>
            <a:endParaRPr sz="2400"/>
          </a:p>
          <a:p>
            <a:pPr lvl="0" marL="320842" indent="-320842">
              <a:buSzPct val="100000"/>
              <a:buAutoNum type="arabicPeriod" startAt="1"/>
              <a:defRPr sz="1800"/>
            </a:pPr>
            <a:r>
              <a:rPr sz="2400"/>
              <a:t>Face the learning facts</a:t>
            </a:r>
            <a:endParaRPr sz="2400"/>
          </a:p>
          <a:p>
            <a:pPr lvl="0" marL="320842" indent="-320842">
              <a:buSzPct val="100000"/>
              <a:buAutoNum type="arabicPeriod" startAt="1"/>
              <a:defRPr sz="1800"/>
            </a:pPr>
            <a:r>
              <a:rPr sz="2400"/>
              <a:t>Insist on teacher quality</a:t>
            </a:r>
            <a:endParaRPr sz="2400"/>
          </a:p>
          <a:p>
            <a:pPr lvl="0" marL="320842" indent="-320842">
              <a:buSzPct val="100000"/>
              <a:buAutoNum type="arabicPeriod" startAt="1"/>
              <a:defRPr sz="1800"/>
            </a:pPr>
            <a:r>
              <a:rPr sz="2400"/>
              <a:t>Organize your school around learning</a:t>
            </a:r>
          </a:p>
        </p:txBody>
      </p:sp>
      <p:sp>
        <p:nvSpPr>
          <p:cNvPr id="98" name="Shape 98"/>
          <p:cNvSpPr/>
          <p:nvPr/>
        </p:nvSpPr>
        <p:spPr>
          <a:xfrm>
            <a:off x="111120" y="4767580"/>
            <a:ext cx="5329496" cy="1158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Leadership is Light and Heat, </a:t>
            </a:r>
            <a:endParaRPr sz="2400"/>
          </a:p>
          <a:p>
            <a:pPr lvl="0">
              <a:defRPr sz="1800"/>
            </a:pPr>
            <a:r>
              <a:rPr sz="2400"/>
              <a:t>			providing direction, and:</a:t>
            </a:r>
            <a:endParaRPr sz="2400"/>
          </a:p>
          <a:p>
            <a:pPr lvl="0">
              <a:defRPr sz="1800"/>
            </a:pPr>
            <a:r>
              <a:rPr sz="2400"/>
              <a:t>					 exercising influence.</a:t>
            </a:r>
          </a:p>
        </p:txBody>
      </p:sp>
    </p:spTree>
  </p:cSld>
  <p:clrMapOvr>
    <a:masterClrMapping/>
  </p:clrMapOvr>
  <p:transition spd="slow"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 name="Shape 39"/>
          <p:cNvSpPr/>
          <p:nvPr>
            <p:ph type="title" idx="4294967295"/>
          </p:nvPr>
        </p:nvSpPr>
        <p:spPr>
          <a:xfrm>
            <a:off x="5018930" y="3036887"/>
            <a:ext cx="3667870" cy="784226"/>
          </a:xfrm>
          <a:prstGeom prst="rect">
            <a:avLst/>
          </a:prstGeom>
        </p:spPr>
        <p:txBody>
          <a:bodyPr lIns="0" tIns="0" rIns="0" bIns="0">
            <a:normAutofit fontScale="100000" lnSpcReduction="0"/>
          </a:bodyPr>
          <a:lstStyle>
            <a:lvl1pPr>
              <a:defRPr sz="4500"/>
            </a:lvl1pPr>
          </a:lstStyle>
          <a:p>
            <a:pPr lvl="0">
              <a:defRPr sz="1800">
                <a:solidFill>
                  <a:srgbClr val="000000"/>
                </a:solidFill>
              </a:defRPr>
            </a:pPr>
            <a:r>
              <a:rPr sz="4500">
                <a:solidFill>
                  <a:srgbClr val="7F7F7F"/>
                </a:solidFill>
              </a:rPr>
              <a:t>Celebrations</a:t>
            </a:r>
          </a:p>
        </p:txBody>
      </p:sp>
      <p:pic>
        <p:nvPicPr>
          <p:cNvPr id="40" name="droppedImage.png"/>
          <p:cNvPicPr/>
          <p:nvPr/>
        </p:nvPicPr>
        <p:blipFill>
          <a:blip r:embed="rId2">
            <a:extLst/>
          </a:blip>
          <a:srcRect l="13407" t="0" r="13457" b="0"/>
          <a:stretch>
            <a:fillRect/>
          </a:stretch>
        </p:blipFill>
        <p:spPr>
          <a:xfrm>
            <a:off x="725884" y="1805782"/>
            <a:ext cx="4328716" cy="3246536"/>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graphicFrame>
        <p:nvGraphicFramePr>
          <p:cNvPr id="101" name="Table 101"/>
          <p:cNvGraphicFramePr/>
          <p:nvPr/>
        </p:nvGraphicFramePr>
        <p:xfrm>
          <a:off x="876300" y="1168400"/>
          <a:ext cx="6634064" cy="502407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723396"/>
                <a:gridCol w="2455333"/>
                <a:gridCol w="2455333"/>
              </a:tblGrid>
              <a:tr h="1637407">
                <a:tc>
                  <a:txBody>
                    <a:bodyPr/>
                    <a:lstStyle/>
                    <a:p>
                      <a:pPr lvl="0" algn="l">
                        <a:spcBef>
                          <a:spcPts val="500"/>
                        </a:spcBef>
                        <a:defRPr sz="2400">
                          <a:sym typeface="Calibri"/>
                        </a:defRPr>
                      </a:pPr>
                    </a:p>
                  </a:txBody>
                  <a:tcPr marL="63500" marR="63500" marT="63500" marB="63500" anchor="t" anchorCtr="0" horzOverflow="overflow"/>
                </a:tc>
                <a:tc>
                  <a:txBody>
                    <a:bodyPr/>
                    <a:lstStyle/>
                    <a:p>
                      <a:pPr lvl="0" algn="l">
                        <a:spcBef>
                          <a:spcPts val="500"/>
                        </a:spcBef>
                        <a:defRPr b="0" i="0" sz="1800"/>
                      </a:pPr>
                      <a:r>
                        <a:rPr b="1" sz="2200">
                          <a:sym typeface="Calibri"/>
                        </a:rPr>
                        <a:t>High, direct influence on student learning</a:t>
                      </a:r>
                    </a:p>
                  </a:txBody>
                  <a:tcPr marL="63500" marR="63500" marT="63500" marB="63500" anchor="t" anchorCtr="0" horzOverflow="overflow"/>
                </a:tc>
                <a:tc>
                  <a:txBody>
                    <a:bodyPr/>
                    <a:lstStyle/>
                    <a:p>
                      <a:pPr lvl="0" algn="l">
                        <a:spcBef>
                          <a:spcPts val="500"/>
                        </a:spcBef>
                        <a:defRPr b="0" i="0" sz="1800"/>
                      </a:pPr>
                      <a:r>
                        <a:rPr b="1" sz="2000">
                          <a:sym typeface="Calibri"/>
                        </a:rPr>
                        <a:t>Minimal, indirect impact on student learning</a:t>
                      </a:r>
                    </a:p>
                  </a:txBody>
                  <a:tcPr marL="63500" marR="63500" marT="63500" marB="63500" anchor="t" anchorCtr="0" horzOverflow="overflow"/>
                </a:tc>
              </a:tr>
              <a:tr h="1693333">
                <a:tc>
                  <a:txBody>
                    <a:bodyPr/>
                    <a:lstStyle/>
                    <a:p>
                      <a:pPr lvl="0" algn="l">
                        <a:spcBef>
                          <a:spcPts val="500"/>
                        </a:spcBef>
                        <a:defRPr b="0" i="0" sz="1800"/>
                      </a:pPr>
                      <a:r>
                        <a:rPr sz="2000">
                          <a:sym typeface="Calibri"/>
                        </a:rPr>
                        <a:t>Reactive</a:t>
                      </a:r>
                    </a:p>
                  </a:txBody>
                  <a:tcPr marL="63500" marR="63500" marT="63500" marB="63500" anchor="t" anchorCtr="0" horzOverflow="overflow"/>
                </a:tc>
                <a:tc>
                  <a:txBody>
                    <a:bodyPr/>
                    <a:lstStyle/>
                    <a:p>
                      <a:pPr lvl="0" algn="l">
                        <a:spcBef>
                          <a:spcPts val="500"/>
                        </a:spcBef>
                        <a:defRPr sz="2400">
                          <a:sym typeface="Calibri"/>
                        </a:defRPr>
                      </a:pPr>
                    </a:p>
                  </a:txBody>
                  <a:tcPr marL="63500" marR="63500" marT="63500" marB="63500" anchor="t" anchorCtr="0" horzOverflow="overflow"/>
                </a:tc>
                <a:tc>
                  <a:txBody>
                    <a:bodyPr/>
                    <a:lstStyle/>
                    <a:p>
                      <a:pPr lvl="0" algn="l">
                        <a:spcBef>
                          <a:spcPts val="500"/>
                        </a:spcBef>
                        <a:defRPr sz="2400">
                          <a:sym typeface="Calibri"/>
                        </a:defRPr>
                      </a:pPr>
                    </a:p>
                  </a:txBody>
                  <a:tcPr marL="63500" marR="63500" marT="63500" marB="63500" anchor="t" anchorCtr="0" horzOverflow="overflow"/>
                </a:tc>
              </a:tr>
              <a:tr h="1693333">
                <a:tc>
                  <a:txBody>
                    <a:bodyPr/>
                    <a:lstStyle/>
                    <a:p>
                      <a:pPr lvl="0" algn="l">
                        <a:spcBef>
                          <a:spcPts val="500"/>
                        </a:spcBef>
                        <a:defRPr b="0" i="0" sz="1800"/>
                      </a:pPr>
                      <a:r>
                        <a:rPr sz="2000">
                          <a:sym typeface="Calibri"/>
                        </a:rPr>
                        <a:t>Proactive</a:t>
                      </a:r>
                    </a:p>
                  </a:txBody>
                  <a:tcPr marL="63500" marR="63500" marT="63500" marB="63500" anchor="t" anchorCtr="0" horzOverflow="overflow"/>
                </a:tc>
                <a:tc>
                  <a:txBody>
                    <a:bodyPr/>
                    <a:lstStyle/>
                    <a:p>
                      <a:pPr lvl="0" algn="l">
                        <a:spcBef>
                          <a:spcPts val="500"/>
                        </a:spcBef>
                        <a:defRPr sz="2400">
                          <a:sym typeface="Calibri"/>
                        </a:defRPr>
                      </a:pPr>
                    </a:p>
                  </a:txBody>
                  <a:tcPr marL="63500" marR="63500" marT="63500" marB="63500" anchor="t" anchorCtr="0" horzOverflow="overflow"/>
                </a:tc>
                <a:tc>
                  <a:txBody>
                    <a:bodyPr/>
                    <a:lstStyle/>
                    <a:p>
                      <a:pPr lvl="0" algn="l">
                        <a:spcBef>
                          <a:spcPts val="500"/>
                        </a:spcBef>
                        <a:defRPr sz="2400">
                          <a:sym typeface="Calibri"/>
                        </a:defRPr>
                      </a:pPr>
                    </a:p>
                  </a:txBody>
                  <a:tcPr marL="63500" marR="63500" marT="63500" marB="63500" anchor="t" anchorCtr="0" horzOverflow="overflow"/>
                </a:tc>
              </a:tr>
            </a:tbl>
          </a:graphicData>
        </a:graphic>
      </p:graphicFrame>
      <p:sp>
        <p:nvSpPr>
          <p:cNvPr id="102" name="Shape 102"/>
          <p:cNvSpPr/>
          <p:nvPr/>
        </p:nvSpPr>
        <p:spPr>
          <a:xfrm>
            <a:off x="230033" y="347980"/>
            <a:ext cx="8855533"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lvl="0">
              <a:defRPr b="0" sz="1800"/>
            </a:pPr>
            <a:r>
              <a:rPr b="1" sz="2400"/>
              <a:t>Where is my current leadership influencing student learning?</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05" name="Shape 105"/>
          <p:cNvSpPr/>
          <p:nvPr/>
        </p:nvSpPr>
        <p:spPr>
          <a:xfrm>
            <a:off x="83329" y="1351279"/>
            <a:ext cx="9184641" cy="1678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spcBef>
                <a:spcPts val="1200"/>
              </a:spcBef>
              <a:defRPr sz="1800"/>
            </a:pPr>
            <a:r>
              <a:rPr sz="2100"/>
              <a:t>We all say that we measure the effectiveness of school through ‘learning’. </a:t>
            </a:r>
            <a:endParaRPr sz="2100"/>
          </a:p>
          <a:p>
            <a:pPr lvl="0">
              <a:spcBef>
                <a:spcPts val="1200"/>
              </a:spcBef>
              <a:defRPr sz="1800"/>
            </a:pPr>
            <a:endParaRPr sz="2100"/>
          </a:p>
          <a:p>
            <a:pPr lvl="0">
              <a:spcBef>
                <a:spcPts val="1200"/>
              </a:spcBef>
              <a:defRPr sz="1800"/>
            </a:pPr>
            <a:r>
              <a:rPr sz="2100"/>
              <a:t>What is your school’s definition of learning?</a:t>
            </a:r>
            <a:endParaRPr sz="1200"/>
          </a:p>
        </p:txBody>
      </p:sp>
      <p:sp>
        <p:nvSpPr>
          <p:cNvPr id="106" name="Shape 106"/>
          <p:cNvSpPr/>
          <p:nvPr/>
        </p:nvSpPr>
        <p:spPr>
          <a:xfrm>
            <a:off x="166533" y="5288280"/>
            <a:ext cx="8259029"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Turn to your learning partner and talk about your definition</a:t>
            </a:r>
          </a:p>
        </p:txBody>
      </p:sp>
      <p:pic>
        <p:nvPicPr>
          <p:cNvPr id="107" name="pasted-image.jpg"/>
          <p:cNvPicPr/>
          <p:nvPr/>
        </p:nvPicPr>
        <p:blipFill>
          <a:blip r:embed="rId2">
            <a:extLst/>
          </a:blip>
          <a:stretch>
            <a:fillRect/>
          </a:stretch>
        </p:blipFill>
        <p:spPr>
          <a:xfrm>
            <a:off x="5777172" y="2336247"/>
            <a:ext cx="2717985" cy="2575478"/>
          </a:xfrm>
          <a:prstGeom prst="rect">
            <a:avLst/>
          </a:prstGeom>
          <a:ln w="12700">
            <a:miter lim="400000"/>
          </a:ln>
        </p:spPr>
      </p:pic>
      <p:sp>
        <p:nvSpPr>
          <p:cNvPr id="108" name="Shape 108"/>
          <p:cNvSpPr/>
          <p:nvPr/>
        </p:nvSpPr>
        <p:spPr>
          <a:xfrm>
            <a:off x="8053233" y="4881880"/>
            <a:ext cx="933846" cy="205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700"/>
            </a:lvl1pPr>
          </a:lstStyle>
          <a:p>
            <a:pPr lvl="0">
              <a:defRPr sz="1800"/>
            </a:pPr>
            <a:r>
              <a:rPr sz="700"/>
              <a:t>Bing: Social Learning</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11" name="Shape 111"/>
          <p:cNvSpPr/>
          <p:nvPr/>
        </p:nvSpPr>
        <p:spPr>
          <a:xfrm>
            <a:off x="661833" y="1541780"/>
            <a:ext cx="7983251" cy="151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pPr>
            <a:r>
              <a:rPr sz="2400"/>
              <a:t>Common Core Standards including WHAT, WHETHER and HOW students learn, is a binding contract between the school, the parents and the learner, to which all are accountable. </a:t>
            </a:r>
          </a:p>
        </p:txBody>
      </p:sp>
      <p:sp>
        <p:nvSpPr>
          <p:cNvPr id="112" name="Shape 112"/>
          <p:cNvSpPr/>
          <p:nvPr/>
        </p:nvSpPr>
        <p:spPr>
          <a:xfrm>
            <a:off x="2223933" y="4424680"/>
            <a:ext cx="5565240"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When is the curriculum not guaranteed?</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15" name="Shape 115"/>
          <p:cNvSpPr/>
          <p:nvPr/>
        </p:nvSpPr>
        <p:spPr>
          <a:xfrm>
            <a:off x="407833" y="487680"/>
            <a:ext cx="1431837"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lvl="0">
              <a:defRPr b="0" sz="1800"/>
            </a:pPr>
            <a:r>
              <a:rPr b="1" sz="2400"/>
              <a:t>Yes or No</a:t>
            </a:r>
          </a:p>
        </p:txBody>
      </p:sp>
      <p:sp>
        <p:nvSpPr>
          <p:cNvPr id="116" name="Shape 116"/>
          <p:cNvSpPr/>
          <p:nvPr/>
        </p:nvSpPr>
        <p:spPr>
          <a:xfrm>
            <a:off x="24613" y="1529080"/>
            <a:ext cx="8661758" cy="777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300"/>
            </a:lvl1pPr>
          </a:lstStyle>
          <a:p>
            <a:pPr lvl="0">
              <a:defRPr sz="1800"/>
            </a:pPr>
            <a:r>
              <a:rPr sz="2300"/>
              <a:t>~Particular groups (or classes) of students fail to achieve to the level of those in other classes working with the same curriculum.</a:t>
            </a:r>
          </a:p>
        </p:txBody>
      </p:sp>
      <p:sp>
        <p:nvSpPr>
          <p:cNvPr id="117" name="Shape 117"/>
          <p:cNvSpPr/>
          <p:nvPr/>
        </p:nvSpPr>
        <p:spPr>
          <a:xfrm>
            <a:off x="75177" y="2532379"/>
            <a:ext cx="9043354"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~The data from common assessments is persistently inconsistent.</a:t>
            </a:r>
          </a:p>
        </p:txBody>
      </p:sp>
      <p:sp>
        <p:nvSpPr>
          <p:cNvPr id="118" name="Shape 118"/>
          <p:cNvSpPr/>
          <p:nvPr/>
        </p:nvSpPr>
        <p:spPr>
          <a:xfrm>
            <a:off x="64933" y="3262630"/>
            <a:ext cx="8809842"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~Parents consistently complain that their child is not doing the same kind of work as kids in other classes of the same grade.</a:t>
            </a:r>
          </a:p>
        </p:txBody>
      </p:sp>
      <p:sp>
        <p:nvSpPr>
          <p:cNvPr id="119" name="Shape 119"/>
          <p:cNvSpPr/>
          <p:nvPr/>
        </p:nvSpPr>
        <p:spPr>
          <a:xfrm>
            <a:off x="41418" y="4348479"/>
            <a:ext cx="8856872"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~Teachers consistently use different criteria to assess the same type of task.</a:t>
            </a:r>
          </a:p>
        </p:txBody>
      </p:sp>
      <p:sp>
        <p:nvSpPr>
          <p:cNvPr id="120" name="Shape 120"/>
          <p:cNvSpPr/>
          <p:nvPr/>
        </p:nvSpPr>
        <p:spPr>
          <a:xfrm>
            <a:off x="14133" y="5548947"/>
            <a:ext cx="8672772"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~Teachers feel free to substitute the tasks with what they are familiar with in the classroom.</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23" name="Shape 123"/>
          <p:cNvSpPr/>
          <p:nvPr/>
        </p:nvSpPr>
        <p:spPr>
          <a:xfrm>
            <a:off x="230033" y="322580"/>
            <a:ext cx="5297647"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lvl="0">
              <a:defRPr b="0" sz="1800"/>
            </a:pPr>
            <a:r>
              <a:rPr b="1" sz="2400"/>
              <a:t>When the curriculum is not viable….</a:t>
            </a:r>
          </a:p>
        </p:txBody>
      </p:sp>
      <p:sp>
        <p:nvSpPr>
          <p:cNvPr id="124" name="Shape 124"/>
          <p:cNvSpPr/>
          <p:nvPr/>
        </p:nvSpPr>
        <p:spPr>
          <a:xfrm>
            <a:off x="6986433" y="322580"/>
            <a:ext cx="1359358"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Yes or No</a:t>
            </a:r>
          </a:p>
        </p:txBody>
      </p:sp>
      <p:sp>
        <p:nvSpPr>
          <p:cNvPr id="125" name="Shape 125"/>
          <p:cNvSpPr/>
          <p:nvPr/>
        </p:nvSpPr>
        <p:spPr>
          <a:xfrm>
            <a:off x="154032" y="1389380"/>
            <a:ext cx="8526324" cy="802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~Year after year, teachers report there is not enough time to complete the intended curriculum. </a:t>
            </a:r>
          </a:p>
        </p:txBody>
      </p:sp>
      <p:sp>
        <p:nvSpPr>
          <p:cNvPr id="126" name="Shape 126"/>
          <p:cNvSpPr/>
          <p:nvPr/>
        </p:nvSpPr>
        <p:spPr>
          <a:xfrm>
            <a:off x="93831" y="2214880"/>
            <a:ext cx="8646726" cy="1158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~Too many students consistently fail to reach the expected standards for particular learning goals (Writing, PE, Speaking, etc.</a:t>
            </a:r>
          </a:p>
        </p:txBody>
      </p:sp>
      <p:sp>
        <p:nvSpPr>
          <p:cNvPr id="127" name="Shape 127"/>
          <p:cNvSpPr/>
          <p:nvPr/>
        </p:nvSpPr>
        <p:spPr>
          <a:xfrm>
            <a:off x="77633" y="3395980"/>
            <a:ext cx="8348922"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~Department heads consistently ask for more time for their subject area.</a:t>
            </a:r>
          </a:p>
        </p:txBody>
      </p:sp>
      <p:sp>
        <p:nvSpPr>
          <p:cNvPr id="128" name="Shape 128"/>
          <p:cNvSpPr/>
          <p:nvPr/>
        </p:nvSpPr>
        <p:spPr>
          <a:xfrm>
            <a:off x="77311" y="4443730"/>
            <a:ext cx="6918236" cy="447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~Teachers complaining of “curriculum overload”. </a:t>
            </a:r>
          </a:p>
        </p:txBody>
      </p:sp>
      <p:sp>
        <p:nvSpPr>
          <p:cNvPr id="129" name="Shape 129"/>
          <p:cNvSpPr/>
          <p:nvPr/>
        </p:nvSpPr>
        <p:spPr>
          <a:xfrm>
            <a:off x="89440" y="5135880"/>
            <a:ext cx="8655508"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~Teachers complaining they cannot teach the standard due to lack of resources.</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32" name="Shape 132"/>
          <p:cNvSpPr/>
          <p:nvPr/>
        </p:nvSpPr>
        <p:spPr>
          <a:xfrm>
            <a:off x="547533" y="474980"/>
            <a:ext cx="7272597"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lvl="0">
              <a:defRPr b="0" sz="1800"/>
            </a:pPr>
            <a:r>
              <a:rPr b="1" sz="2400"/>
              <a:t>Standards for a Guaranteed and Viable Curriculum</a:t>
            </a:r>
          </a:p>
        </p:txBody>
      </p:sp>
      <p:sp>
        <p:nvSpPr>
          <p:cNvPr id="133" name="Shape 133"/>
          <p:cNvSpPr/>
          <p:nvPr/>
        </p:nvSpPr>
        <p:spPr>
          <a:xfrm>
            <a:off x="306233" y="1427480"/>
            <a:ext cx="9157878" cy="4053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240631" indent="-240631">
              <a:buSzPct val="100000"/>
              <a:buChar char="•"/>
              <a:defRPr sz="1800"/>
            </a:pPr>
            <a:r>
              <a:rPr sz="2200"/>
              <a:t>Is understood to be the primary ‘contract’ that the school enters into with parents and their children.</a:t>
            </a:r>
            <a:endParaRPr sz="2200"/>
          </a:p>
          <a:p>
            <a:pPr lvl="0">
              <a:defRPr sz="1800"/>
            </a:pPr>
            <a:endParaRPr sz="2200"/>
          </a:p>
          <a:p>
            <a:pPr lvl="0" marL="240631" indent="-240631">
              <a:buSzPct val="100000"/>
              <a:buChar char="•"/>
              <a:defRPr sz="1800"/>
            </a:pPr>
            <a:r>
              <a:rPr sz="2200"/>
              <a:t>Clearly indicates WHAT learning ALL learners will have access to. </a:t>
            </a:r>
            <a:endParaRPr sz="2200"/>
          </a:p>
          <a:p>
            <a:pPr lvl="0">
              <a:defRPr sz="1800"/>
            </a:pPr>
            <a:endParaRPr sz="2200"/>
          </a:p>
          <a:p>
            <a:pPr lvl="0" marL="240631" indent="-240631">
              <a:buSzPct val="100000"/>
              <a:buChar char="•"/>
              <a:defRPr sz="1800"/>
            </a:pPr>
            <a:r>
              <a:rPr sz="2200"/>
              <a:t>Insists that all intended learning (expectations, standards) has value beyond school.</a:t>
            </a:r>
            <a:endParaRPr sz="2200"/>
          </a:p>
          <a:p>
            <a:pPr lvl="0">
              <a:defRPr sz="1800"/>
            </a:pPr>
            <a:endParaRPr sz="2200"/>
          </a:p>
          <a:p>
            <a:pPr lvl="0" marL="240631" indent="-240631">
              <a:buSzPct val="100000"/>
              <a:buChar char="•"/>
              <a:defRPr sz="1800"/>
            </a:pPr>
            <a:r>
              <a:rPr sz="2200"/>
              <a:t>Is consistent with the latest understanding about how learning happens.</a:t>
            </a:r>
            <a:endParaRPr sz="2200"/>
          </a:p>
          <a:p>
            <a:pPr lvl="0" marL="240631" indent="-240631">
              <a:buSzPct val="100000"/>
              <a:buChar char="•"/>
              <a:defRPr sz="1800"/>
            </a:pPr>
            <a:endParaRPr sz="2200"/>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nvSpPr>
        <p:spPr>
          <a:xfrm>
            <a:off x="47967" y="1414780"/>
            <a:ext cx="12391192" cy="476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240631" indent="-240631">
              <a:buSzPct val="100000"/>
              <a:buChar char="•"/>
              <a:defRPr sz="1800"/>
            </a:pPr>
            <a:r>
              <a:rPr sz="2000"/>
              <a:t>Clearly indicates evidence of learning.</a:t>
            </a:r>
            <a:endParaRPr sz="2000"/>
          </a:p>
          <a:p>
            <a:pPr lvl="0">
              <a:defRPr sz="1800"/>
            </a:pPr>
            <a:endParaRPr sz="2000"/>
          </a:p>
          <a:p>
            <a:pPr lvl="0" marL="240631" indent="-240631">
              <a:buSzPct val="100000"/>
              <a:buChar char="•"/>
              <a:defRPr sz="1800"/>
            </a:pPr>
            <a:r>
              <a:rPr sz="2000"/>
              <a:t>Clearly indicates the essential learning experiences ALL learners will have                                        equal access.</a:t>
            </a:r>
            <a:endParaRPr sz="2000"/>
          </a:p>
          <a:p>
            <a:pPr lvl="0">
              <a:defRPr sz="1800"/>
            </a:pPr>
            <a:endParaRPr sz="2000"/>
          </a:p>
          <a:p>
            <a:pPr lvl="0" marL="240631" indent="-240631">
              <a:buSzPct val="100000"/>
              <a:buChar char="•"/>
              <a:defRPr sz="1800"/>
            </a:pPr>
            <a:r>
              <a:rPr sz="2000"/>
              <a:t>Is aligned (intended learning, assessment, instructional strategies,                                   recording, reporting)</a:t>
            </a:r>
            <a:endParaRPr sz="2000"/>
          </a:p>
          <a:p>
            <a:pPr lvl="0">
              <a:defRPr sz="1800"/>
            </a:pPr>
            <a:endParaRPr sz="2000"/>
          </a:p>
          <a:p>
            <a:pPr lvl="0" marL="240631" indent="-240631">
              <a:buSzPct val="100000"/>
              <a:buChar char="•"/>
              <a:defRPr sz="1800"/>
            </a:pPr>
            <a:r>
              <a:rPr sz="2000"/>
              <a:t>Develops content from best examples of the standards.</a:t>
            </a:r>
            <a:endParaRPr sz="2000"/>
          </a:p>
          <a:p>
            <a:pPr lvl="0">
              <a:defRPr sz="1800"/>
            </a:pPr>
            <a:endParaRPr sz="2000"/>
          </a:p>
          <a:p>
            <a:pPr lvl="0" marL="240631" indent="-240631">
              <a:buSzPct val="100000"/>
              <a:buChar char="•"/>
              <a:defRPr sz="1800"/>
            </a:pPr>
            <a:r>
              <a:rPr sz="2000"/>
              <a:t>Sets high expectations for ALL learners.</a:t>
            </a:r>
            <a:endParaRPr sz="2000"/>
          </a:p>
          <a:p>
            <a:pPr lvl="0">
              <a:defRPr sz="1800"/>
            </a:pPr>
            <a:endParaRPr sz="2000"/>
          </a:p>
          <a:p>
            <a:pPr lvl="0" marL="240631" indent="-240631">
              <a:buSzPct val="100000"/>
              <a:buChar char="•"/>
              <a:defRPr sz="1800"/>
            </a:pPr>
            <a:r>
              <a:rPr sz="2000"/>
              <a:t>Provide a way to continuously refresh the curriculum.</a:t>
            </a:r>
            <a:endParaRPr sz="2000"/>
          </a:p>
          <a:p>
            <a:pPr lvl="0">
              <a:defRPr sz="1800"/>
            </a:pPr>
            <a:endParaRPr sz="2000"/>
          </a:p>
          <a:p>
            <a:pPr lvl="0" marL="240631" indent="-240631">
              <a:buSzPct val="100000"/>
              <a:buChar char="•"/>
              <a:defRPr sz="1800"/>
            </a:pPr>
            <a:r>
              <a:rPr sz="2000"/>
              <a:t>Lessons are planned backwards beginning with the ‘intended learning’ as                                     evidence of learning. </a:t>
            </a:r>
          </a:p>
        </p:txBody>
      </p:sp>
      <p:sp>
        <p:nvSpPr>
          <p:cNvPr id="136" name="Shape 136"/>
          <p:cNvSpPr/>
          <p:nvPr/>
        </p:nvSpPr>
        <p:spPr>
          <a:xfrm>
            <a:off x="204633" y="462280"/>
            <a:ext cx="8105588"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lvl="0">
              <a:defRPr b="0" sz="1800"/>
            </a:pPr>
            <a:r>
              <a:rPr b="1" sz="2400"/>
              <a:t>Standards for a Guaranteed and Viable Curriculum cont.</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39" name="Shape 139"/>
          <p:cNvSpPr/>
          <p:nvPr/>
        </p:nvSpPr>
        <p:spPr>
          <a:xfrm>
            <a:off x="193986" y="513079"/>
            <a:ext cx="8756028" cy="6060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200"/>
              </a:spcBef>
              <a:defRPr sz="1800"/>
            </a:pPr>
            <a:r>
              <a:rPr b="1" sz="1500"/>
              <a:t>EXAMPLE OF TEACHER STANDARDS An Effective faculty member at (school):</a:t>
            </a:r>
            <a:endParaRPr b="1" sz="1500"/>
          </a:p>
          <a:p>
            <a:pPr lvl="0">
              <a:spcBef>
                <a:spcPts val="1200"/>
              </a:spcBef>
              <a:defRPr sz="1800"/>
            </a:pPr>
            <a:endParaRPr sz="1300"/>
          </a:p>
          <a:p>
            <a:pPr lvl="0">
              <a:spcBef>
                <a:spcPts val="1200"/>
              </a:spcBef>
              <a:defRPr sz="1800"/>
            </a:pPr>
            <a:r>
              <a:rPr sz="1900"/>
              <a:t>1: Sets and assesses high standards and is accountable for the achievement of all students.</a:t>
            </a:r>
            <a:endParaRPr sz="1900"/>
          </a:p>
          <a:p>
            <a:pPr lvl="0">
              <a:spcBef>
                <a:spcPts val="1200"/>
              </a:spcBef>
              <a:defRPr sz="1800"/>
            </a:pPr>
            <a:r>
              <a:rPr sz="1900"/>
              <a:t>2: Adheres to the school curriculum to maximize student learning of the school curriculum.</a:t>
            </a:r>
            <a:endParaRPr sz="1900"/>
          </a:p>
          <a:p>
            <a:pPr lvl="0">
              <a:spcBef>
                <a:spcPts val="1200"/>
              </a:spcBef>
              <a:defRPr sz="1800"/>
            </a:pPr>
            <a:r>
              <a:rPr sz="1900"/>
              <a:t>3: Teaches the (school) curriculum using the most effective and current strategies.</a:t>
            </a:r>
            <a:endParaRPr sz="1900"/>
          </a:p>
          <a:p>
            <a:pPr lvl="0">
              <a:spcBef>
                <a:spcPts val="1200"/>
              </a:spcBef>
              <a:defRPr sz="1800"/>
            </a:pPr>
            <a:r>
              <a:rPr sz="1900"/>
              <a:t>4:Pursues and applies professional development identified through reflective practice and coaching.</a:t>
            </a:r>
            <a:endParaRPr sz="1900"/>
          </a:p>
          <a:p>
            <a:pPr lvl="0">
              <a:spcBef>
                <a:spcPts val="1200"/>
              </a:spcBef>
              <a:defRPr sz="1800"/>
            </a:pPr>
            <a:r>
              <a:rPr sz="1900"/>
              <a:t>5: Collaborates in curriculum development and school improvement.</a:t>
            </a:r>
            <a:endParaRPr sz="1900"/>
          </a:p>
          <a:p>
            <a:pPr lvl="0">
              <a:spcBef>
                <a:spcPts val="1200"/>
              </a:spcBef>
              <a:defRPr sz="1800"/>
            </a:pPr>
            <a:r>
              <a:rPr sz="1900"/>
              <a:t>6:Demonstrates a positive approach to challenges and participates in school activities.</a:t>
            </a:r>
            <a:endParaRPr sz="1900"/>
          </a:p>
          <a:p>
            <a:pPr lvl="0">
              <a:spcBef>
                <a:spcPts val="1200"/>
              </a:spcBef>
              <a:defRPr sz="1800"/>
            </a:pPr>
            <a:r>
              <a:rPr sz="1900"/>
              <a:t>7:Models the schools values as stated in our Code of Professional Conduct.</a:t>
            </a:r>
            <a:endParaRPr sz="1900"/>
          </a:p>
          <a:p>
            <a:pPr lvl="0">
              <a:spcBef>
                <a:spcPts val="1200"/>
              </a:spcBef>
              <a:defRPr sz="1800"/>
            </a:pPr>
            <a:endParaRPr sz="1200">
              <a:latin typeface="Times Roman"/>
              <a:ea typeface="Times Roman"/>
              <a:cs typeface="Times Roman"/>
              <a:sym typeface="Times Roman"/>
            </a:endParaRPr>
          </a:p>
          <a:p>
            <a:pPr lvl="0">
              <a:spcBef>
                <a:spcPts val="1200"/>
              </a:spcBef>
              <a:defRPr sz="1800"/>
            </a:pPr>
            <a:endParaRPr sz="1200">
              <a:latin typeface="Times Roman"/>
              <a:ea typeface="Times Roman"/>
              <a:cs typeface="Times Roman"/>
              <a:sym typeface="Times Roman"/>
            </a:endParaRP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42" name="Shape 142"/>
          <p:cNvSpPr/>
          <p:nvPr/>
        </p:nvSpPr>
        <p:spPr>
          <a:xfrm>
            <a:off x="-371009" y="3370579"/>
            <a:ext cx="9184641" cy="1412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457200" indent="-457200">
              <a:spcBef>
                <a:spcPts val="1200"/>
              </a:spcBef>
              <a:tabLst>
                <a:tab pos="139700" algn="l"/>
                <a:tab pos="457200" algn="l"/>
              </a:tabLst>
              <a:defRPr sz="1800"/>
            </a:pPr>
            <a:r>
              <a:rPr sz="1600">
                <a:latin typeface="Times Roman"/>
                <a:ea typeface="Times Roman"/>
                <a:cs typeface="Times Roman"/>
                <a:sym typeface="Times Roman"/>
              </a:rPr>
              <a:t>	.	</a:t>
            </a:r>
            <a:r>
              <a:rPr sz="1900"/>
              <a:t>Check your mission – Anything about the individual child?</a:t>
            </a:r>
            <a:endParaRPr sz="1900"/>
          </a:p>
          <a:p>
            <a:pPr lvl="0" marL="457200" indent="-457200">
              <a:spcBef>
                <a:spcPts val="1200"/>
              </a:spcBef>
              <a:tabLst>
                <a:tab pos="139700" algn="l"/>
                <a:tab pos="457200" algn="l"/>
              </a:tabLst>
              <a:defRPr sz="1800"/>
            </a:pPr>
            <a:br>
              <a:rPr sz="1900"/>
            </a:br>
            <a:r>
              <a:rPr sz="1900"/>
              <a:t>Key question: Under what conditions will EACH student best acquire this learning?</a:t>
            </a:r>
            <a:r>
              <a:rPr sz="1600">
                <a:latin typeface="Times Roman"/>
                <a:ea typeface="Times Roman"/>
                <a:cs typeface="Times Roman"/>
                <a:sym typeface="Times Roman"/>
              </a:rPr>
              <a:t> </a:t>
            </a:r>
            <a:endParaRPr sz="1200">
              <a:latin typeface="Times Roman"/>
              <a:ea typeface="Times Roman"/>
              <a:cs typeface="Times Roman"/>
              <a:sym typeface="Times Roman"/>
            </a:endParaRPr>
          </a:p>
        </p:txBody>
      </p:sp>
      <p:pic>
        <p:nvPicPr>
          <p:cNvPr id="143" name="pasted-image.jpg"/>
          <p:cNvPicPr/>
          <p:nvPr/>
        </p:nvPicPr>
        <p:blipFill>
          <a:blip r:embed="rId2">
            <a:extLst/>
          </a:blip>
          <a:stretch>
            <a:fillRect/>
          </a:stretch>
        </p:blipFill>
        <p:spPr>
          <a:xfrm>
            <a:off x="2127101" y="1202476"/>
            <a:ext cx="3593902" cy="219215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146" name="Screen Shot 2014-08-26 at 12.10.42 AM.png"/>
          <p:cNvPicPr/>
          <p:nvPr/>
        </p:nvPicPr>
        <p:blipFill>
          <a:blip r:embed="rId2">
            <a:extLst/>
          </a:blip>
          <a:stretch>
            <a:fillRect/>
          </a:stretch>
        </p:blipFill>
        <p:spPr>
          <a:xfrm>
            <a:off x="-284659" y="192320"/>
            <a:ext cx="9144001" cy="5409536"/>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43" name="Screen shot 2011-10-22 at 12.21.09 AM.png"/>
          <p:cNvPicPr/>
          <p:nvPr/>
        </p:nvPicPr>
        <p:blipFill>
          <a:blip r:embed="rId2">
            <a:extLst/>
          </a:blip>
          <a:stretch>
            <a:fillRect/>
          </a:stretch>
        </p:blipFill>
        <p:spPr>
          <a:xfrm>
            <a:off x="9026719" y="8583891"/>
            <a:ext cx="4041582" cy="2908301"/>
          </a:xfrm>
          <a:prstGeom prst="rect">
            <a:avLst/>
          </a:prstGeom>
          <a:ln w="12700">
            <a:miter lim="400000"/>
          </a:ln>
        </p:spPr>
      </p:pic>
      <p:sp>
        <p:nvSpPr>
          <p:cNvPr id="44" name="Shape 44"/>
          <p:cNvSpPr/>
          <p:nvPr/>
        </p:nvSpPr>
        <p:spPr>
          <a:xfrm>
            <a:off x="5627533" y="2379979"/>
            <a:ext cx="2997161"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lvl1pPr>
          </a:lstStyle>
          <a:p>
            <a:pPr lvl="0">
              <a:defRPr sz="1800"/>
            </a:pPr>
            <a:r>
              <a:rPr sz="3600"/>
              <a:t>Introductions</a:t>
            </a:r>
          </a:p>
        </p:txBody>
      </p:sp>
      <p:pic>
        <p:nvPicPr>
          <p:cNvPr id="45" name="pasted-image-small.png"/>
          <p:cNvPicPr/>
          <p:nvPr/>
        </p:nvPicPr>
        <p:blipFill>
          <a:blip r:embed="rId3">
            <a:extLst/>
          </a:blip>
          <a:stretch>
            <a:fillRect/>
          </a:stretch>
        </p:blipFill>
        <p:spPr>
          <a:xfrm>
            <a:off x="920322" y="1394010"/>
            <a:ext cx="3517909" cy="5276219"/>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2" grpId="1" fill="hold">
                                  <p:stCondLst>
                                    <p:cond delay="0"/>
                                  </p:stCondLst>
                                  <p:iterate type="el" backwards="0">
                                    <p:tmAbs val="0"/>
                                  </p:iterate>
                                  <p:childTnLst>
                                    <p:set>
                                      <p:cBhvr>
                                        <p:cTn id="6" fill="hold"/>
                                        <p:tgtEl>
                                          <p:spTgt spid="43"/>
                                        </p:tgtEl>
                                        <p:attrNameLst>
                                          <p:attrName>style.visibility</p:attrName>
                                        </p:attrNameLst>
                                      </p:cBhvr>
                                      <p:to>
                                        <p:strVal val="visible"/>
                                      </p:to>
                                    </p:set>
                                    <p:animEffect filter="wipe(left)" transition="in">
                                      <p:cBhvr>
                                        <p:cTn id="7" dur="500"/>
                                        <p:tgtEl>
                                          <p:spTgt spid="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149" name="Screen Shot 2014-08-26 at 12.11.22 AM.png"/>
          <p:cNvPicPr/>
          <p:nvPr/>
        </p:nvPicPr>
        <p:blipFill>
          <a:blip r:embed="rId2">
            <a:extLst/>
          </a:blip>
          <a:stretch>
            <a:fillRect/>
          </a:stretch>
        </p:blipFill>
        <p:spPr>
          <a:xfrm>
            <a:off x="0" y="13148"/>
            <a:ext cx="9144000" cy="6528392"/>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idx="4294967295"/>
          </p:nvPr>
        </p:nvSpPr>
        <p:spPr>
          <a:xfrm>
            <a:off x="457200" y="2290762"/>
            <a:ext cx="8229600" cy="1143001"/>
          </a:xfrm>
          <a:prstGeom prst="rect">
            <a:avLst/>
          </a:prstGeom>
        </p:spPr>
        <p:txBody>
          <a:bodyPr lIns="0" tIns="0" rIns="0" bIns="0">
            <a:normAutofit fontScale="100000" lnSpcReduction="0"/>
          </a:bodyPr>
          <a:lstStyle>
            <a:lvl1pPr>
              <a:defRPr sz="4000">
                <a:solidFill>
                  <a:srgbClr val="595959"/>
                </a:solidFill>
                <a:latin typeface="+mn-lt"/>
                <a:ea typeface="+mn-ea"/>
                <a:cs typeface="+mn-cs"/>
                <a:sym typeface="Helvetica"/>
              </a:defRPr>
            </a:lvl1pPr>
          </a:lstStyle>
          <a:p>
            <a:pPr lvl="0">
              <a:defRPr sz="1800">
                <a:solidFill>
                  <a:srgbClr val="000000"/>
                </a:solidFill>
              </a:defRPr>
            </a:pPr>
            <a:r>
              <a:rPr sz="4000">
                <a:solidFill>
                  <a:srgbClr val="595959"/>
                </a:solidFill>
              </a:rPr>
              <a:t>The Common Core… and Beyond</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idx="4294967295"/>
          </p:nvPr>
        </p:nvSpPr>
        <p:spPr>
          <a:xfrm>
            <a:off x="457200" y="274637"/>
            <a:ext cx="8105775" cy="995363"/>
          </a:xfrm>
          <a:prstGeom prst="rect">
            <a:avLst/>
          </a:prstGeom>
        </p:spPr>
        <p:txBody>
          <a:bodyPr lIns="0" tIns="0" rIns="0" bIns="0">
            <a:normAutofit fontScale="100000" lnSpcReduction="0"/>
          </a:bodyPr>
          <a:lstStyle/>
          <a:p>
            <a:pPr lvl="0">
              <a:defRPr sz="1800">
                <a:solidFill>
                  <a:srgbClr val="000000"/>
                </a:solidFill>
              </a:defRPr>
            </a:pPr>
            <a:r>
              <a:rPr sz="3200">
                <a:solidFill>
                  <a:srgbClr val="7F7F7F"/>
                </a:solidFill>
              </a:rPr>
              <a:t>Research</a:t>
            </a:r>
          </a:p>
        </p:txBody>
      </p:sp>
      <p:sp>
        <p:nvSpPr>
          <p:cNvPr id="154" name="Shape 154"/>
          <p:cNvSpPr/>
          <p:nvPr>
            <p:ph type="body" idx="4294967295"/>
          </p:nvPr>
        </p:nvSpPr>
        <p:spPr>
          <a:xfrm>
            <a:off x="457200" y="1600200"/>
            <a:ext cx="8229600" cy="4525963"/>
          </a:xfrm>
          <a:prstGeom prst="rect">
            <a:avLst/>
          </a:prstGeom>
        </p:spPr>
        <p:txBody>
          <a:bodyPr lIns="0" tIns="0" rIns="0" bIns="0">
            <a:normAutofit fontScale="100000" lnSpcReduction="0"/>
          </a:bodyPr>
          <a:lstStyle/>
          <a:p>
            <a:pPr lvl="0" marL="171450" indent="-171450">
              <a:spcBef>
                <a:spcPts val="500"/>
              </a:spcBef>
              <a:buClr>
                <a:srgbClr val="595959"/>
              </a:buClr>
              <a:buSzPct val="100000"/>
              <a:buFont typeface="Arial"/>
              <a:buChar char="•"/>
              <a:defRPr sz="1800">
                <a:solidFill>
                  <a:srgbClr val="000000"/>
                </a:solidFill>
              </a:defRPr>
            </a:pPr>
            <a:r>
              <a:rPr sz="2400">
                <a:solidFill>
                  <a:srgbClr val="595959"/>
                </a:solidFill>
                <a:latin typeface="+mn-lt"/>
                <a:ea typeface="+mn-ea"/>
                <a:cs typeface="+mn-cs"/>
                <a:sym typeface="Helvetica"/>
              </a:rPr>
              <a:t>A well-articulated curriculum aligned to standards is critical for student achievement (Marzano 2003, 2006)</a:t>
            </a:r>
            <a:endParaRPr sz="2400">
              <a:solidFill>
                <a:srgbClr val="595959"/>
              </a:solidFill>
              <a:latin typeface="+mn-lt"/>
              <a:ea typeface="+mn-ea"/>
              <a:cs typeface="+mn-cs"/>
              <a:sym typeface="Helvetica"/>
            </a:endParaRPr>
          </a:p>
          <a:p>
            <a:pPr lvl="0" marL="171450" indent="-171450">
              <a:spcBef>
                <a:spcPts val="500"/>
              </a:spcBef>
              <a:buClr>
                <a:srgbClr val="595959"/>
              </a:buClr>
              <a:buSzPct val="100000"/>
              <a:buFont typeface="Arial"/>
              <a:buChar char="•"/>
              <a:defRPr sz="1800">
                <a:solidFill>
                  <a:srgbClr val="000000"/>
                </a:solidFill>
              </a:defRPr>
            </a:pPr>
            <a:r>
              <a:rPr sz="2400">
                <a:solidFill>
                  <a:srgbClr val="595959"/>
                </a:solidFill>
                <a:latin typeface="+mn-lt"/>
                <a:ea typeface="+mn-ea"/>
                <a:cs typeface="+mn-cs"/>
                <a:sym typeface="Helvetica"/>
              </a:rPr>
              <a:t>Survey of enacted curriculum</a:t>
            </a:r>
            <a:endParaRPr sz="2400">
              <a:solidFill>
                <a:srgbClr val="595959"/>
              </a:solidFill>
              <a:latin typeface="+mn-lt"/>
              <a:ea typeface="+mn-ea"/>
              <a:cs typeface="+mn-cs"/>
              <a:sym typeface="Helvetica"/>
            </a:endParaRPr>
          </a:p>
          <a:p>
            <a:pPr lvl="1" marL="661307" indent="-204107">
              <a:spcBef>
                <a:spcPts val="400"/>
              </a:spcBef>
              <a:buClr>
                <a:srgbClr val="595959"/>
              </a:buClr>
              <a:buFont typeface="Arial"/>
              <a:defRPr sz="1800">
                <a:solidFill>
                  <a:srgbClr val="000000"/>
                </a:solidFill>
              </a:defRPr>
            </a:pPr>
            <a:r>
              <a:rPr sz="2000">
                <a:solidFill>
                  <a:srgbClr val="595959"/>
                </a:solidFill>
                <a:latin typeface="+mn-lt"/>
                <a:ea typeface="+mn-ea"/>
                <a:cs typeface="+mn-cs"/>
                <a:sym typeface="Helvetica"/>
              </a:rPr>
              <a:t>Pervasive misalignment of standards and instruction (particularly the level of rigor (CCSSO, 2010)</a:t>
            </a:r>
            <a:endParaRPr sz="2000">
              <a:solidFill>
                <a:srgbClr val="595959"/>
              </a:solidFill>
              <a:latin typeface="Calibri"/>
              <a:ea typeface="Calibri"/>
              <a:cs typeface="Calibri"/>
              <a:sym typeface="Calibri"/>
            </a:endParaRPr>
          </a:p>
          <a:p>
            <a:pPr lvl="1" marL="661307" indent="-204107">
              <a:spcBef>
                <a:spcPts val="400"/>
              </a:spcBef>
              <a:buClr>
                <a:srgbClr val="595959"/>
              </a:buClr>
              <a:buFont typeface="Arial"/>
              <a:defRPr sz="1800">
                <a:solidFill>
                  <a:srgbClr val="000000"/>
                </a:solidFill>
              </a:defRPr>
            </a:pPr>
            <a:r>
              <a:rPr sz="2000">
                <a:solidFill>
                  <a:srgbClr val="595959"/>
                </a:solidFill>
                <a:latin typeface="+mn-lt"/>
                <a:ea typeface="+mn-ea"/>
                <a:cs typeface="+mn-cs"/>
                <a:sym typeface="Helvetica"/>
              </a:rPr>
              <a:t>50% of the variance in student achievement can be explained by the extent to which the curriculum, instruction, and assessment are aligned to state standards (CCSSO, 2004)</a:t>
            </a:r>
            <a:endParaRPr sz="2000">
              <a:solidFill>
                <a:srgbClr val="595959"/>
              </a:solidFill>
              <a:latin typeface="Calibri"/>
              <a:ea typeface="Calibri"/>
              <a:cs typeface="Calibri"/>
              <a:sym typeface="Calibri"/>
            </a:endParaRPr>
          </a:p>
          <a:p>
            <a:pPr lvl="0" marL="171450" indent="-171450">
              <a:spcBef>
                <a:spcPts val="500"/>
              </a:spcBef>
              <a:buClr>
                <a:srgbClr val="595959"/>
              </a:buClr>
              <a:buSzPct val="100000"/>
              <a:buFont typeface="Arial"/>
              <a:buChar char="•"/>
              <a:defRPr sz="1800">
                <a:solidFill>
                  <a:srgbClr val="000000"/>
                </a:solidFill>
              </a:defRPr>
            </a:pPr>
            <a:r>
              <a:rPr sz="2400">
                <a:solidFill>
                  <a:srgbClr val="595959"/>
                </a:solidFill>
                <a:latin typeface="+mn-lt"/>
                <a:ea typeface="+mn-ea"/>
                <a:cs typeface="+mn-cs"/>
                <a:sym typeface="Helvetica"/>
              </a:rPr>
              <a:t>The best indicator of a person’s likelihood of succeeding in college is the standard of his/her high school curriculum (US Department of Education, 2008)</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idx="4294967295"/>
          </p:nvPr>
        </p:nvSpPr>
        <p:spPr>
          <a:xfrm>
            <a:off x="2254250" y="2238374"/>
            <a:ext cx="6251575" cy="1143002"/>
          </a:xfrm>
          <a:prstGeom prst="rect">
            <a:avLst/>
          </a:prstGeom>
        </p:spPr>
        <p:txBody>
          <a:bodyPr lIns="0" tIns="0" rIns="0" bIns="0">
            <a:normAutofit fontScale="100000" lnSpcReduction="0"/>
          </a:bodyPr>
          <a:lstStyle>
            <a:lvl1pPr>
              <a:defRPr>
                <a:solidFill>
                  <a:srgbClr val="595959"/>
                </a:solidFill>
              </a:defRPr>
            </a:lvl1pPr>
          </a:lstStyle>
          <a:p>
            <a:pPr lvl="0">
              <a:defRPr sz="1800">
                <a:solidFill>
                  <a:srgbClr val="000000"/>
                </a:solidFill>
              </a:defRPr>
            </a:pPr>
            <a:r>
              <a:rPr sz="3200">
                <a:solidFill>
                  <a:srgbClr val="595959"/>
                </a:solidFill>
              </a:rPr>
              <a:t>New Standards and the Reality of  Change</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idx="4294967295"/>
          </p:nvPr>
        </p:nvSpPr>
        <p:spPr>
          <a:xfrm>
            <a:off x="0" y="274637"/>
            <a:ext cx="8686800" cy="995363"/>
          </a:xfrm>
          <a:prstGeom prst="rect">
            <a:avLst/>
          </a:prstGeom>
        </p:spPr>
        <p:txBody>
          <a:bodyPr lIns="0" tIns="0" rIns="0" bIns="0">
            <a:normAutofit fontScale="100000" lnSpcReduction="0"/>
          </a:bodyPr>
          <a:lstStyle>
            <a:lvl1pPr>
              <a:defRPr sz="2600">
                <a:solidFill>
                  <a:srgbClr val="595959"/>
                </a:solidFill>
              </a:defRPr>
            </a:lvl1pPr>
          </a:lstStyle>
          <a:p>
            <a:pPr lvl="0">
              <a:defRPr sz="1800">
                <a:solidFill>
                  <a:srgbClr val="000000"/>
                </a:solidFill>
              </a:defRPr>
            </a:pPr>
            <a:r>
              <a:rPr sz="2600">
                <a:solidFill>
                  <a:srgbClr val="595959"/>
                </a:solidFill>
              </a:rPr>
              <a:t>Six Key Principles For Implementing the Common Core </a:t>
            </a:r>
          </a:p>
        </p:txBody>
      </p:sp>
      <p:sp>
        <p:nvSpPr>
          <p:cNvPr id="159" name="Shape 159"/>
          <p:cNvSpPr/>
          <p:nvPr>
            <p:ph type="body" idx="4294967295"/>
          </p:nvPr>
        </p:nvSpPr>
        <p:spPr>
          <a:xfrm>
            <a:off x="457200" y="1600200"/>
            <a:ext cx="8229600" cy="4525963"/>
          </a:xfrm>
          <a:prstGeom prst="rect">
            <a:avLst/>
          </a:prstGeom>
        </p:spPr>
        <p:txBody>
          <a:bodyPr lIns="0" tIns="0" rIns="0" bIns="0">
            <a:normAutofit fontScale="100000" lnSpcReduction="0"/>
          </a:bodyPr>
          <a:lstStyle/>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Center on outcomes</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Focus on the process to achieve the outcomes</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Continuous improvement for all students</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Collaborative and co-creative process</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Interdisciplinary and relevant</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Assessments </a:t>
            </a:r>
            <a:r>
              <a:rPr i="1" sz="2800">
                <a:solidFill>
                  <a:srgbClr val="595959"/>
                </a:solidFill>
                <a:latin typeface="+mn-lt"/>
                <a:ea typeface="+mn-ea"/>
                <a:cs typeface="+mn-cs"/>
                <a:sym typeface="Helvetica"/>
              </a:rPr>
              <a:t>for </a:t>
            </a:r>
            <a:r>
              <a:rPr sz="2800">
                <a:solidFill>
                  <a:srgbClr val="595959"/>
                </a:solidFill>
                <a:latin typeface="+mn-lt"/>
                <a:ea typeface="+mn-ea"/>
                <a:cs typeface="+mn-cs"/>
                <a:sym typeface="Helvetica"/>
              </a:rPr>
              <a:t>learning </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Think 12 - K not K - 12</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nvSpPr>
        <p:spPr>
          <a:xfrm>
            <a:off x="407833" y="3764280"/>
            <a:ext cx="8520372" cy="802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What are we going to start doing as leaders and what are we going to stop doing? </a:t>
            </a:r>
          </a:p>
        </p:txBody>
      </p:sp>
      <p:pic>
        <p:nvPicPr>
          <p:cNvPr id="162" name="pasted-image.jpg"/>
          <p:cNvPicPr/>
          <p:nvPr/>
        </p:nvPicPr>
        <p:blipFill>
          <a:blip r:embed="rId2">
            <a:extLst/>
          </a:blip>
          <a:stretch>
            <a:fillRect/>
          </a:stretch>
        </p:blipFill>
        <p:spPr>
          <a:xfrm>
            <a:off x="441374" y="1285214"/>
            <a:ext cx="1646089" cy="2194785"/>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nvSpPr>
        <p:spPr>
          <a:xfrm>
            <a:off x="318933" y="474980"/>
            <a:ext cx="4022637"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Take a few minutes to think.</a:t>
            </a:r>
          </a:p>
        </p:txBody>
      </p:sp>
      <p:graphicFrame>
        <p:nvGraphicFramePr>
          <p:cNvPr id="165" name="Table 165"/>
          <p:cNvGraphicFramePr/>
          <p:nvPr/>
        </p:nvGraphicFramePr>
        <p:xfrm>
          <a:off x="660400" y="1727200"/>
          <a:ext cx="7378700" cy="323076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683000"/>
                <a:gridCol w="3683000"/>
              </a:tblGrid>
              <a:tr h="1072687">
                <a:tc>
                  <a:txBody>
                    <a:bodyPr/>
                    <a:lstStyle/>
                    <a:p>
                      <a:pPr lvl="0" algn="l">
                        <a:spcBef>
                          <a:spcPts val="500"/>
                        </a:spcBef>
                        <a:defRPr b="0" i="0" sz="1800"/>
                      </a:pPr>
                      <a:r>
                        <a:rPr b="1" i="1" sz="2400">
                          <a:sym typeface="Calibri"/>
                        </a:rPr>
                        <a:t>START</a:t>
                      </a:r>
                    </a:p>
                  </a:txBody>
                  <a:tcPr marL="63500" marR="63500" marT="63500" marB="63500" anchor="t" anchorCtr="0" horzOverflow="overflow"/>
                </a:tc>
                <a:tc>
                  <a:txBody>
                    <a:bodyPr/>
                    <a:lstStyle/>
                    <a:p>
                      <a:pPr lvl="0" algn="l">
                        <a:spcBef>
                          <a:spcPts val="500"/>
                        </a:spcBef>
                        <a:defRPr b="0" i="0" sz="1800"/>
                      </a:pPr>
                      <a:r>
                        <a:rPr b="1" i="1" sz="2400">
                          <a:sym typeface="Calibri"/>
                        </a:rPr>
                        <a:t>STOP</a:t>
                      </a:r>
                    </a:p>
                  </a:txBody>
                  <a:tcPr marL="63500" marR="63500" marT="63500" marB="63500" anchor="t" anchorCtr="0" horzOverflow="overflow"/>
                </a:tc>
              </a:tr>
              <a:tr h="1072687">
                <a:tc>
                  <a:txBody>
                    <a:bodyPr/>
                    <a:lstStyle/>
                    <a:p>
                      <a:pPr lvl="0" algn="l">
                        <a:spcBef>
                          <a:spcPts val="500"/>
                        </a:spcBef>
                        <a:defRPr sz="2400">
                          <a:sym typeface="Calibri"/>
                        </a:defRPr>
                      </a:pPr>
                    </a:p>
                  </a:txBody>
                  <a:tcPr marL="63500" marR="63500" marT="63500" marB="63500" anchor="t" anchorCtr="0" horzOverflow="overflow"/>
                </a:tc>
                <a:tc>
                  <a:txBody>
                    <a:bodyPr/>
                    <a:lstStyle/>
                    <a:p>
                      <a:pPr lvl="0" algn="l">
                        <a:spcBef>
                          <a:spcPts val="500"/>
                        </a:spcBef>
                        <a:defRPr sz="2400">
                          <a:sym typeface="Calibri"/>
                        </a:defRPr>
                      </a:pPr>
                    </a:p>
                  </a:txBody>
                  <a:tcPr marL="63500" marR="63500" marT="63500" marB="63500" anchor="t" anchorCtr="0" horzOverflow="overflow"/>
                </a:tc>
              </a:tr>
              <a:tr h="1072687">
                <a:tc>
                  <a:txBody>
                    <a:bodyPr/>
                    <a:lstStyle/>
                    <a:p>
                      <a:pPr lvl="0" algn="l">
                        <a:spcBef>
                          <a:spcPts val="500"/>
                        </a:spcBef>
                        <a:defRPr sz="2400">
                          <a:sym typeface="Calibri"/>
                        </a:defRPr>
                      </a:pPr>
                    </a:p>
                  </a:txBody>
                  <a:tcPr marL="63500" marR="63500" marT="63500" marB="63500" anchor="t" anchorCtr="0" horzOverflow="overflow"/>
                </a:tc>
                <a:tc>
                  <a:txBody>
                    <a:bodyPr/>
                    <a:lstStyle/>
                    <a:p>
                      <a:pPr lvl="0" algn="l">
                        <a:spcBef>
                          <a:spcPts val="500"/>
                        </a:spcBef>
                        <a:defRPr sz="2400">
                          <a:sym typeface="Calibri"/>
                        </a:defRPr>
                      </a:pPr>
                    </a:p>
                  </a:txBody>
                  <a:tcPr marL="63500" marR="63500" marT="63500" marB="63500" anchor="t" anchorCtr="0" horzOverflow="overflow"/>
                </a:tc>
              </a:tr>
            </a:tbl>
          </a:graphicData>
        </a:graphic>
      </p:graphicFrame>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7" name="Screen Shot 2014-08-26 at 12.25.14 AM.png"/>
          <p:cNvPicPr/>
          <p:nvPr/>
        </p:nvPicPr>
        <p:blipFill>
          <a:blip r:embed="rId2">
            <a:extLst/>
          </a:blip>
          <a:stretch>
            <a:fillRect/>
          </a:stretch>
        </p:blipFill>
        <p:spPr>
          <a:xfrm>
            <a:off x="-184498" y="1165866"/>
            <a:ext cx="9144001" cy="4791281"/>
          </a:xfrm>
          <a:prstGeom prst="rect">
            <a:avLst/>
          </a:prstGeom>
          <a:ln w="12700">
            <a:miter lim="400000"/>
          </a:ln>
        </p:spPr>
      </p:pic>
      <p:sp>
        <p:nvSpPr>
          <p:cNvPr id="168" name="Shape 168"/>
          <p:cNvSpPr/>
          <p:nvPr/>
        </p:nvSpPr>
        <p:spPr>
          <a:xfrm>
            <a:off x="420533" y="525780"/>
            <a:ext cx="4578808"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Insist on Quality Teaching…really</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nvSpPr>
        <p:spPr>
          <a:xfrm>
            <a:off x="4357533" y="3332480"/>
            <a:ext cx="3176847"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Find a division partner</a:t>
            </a:r>
          </a:p>
        </p:txBody>
      </p:sp>
      <p:pic>
        <p:nvPicPr>
          <p:cNvPr id="171" name="pasted-image.jpg"/>
          <p:cNvPicPr/>
          <p:nvPr/>
        </p:nvPicPr>
        <p:blipFill>
          <a:blip r:embed="rId2">
            <a:extLst/>
          </a:blip>
          <a:stretch>
            <a:fillRect/>
          </a:stretch>
        </p:blipFill>
        <p:spPr>
          <a:xfrm>
            <a:off x="602505" y="1567029"/>
            <a:ext cx="3476827" cy="2319017"/>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Screen Shot 2014-08-26 at 12.26.56 AM.png"/>
          <p:cNvPicPr/>
          <p:nvPr/>
        </p:nvPicPr>
        <p:blipFill>
          <a:blip r:embed="rId2">
            <a:extLst/>
          </a:blip>
          <a:stretch>
            <a:fillRect/>
          </a:stretch>
        </p:blipFill>
        <p:spPr>
          <a:xfrm>
            <a:off x="-118379" y="-38929"/>
            <a:ext cx="10911901" cy="6002457"/>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48" name="Shape 48"/>
          <p:cNvSpPr/>
          <p:nvPr/>
        </p:nvSpPr>
        <p:spPr>
          <a:xfrm>
            <a:off x="518396" y="813130"/>
            <a:ext cx="8107207" cy="5231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pPr>
            <a:r>
              <a:rPr b="1" sz="1200">
                <a:latin typeface="Geneva"/>
                <a:ea typeface="Geneva"/>
                <a:cs typeface="Geneva"/>
                <a:sym typeface="Geneva"/>
              </a:rPr>
              <a:t>Tuesday, August 26</a:t>
            </a:r>
            <a:endParaRPr b="1" sz="1200">
              <a:latin typeface="Geneva"/>
              <a:ea typeface="Geneva"/>
              <a:cs typeface="Geneva"/>
              <a:sym typeface="Geneva"/>
            </a:endParaRPr>
          </a:p>
          <a:p>
            <a:pPr lvl="0">
              <a:defRPr sz="1800"/>
            </a:pPr>
            <a:endParaRPr sz="1200">
              <a:latin typeface="Geneva"/>
              <a:ea typeface="Geneva"/>
              <a:cs typeface="Geneva"/>
              <a:sym typeface="Geneva"/>
            </a:endParaRPr>
          </a:p>
          <a:p>
            <a:pPr lvl="0" marL="121920" indent="-121920">
              <a:buSzPct val="60000"/>
              <a:buBlip>
                <a:blip r:embed="rId2"/>
              </a:buBlip>
              <a:defRPr sz="1800"/>
            </a:pPr>
            <a:r>
              <a:rPr sz="1200">
                <a:latin typeface="Geneva"/>
                <a:ea typeface="Geneva"/>
                <a:cs typeface="Geneva"/>
                <a:sym typeface="Geneva"/>
              </a:rPr>
              <a:t>Welcome &amp; Introductions</a:t>
            </a:r>
            <a:endParaRPr sz="1200">
              <a:latin typeface="Geneva"/>
              <a:ea typeface="Geneva"/>
              <a:cs typeface="Geneva"/>
              <a:sym typeface="Geneva"/>
            </a:endParaRPr>
          </a:p>
          <a:p>
            <a:pPr lvl="0">
              <a:defRPr sz="1800"/>
            </a:pPr>
            <a:endParaRPr sz="1200">
              <a:latin typeface="Geneva"/>
              <a:ea typeface="Geneva"/>
              <a:cs typeface="Geneva"/>
              <a:sym typeface="Geneva"/>
            </a:endParaRPr>
          </a:p>
          <a:p>
            <a:pPr lvl="0" marL="121920" indent="-121920">
              <a:buSzPct val="60000"/>
              <a:buBlip>
                <a:blip r:embed="rId2"/>
              </a:buBlip>
              <a:defRPr sz="1800"/>
            </a:pPr>
            <a:r>
              <a:rPr sz="1200">
                <a:latin typeface="Geneva"/>
                <a:ea typeface="Geneva"/>
                <a:cs typeface="Geneva"/>
                <a:sym typeface="Geneva"/>
              </a:rPr>
              <a:t>Ice Breaker</a:t>
            </a:r>
            <a:endParaRPr sz="1200">
              <a:latin typeface="Geneva"/>
              <a:ea typeface="Geneva"/>
              <a:cs typeface="Geneva"/>
              <a:sym typeface="Geneva"/>
            </a:endParaRPr>
          </a:p>
          <a:p>
            <a:pPr lvl="0">
              <a:defRPr sz="1800"/>
            </a:pPr>
            <a:endParaRPr sz="1200">
              <a:latin typeface="Geneva"/>
              <a:ea typeface="Geneva"/>
              <a:cs typeface="Geneva"/>
              <a:sym typeface="Geneva"/>
            </a:endParaRPr>
          </a:p>
          <a:p>
            <a:pPr lvl="0" marL="121920" indent="-121920">
              <a:buSzPct val="60000"/>
              <a:buBlip>
                <a:blip r:embed="rId2"/>
              </a:buBlip>
              <a:defRPr sz="1800"/>
            </a:pPr>
            <a:r>
              <a:rPr sz="1200">
                <a:latin typeface="Geneva"/>
                <a:ea typeface="Geneva"/>
                <a:cs typeface="Geneva"/>
                <a:sym typeface="Geneva"/>
              </a:rPr>
              <a:t>Connections Past and New</a:t>
            </a:r>
            <a:endParaRPr sz="1200">
              <a:latin typeface="Geneva"/>
              <a:ea typeface="Geneva"/>
              <a:cs typeface="Geneva"/>
              <a:sym typeface="Geneva"/>
            </a:endParaRPr>
          </a:p>
          <a:p>
            <a:pPr lvl="0">
              <a:defRPr sz="1800"/>
            </a:pPr>
            <a:endParaRPr sz="1200">
              <a:latin typeface="Geneva"/>
              <a:ea typeface="Geneva"/>
              <a:cs typeface="Geneva"/>
              <a:sym typeface="Geneva"/>
            </a:endParaRPr>
          </a:p>
          <a:p>
            <a:pPr lvl="0" marL="121920" indent="-121920">
              <a:buSzPct val="60000"/>
              <a:buBlip>
                <a:blip r:embed="rId2"/>
              </a:buBlip>
              <a:defRPr sz="1800"/>
            </a:pPr>
            <a:r>
              <a:rPr sz="1200">
                <a:latin typeface="Geneva"/>
                <a:ea typeface="Geneva"/>
                <a:cs typeface="Geneva"/>
                <a:sym typeface="Geneva"/>
              </a:rPr>
              <a:t>Your Plan</a:t>
            </a:r>
            <a:endParaRPr sz="1200">
              <a:latin typeface="Geneva"/>
              <a:ea typeface="Geneva"/>
              <a:cs typeface="Geneva"/>
              <a:sym typeface="Geneva"/>
            </a:endParaRPr>
          </a:p>
          <a:p>
            <a:pPr lvl="0">
              <a:defRPr sz="1800"/>
            </a:pPr>
            <a:endParaRPr sz="1200">
              <a:latin typeface="Geneva"/>
              <a:ea typeface="Geneva"/>
              <a:cs typeface="Geneva"/>
              <a:sym typeface="Geneva"/>
            </a:endParaRPr>
          </a:p>
          <a:p>
            <a:pPr lvl="0" marL="121920" indent="-121920">
              <a:buSzPct val="60000"/>
              <a:buBlip>
                <a:blip r:embed="rId2"/>
              </a:buBlip>
              <a:defRPr sz="1800"/>
            </a:pPr>
            <a:r>
              <a:rPr sz="1200">
                <a:latin typeface="Geneva"/>
                <a:ea typeface="Geneva"/>
                <a:cs typeface="Geneva"/>
                <a:sym typeface="Geneva"/>
              </a:rPr>
              <a:t>Framing Your Success</a:t>
            </a:r>
            <a:endParaRPr sz="1200">
              <a:latin typeface="Geneva"/>
              <a:ea typeface="Geneva"/>
              <a:cs typeface="Geneva"/>
              <a:sym typeface="Geneva"/>
            </a:endParaRPr>
          </a:p>
          <a:p>
            <a:pPr lvl="0">
              <a:defRPr sz="1800"/>
            </a:pPr>
            <a:r>
              <a:rPr sz="1200">
                <a:latin typeface="Geneva"/>
                <a:ea typeface="Geneva"/>
                <a:cs typeface="Geneva"/>
                <a:sym typeface="Geneva"/>
              </a:rPr>
              <a:t>	Relationship Building</a:t>
            </a:r>
            <a:endParaRPr sz="1200">
              <a:latin typeface="Geneva"/>
              <a:ea typeface="Geneva"/>
              <a:cs typeface="Geneva"/>
              <a:sym typeface="Geneva"/>
            </a:endParaRPr>
          </a:p>
          <a:p>
            <a:pPr lvl="0">
              <a:defRPr sz="1800"/>
            </a:pPr>
            <a:r>
              <a:rPr sz="1200">
                <a:latin typeface="Geneva"/>
                <a:ea typeface="Geneva"/>
                <a:cs typeface="Geneva"/>
                <a:sym typeface="Geneva"/>
              </a:rPr>
              <a:t>	</a:t>
            </a:r>
            <a:endParaRPr sz="1200">
              <a:latin typeface="Geneva"/>
              <a:ea typeface="Geneva"/>
              <a:cs typeface="Geneva"/>
              <a:sym typeface="Geneva"/>
            </a:endParaRPr>
          </a:p>
          <a:p>
            <a:pPr lvl="0">
              <a:defRPr sz="1800"/>
            </a:pPr>
            <a:r>
              <a:rPr sz="1200">
                <a:latin typeface="Geneva"/>
                <a:ea typeface="Geneva"/>
                <a:cs typeface="Geneva"/>
                <a:sym typeface="Geneva"/>
              </a:rPr>
              <a:t>Lunch</a:t>
            </a:r>
            <a:endParaRPr sz="1200">
              <a:latin typeface="Geneva"/>
              <a:ea typeface="Geneva"/>
              <a:cs typeface="Geneva"/>
              <a:sym typeface="Geneva"/>
            </a:endParaRPr>
          </a:p>
          <a:p>
            <a:pPr lvl="0">
              <a:defRPr sz="1800"/>
            </a:pPr>
            <a:endParaRPr sz="1200">
              <a:latin typeface="Geneva"/>
              <a:ea typeface="Geneva"/>
              <a:cs typeface="Geneva"/>
              <a:sym typeface="Geneva"/>
            </a:endParaRPr>
          </a:p>
          <a:p>
            <a:pPr lvl="0" marL="121920" indent="-121920">
              <a:buSzPct val="60000"/>
              <a:buBlip>
                <a:blip r:embed="rId2"/>
              </a:buBlip>
              <a:defRPr sz="1800"/>
            </a:pPr>
            <a:r>
              <a:rPr sz="1200">
                <a:latin typeface="Geneva"/>
                <a:ea typeface="Geneva"/>
                <a:cs typeface="Geneva"/>
                <a:sym typeface="Geneva"/>
              </a:rPr>
              <a:t>Giving Effective Feedback</a:t>
            </a:r>
            <a:endParaRPr sz="1200">
              <a:latin typeface="Geneva"/>
              <a:ea typeface="Geneva"/>
              <a:cs typeface="Geneva"/>
              <a:sym typeface="Geneva"/>
            </a:endParaRPr>
          </a:p>
          <a:p>
            <a:pPr lvl="0">
              <a:defRPr sz="1800"/>
            </a:pPr>
            <a:r>
              <a:rPr sz="700" u="sng">
                <a:solidFill>
                  <a:srgbClr val="FFC000"/>
                </a:solidFill>
                <a:uFill>
                  <a:solidFill>
                    <a:srgbClr val="FFC000"/>
                  </a:solidFill>
                </a:uFill>
                <a:latin typeface="Geneva"/>
                <a:ea typeface="Geneva"/>
                <a:cs typeface="Geneva"/>
                <a:sym typeface="Geneva"/>
                <a:hlinkClick r:id="rId3" invalidUrl="" action="" tgtFrame="" tooltip="" history="1" highlightClick="0" endSnd="0"/>
              </a:rPr>
              <a:t>http://www.ascd.org/publications/educational-leadership/sept12/vol70/num01/Seven-Keys-to-Effective-Feedback.aspx</a:t>
            </a:r>
            <a:endParaRPr sz="700">
              <a:latin typeface="Geneva"/>
              <a:ea typeface="Geneva"/>
              <a:cs typeface="Geneva"/>
              <a:sym typeface="Geneva"/>
            </a:endParaRPr>
          </a:p>
          <a:p>
            <a:pPr lvl="0">
              <a:defRPr sz="1800"/>
            </a:pPr>
            <a:endParaRPr sz="800">
              <a:latin typeface="Geneva"/>
              <a:ea typeface="Geneva"/>
              <a:cs typeface="Geneva"/>
              <a:sym typeface="Geneva"/>
            </a:endParaRPr>
          </a:p>
          <a:p>
            <a:pPr lvl="0" marL="121920" indent="-121920">
              <a:buSzPct val="60000"/>
              <a:buBlip>
                <a:blip r:embed="rId2"/>
              </a:buBlip>
              <a:defRPr sz="1800"/>
            </a:pPr>
            <a:r>
              <a:rPr sz="1200">
                <a:latin typeface="Geneva"/>
                <a:ea typeface="Geneva"/>
                <a:cs typeface="Geneva"/>
                <a:sym typeface="Geneva"/>
              </a:rPr>
              <a:t> Innovators around Effective Feedback</a:t>
            </a:r>
            <a:endParaRPr sz="1200">
              <a:latin typeface="Geneva"/>
              <a:ea typeface="Geneva"/>
              <a:cs typeface="Geneva"/>
              <a:sym typeface="Geneva"/>
            </a:endParaRPr>
          </a:p>
          <a:p>
            <a:pPr lvl="0">
              <a:defRPr sz="1800"/>
            </a:pPr>
            <a:r>
              <a:rPr sz="1200">
                <a:latin typeface="Geneva"/>
                <a:ea typeface="Geneva"/>
                <a:cs typeface="Geneva"/>
                <a:sym typeface="Geneva"/>
              </a:rPr>
              <a:t>      ~ Stephen Ritz - South Bronx Teacher</a:t>
            </a:r>
            <a:endParaRPr sz="1200">
              <a:latin typeface="Geneva"/>
              <a:ea typeface="Geneva"/>
              <a:cs typeface="Geneva"/>
              <a:sym typeface="Geneva"/>
            </a:endParaRPr>
          </a:p>
          <a:p>
            <a:pPr lvl="0">
              <a:defRPr sz="1800"/>
            </a:pPr>
            <a:r>
              <a:rPr sz="1200">
                <a:latin typeface="Geneva"/>
                <a:ea typeface="Geneva"/>
                <a:cs typeface="Geneva"/>
                <a:sym typeface="Geneva"/>
              </a:rPr>
              <a:t>	</a:t>
            </a:r>
            <a:r>
              <a:rPr sz="900">
                <a:latin typeface="Geneva"/>
                <a:ea typeface="Geneva"/>
                <a:cs typeface="Geneva"/>
                <a:sym typeface="Geneva"/>
                <a:hlinkClick r:id="rId4" invalidUrl="" action="" tgtFrame="" tooltip="" history="1" highlightClick="0" endSnd="0"/>
              </a:rPr>
              <a:t>http://www.ted.com/talks</a:t>
            </a:r>
            <a:r>
              <a:rPr sz="900">
                <a:latin typeface="Geneva"/>
                <a:ea typeface="Geneva"/>
                <a:cs typeface="Geneva"/>
                <a:sym typeface="Geneva"/>
              </a:rPr>
              <a:t> stephen_ritz_a_teacher_growing_green_in_the_south_bronx</a:t>
            </a:r>
            <a:endParaRPr sz="900">
              <a:latin typeface="Geneva"/>
              <a:ea typeface="Geneva"/>
              <a:cs typeface="Geneva"/>
              <a:sym typeface="Geneva"/>
            </a:endParaRPr>
          </a:p>
          <a:p>
            <a:pPr lvl="0">
              <a:defRPr sz="1800"/>
            </a:pPr>
            <a:endParaRPr sz="900">
              <a:latin typeface="Geneva"/>
              <a:ea typeface="Geneva"/>
              <a:cs typeface="Geneva"/>
              <a:sym typeface="Geneva"/>
            </a:endParaRPr>
          </a:p>
          <a:p>
            <a:pPr lvl="0" marL="121920" indent="-121920">
              <a:lnSpc>
                <a:spcPct val="115000"/>
              </a:lnSpc>
              <a:spcBef>
                <a:spcPts val="1000"/>
              </a:spcBef>
              <a:buSzPct val="60000"/>
              <a:buBlip>
                <a:blip r:embed="rId2"/>
              </a:buBlip>
              <a:defRPr sz="1800"/>
            </a:pPr>
            <a:r>
              <a:rPr sz="1200">
                <a:uFill>
                  <a:solidFill/>
                </a:uFill>
                <a:latin typeface="Geneva"/>
                <a:ea typeface="Geneva"/>
                <a:cs typeface="Geneva"/>
                <a:sym typeface="Geneva"/>
              </a:rPr>
              <a:t>Framing Your Success</a:t>
            </a:r>
            <a:endParaRPr sz="1200">
              <a:uFill>
                <a:solidFill/>
              </a:uFill>
              <a:latin typeface="Geneva"/>
              <a:ea typeface="Geneva"/>
              <a:cs typeface="Geneva"/>
              <a:sym typeface="Geneva"/>
            </a:endParaRPr>
          </a:p>
          <a:p>
            <a:pPr lvl="0" marL="121920" indent="-121920">
              <a:lnSpc>
                <a:spcPct val="115000"/>
              </a:lnSpc>
              <a:spcBef>
                <a:spcPts val="1000"/>
              </a:spcBef>
              <a:buSzPct val="60000"/>
              <a:buBlip>
                <a:blip r:embed="rId2"/>
              </a:buBlip>
              <a:defRPr sz="1800"/>
            </a:pPr>
            <a:r>
              <a:rPr sz="1200">
                <a:uFill>
                  <a:solidFill/>
                </a:uFill>
                <a:latin typeface="Geneva"/>
                <a:ea typeface="Geneva"/>
                <a:cs typeface="Geneva"/>
                <a:sym typeface="Geneva"/>
              </a:rPr>
              <a:t>My Plan ~ Next Steps</a:t>
            </a:r>
            <a:endParaRPr sz="900">
              <a:uFill>
                <a:solidFill/>
              </a:uFill>
              <a:latin typeface="Geneva"/>
              <a:ea typeface="Geneva"/>
              <a:cs typeface="Geneva"/>
              <a:sym typeface="Geneva"/>
            </a:endParaRP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idx="4294967295"/>
          </p:nvPr>
        </p:nvSpPr>
        <p:spPr>
          <a:xfrm>
            <a:off x="1982787" y="2593974"/>
            <a:ext cx="6535738" cy="1143002"/>
          </a:xfrm>
          <a:prstGeom prst="rect">
            <a:avLst/>
          </a:prstGeom>
        </p:spPr>
        <p:txBody>
          <a:bodyPr lIns="0" tIns="0" rIns="0" bIns="0">
            <a:normAutofit fontScale="100000" lnSpcReduction="0"/>
          </a:bodyPr>
          <a:lstStyle>
            <a:lvl1pPr defTabSz="434340">
              <a:defRPr sz="3514">
                <a:solidFill>
                  <a:srgbClr val="595959"/>
                </a:solidFill>
              </a:defRPr>
            </a:lvl1pPr>
          </a:lstStyle>
          <a:p>
            <a:pPr lvl="0">
              <a:defRPr sz="1800">
                <a:solidFill>
                  <a:srgbClr val="000000"/>
                </a:solidFill>
              </a:defRPr>
            </a:pPr>
            <a:r>
              <a:rPr sz="3514">
                <a:solidFill>
                  <a:srgbClr val="595959"/>
                </a:solidFill>
              </a:rPr>
              <a:t>Framing Your Success: The Big Picture</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image.png"/>
          <p:cNvPicPr/>
          <p:nvPr/>
        </p:nvPicPr>
        <p:blipFill>
          <a:blip r:embed="rId2">
            <a:extLst/>
          </a:blip>
          <a:stretch>
            <a:fillRect/>
          </a:stretch>
        </p:blipFill>
        <p:spPr>
          <a:xfrm>
            <a:off x="207962" y="115887"/>
            <a:ext cx="8697913" cy="6748463"/>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image.png"/>
          <p:cNvPicPr/>
          <p:nvPr/>
        </p:nvPicPr>
        <p:blipFill>
          <a:blip r:embed="rId2">
            <a:extLst/>
          </a:blip>
          <a:stretch>
            <a:fillRect/>
          </a:stretch>
        </p:blipFill>
        <p:spPr>
          <a:xfrm>
            <a:off x="-6350" y="-23813"/>
            <a:ext cx="9156700" cy="6948488"/>
          </a:xfrm>
          <a:prstGeom prst="rect">
            <a:avLst/>
          </a:prstGeom>
          <a:ln w="12700">
            <a:miter lim="400000"/>
          </a:ln>
        </p:spPr>
      </p:pic>
      <p:sp>
        <p:nvSpPr>
          <p:cNvPr id="180" name="Shape 180"/>
          <p:cNvSpPr/>
          <p:nvPr/>
        </p:nvSpPr>
        <p:spPr>
          <a:xfrm>
            <a:off x="3497617" y="2786062"/>
            <a:ext cx="2351966"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a:solidFill>
                  <a:srgbClr val="404040"/>
                </a:solidFill>
              </a:rPr>
              <a:t>The Continuous </a:t>
            </a:r>
            <a:endParaRPr>
              <a:solidFill>
                <a:srgbClr val="404040"/>
              </a:solidFill>
            </a:endParaRPr>
          </a:p>
          <a:p>
            <a:pPr lvl="0" algn="ctr">
              <a:defRPr sz="1800"/>
            </a:pPr>
            <a:r>
              <a:rPr>
                <a:solidFill>
                  <a:srgbClr val="404040"/>
                </a:solidFill>
              </a:rPr>
              <a:t>Improvement Process </a:t>
            </a:r>
          </a:p>
        </p:txBody>
      </p:sp>
      <p:sp>
        <p:nvSpPr>
          <p:cNvPr id="181" name="Shape 181"/>
          <p:cNvSpPr/>
          <p:nvPr/>
        </p:nvSpPr>
        <p:spPr>
          <a:xfrm>
            <a:off x="187325" y="6246812"/>
            <a:ext cx="2274888"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404040"/>
                </a:solidFill>
              </a:defRPr>
            </a:lvl1pPr>
          </a:lstStyle>
          <a:p>
            <a:pPr lvl="0">
              <a:defRPr sz="1800">
                <a:solidFill>
                  <a:srgbClr val="000000"/>
                </a:solidFill>
              </a:defRPr>
            </a:pPr>
            <a:r>
              <a:rPr sz="1400">
                <a:solidFill>
                  <a:srgbClr val="404040"/>
                </a:solidFill>
              </a:rPr>
              <a:t>The Edwards Model© 2012</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image.png"/>
          <p:cNvPicPr/>
          <p:nvPr/>
        </p:nvPicPr>
        <p:blipFill>
          <a:blip r:embed="rId2">
            <a:extLst/>
          </a:blip>
          <a:stretch>
            <a:fillRect/>
          </a:stretch>
        </p:blipFill>
        <p:spPr>
          <a:xfrm>
            <a:off x="-6350" y="-23813"/>
            <a:ext cx="9156700" cy="6948488"/>
          </a:xfrm>
          <a:prstGeom prst="rect">
            <a:avLst/>
          </a:prstGeom>
          <a:ln w="12700">
            <a:miter lim="400000"/>
          </a:ln>
        </p:spPr>
      </p:pic>
      <p:sp>
        <p:nvSpPr>
          <p:cNvPr id="184" name="Shape 184"/>
          <p:cNvSpPr/>
          <p:nvPr/>
        </p:nvSpPr>
        <p:spPr>
          <a:xfrm>
            <a:off x="3492488" y="2786062"/>
            <a:ext cx="2298724"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b="1"/>
              <a:t>The Continuous </a:t>
            </a:r>
            <a:endParaRPr b="1"/>
          </a:p>
          <a:p>
            <a:pPr lvl="0" algn="ctr">
              <a:defRPr sz="1800"/>
            </a:pPr>
            <a:r>
              <a:rPr b="1"/>
              <a:t>Improvement Model </a:t>
            </a:r>
          </a:p>
        </p:txBody>
      </p:sp>
      <p:sp>
        <p:nvSpPr>
          <p:cNvPr id="185" name="Shape 185"/>
          <p:cNvSpPr/>
          <p:nvPr/>
        </p:nvSpPr>
        <p:spPr>
          <a:xfrm>
            <a:off x="0" y="6550025"/>
            <a:ext cx="345916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404040"/>
                </a:solidFill>
              </a:defRPr>
            </a:lvl1pPr>
          </a:lstStyle>
          <a:p>
            <a:pPr lvl="0">
              <a:defRPr sz="1800">
                <a:solidFill>
                  <a:srgbClr val="000000"/>
                </a:solidFill>
              </a:defRPr>
            </a:pPr>
            <a:r>
              <a:rPr sz="1400">
                <a:solidFill>
                  <a:srgbClr val="404040"/>
                </a:solidFill>
              </a:rPr>
              <a:t>The Edwards Model Applied to WV© 2012</a:t>
            </a:r>
          </a:p>
        </p:txBody>
      </p:sp>
      <p:sp>
        <p:nvSpPr>
          <p:cNvPr id="186" name="Shape 186"/>
          <p:cNvSpPr/>
          <p:nvPr/>
        </p:nvSpPr>
        <p:spPr>
          <a:xfrm>
            <a:off x="5868987" y="439737"/>
            <a:ext cx="2863613"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lvl="0">
              <a:defRPr sz="1800"/>
            </a:pPr>
            <a:r>
              <a:rPr sz="1600"/>
              <a:t>CC-WV Alignment Spreadsheet</a:t>
            </a:r>
          </a:p>
        </p:txBody>
      </p:sp>
      <p:sp>
        <p:nvSpPr>
          <p:cNvPr id="187" name="Shape 187"/>
          <p:cNvSpPr/>
          <p:nvPr/>
        </p:nvSpPr>
        <p:spPr>
          <a:xfrm flipH="1" flipV="1">
            <a:off x="5500687" y="776287"/>
            <a:ext cx="3171826" cy="1589"/>
          </a:xfrm>
          <a:prstGeom prst="line">
            <a:avLst/>
          </a:prstGeom>
          <a:ln w="25400">
            <a:solidFill>
              <a:srgbClr val="1A53AB"/>
            </a:solidFill>
            <a:round/>
            <a:tailEnd type="triangle"/>
          </a:ln>
          <a:effectLst>
            <a:outerShdw sx="100000" sy="100000" kx="0" ky="0" algn="b" rotWithShape="0" blurRad="38100" dist="20000" dir="5400000">
              <a:srgbClr val="808080">
                <a:alpha val="37998"/>
              </a:srgbClr>
            </a:outerShdw>
          </a:effectLst>
        </p:spPr>
        <p:txBody>
          <a:bodyPr lIns="0" tIns="0" rIns="0" bIns="0"/>
          <a:lstStyle/>
          <a:p>
            <a:pPr lvl="0">
              <a:defRPr sz="1200">
                <a:latin typeface="+mn-lt"/>
                <a:ea typeface="+mn-ea"/>
                <a:cs typeface="+mn-cs"/>
                <a:sym typeface="Helvetica"/>
              </a:defRPr>
            </a:pPr>
          </a:p>
        </p:txBody>
      </p:sp>
      <p:sp>
        <p:nvSpPr>
          <p:cNvPr id="188" name="Shape 188"/>
          <p:cNvSpPr/>
          <p:nvPr/>
        </p:nvSpPr>
        <p:spPr>
          <a:xfrm>
            <a:off x="7693025" y="1384300"/>
            <a:ext cx="1381125" cy="815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pPr>
            <a:r>
              <a:rPr sz="1600"/>
              <a:t>Learning</a:t>
            </a:r>
            <a:endParaRPr sz="1600"/>
          </a:p>
          <a:p>
            <a:pPr lvl="0">
              <a:defRPr sz="1800"/>
            </a:pPr>
            <a:r>
              <a:rPr sz="1600"/>
              <a:t>Progressions (12-K</a:t>
            </a:r>
          </a:p>
        </p:txBody>
      </p:sp>
      <p:sp>
        <p:nvSpPr>
          <p:cNvPr id="189" name="Shape 189"/>
          <p:cNvSpPr/>
          <p:nvPr/>
        </p:nvSpPr>
        <p:spPr>
          <a:xfrm flipH="1" flipV="1">
            <a:off x="7693024" y="2270125"/>
            <a:ext cx="1381126" cy="1588"/>
          </a:xfrm>
          <a:prstGeom prst="line">
            <a:avLst/>
          </a:prstGeom>
          <a:ln w="25400">
            <a:solidFill>
              <a:srgbClr val="1A53AB"/>
            </a:solidFill>
            <a:round/>
            <a:tailEnd type="triangle"/>
          </a:ln>
          <a:effectLst>
            <a:outerShdw sx="100000" sy="100000" kx="0" ky="0" algn="b" rotWithShape="0" blurRad="38100" dist="20000" dir="5400000">
              <a:srgbClr val="808080">
                <a:alpha val="37998"/>
              </a:srgbClr>
            </a:outerShdw>
          </a:effectLst>
        </p:spPr>
        <p:txBody>
          <a:bodyPr lIns="0" tIns="0" rIns="0" bIns="0"/>
          <a:lstStyle/>
          <a:p>
            <a:pPr lvl="0">
              <a:defRPr sz="1200">
                <a:latin typeface="+mn-lt"/>
                <a:ea typeface="+mn-ea"/>
                <a:cs typeface="+mn-cs"/>
                <a:sym typeface="Helvetica"/>
              </a:defRPr>
            </a:pPr>
          </a:p>
        </p:txBody>
      </p:sp>
      <p:sp>
        <p:nvSpPr>
          <p:cNvPr id="190" name="Shape 190"/>
          <p:cNvSpPr/>
          <p:nvPr/>
        </p:nvSpPr>
        <p:spPr>
          <a:xfrm>
            <a:off x="7693025" y="3432175"/>
            <a:ext cx="1409065" cy="12979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1600"/>
              <a:t>Build Using </a:t>
            </a:r>
            <a:endParaRPr sz="1600"/>
          </a:p>
          <a:p>
            <a:pPr lvl="0">
              <a:defRPr sz="1800"/>
            </a:pPr>
            <a:r>
              <a:rPr sz="1600"/>
              <a:t>The Learning </a:t>
            </a:r>
            <a:endParaRPr sz="1600"/>
          </a:p>
          <a:p>
            <a:pPr lvl="0">
              <a:defRPr sz="1800"/>
            </a:pPr>
            <a:r>
              <a:rPr sz="1600"/>
              <a:t>Progressions</a:t>
            </a:r>
            <a:endParaRPr sz="1600"/>
          </a:p>
          <a:p>
            <a:pPr lvl="0">
              <a:defRPr sz="1800"/>
            </a:pPr>
            <a:r>
              <a:rPr sz="1600"/>
              <a:t> &amp; Alignment </a:t>
            </a:r>
            <a:endParaRPr sz="1600"/>
          </a:p>
          <a:p>
            <a:pPr lvl="0">
              <a:defRPr sz="1800"/>
            </a:pPr>
            <a:r>
              <a:rPr sz="1600"/>
              <a:t>Spreadsheet</a:t>
            </a:r>
          </a:p>
        </p:txBody>
      </p:sp>
      <p:sp>
        <p:nvSpPr>
          <p:cNvPr id="191" name="Shape 191"/>
          <p:cNvSpPr/>
          <p:nvPr/>
        </p:nvSpPr>
        <p:spPr>
          <a:xfrm flipH="1">
            <a:off x="7693024" y="4757737"/>
            <a:ext cx="1200151" cy="1"/>
          </a:xfrm>
          <a:prstGeom prst="line">
            <a:avLst/>
          </a:prstGeom>
          <a:ln w="25400">
            <a:solidFill>
              <a:srgbClr val="1A53AB"/>
            </a:solidFill>
            <a:round/>
            <a:tailEnd type="triangle"/>
          </a:ln>
          <a:effectLst>
            <a:outerShdw sx="100000" sy="100000" kx="0" ky="0" algn="b" rotWithShape="0" blurRad="38100" dist="20000" dir="5400000">
              <a:srgbClr val="808080">
                <a:alpha val="37998"/>
              </a:srgbClr>
            </a:outerShdw>
          </a:effectLst>
        </p:spPr>
        <p:txBody>
          <a:bodyPr lIns="0" tIns="0" rIns="0" bIns="0"/>
          <a:lstStyle/>
          <a:p>
            <a:pPr lvl="0">
              <a:defRPr sz="1200">
                <a:latin typeface="+mn-lt"/>
                <a:ea typeface="+mn-ea"/>
                <a:cs typeface="+mn-cs"/>
                <a:sym typeface="Helvetica"/>
              </a:defRPr>
            </a:pPr>
          </a:p>
        </p:txBody>
      </p:sp>
      <p:sp>
        <p:nvSpPr>
          <p:cNvPr id="192" name="Shape 192"/>
          <p:cNvSpPr/>
          <p:nvPr/>
        </p:nvSpPr>
        <p:spPr>
          <a:xfrm>
            <a:off x="5611812" y="5646737"/>
            <a:ext cx="3507046"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1600"/>
              <a:t>Use the Mastery Matrix  As Questions</a:t>
            </a:r>
            <a:endParaRPr sz="1600"/>
          </a:p>
          <a:p>
            <a:pPr lvl="0">
              <a:defRPr sz="1800"/>
            </a:pPr>
            <a:r>
              <a:rPr sz="1600"/>
              <a:t> For SCA/Quick Hits/Lesson Planning</a:t>
            </a:r>
          </a:p>
        </p:txBody>
      </p:sp>
      <p:sp>
        <p:nvSpPr>
          <p:cNvPr id="193" name="Shape 193"/>
          <p:cNvSpPr/>
          <p:nvPr/>
        </p:nvSpPr>
        <p:spPr>
          <a:xfrm flipH="1" flipV="1">
            <a:off x="5500687" y="6248399"/>
            <a:ext cx="3392488" cy="1"/>
          </a:xfrm>
          <a:prstGeom prst="line">
            <a:avLst/>
          </a:prstGeom>
          <a:ln w="25400">
            <a:solidFill>
              <a:srgbClr val="1A53AB"/>
            </a:solidFill>
            <a:round/>
            <a:tailEnd type="triangle"/>
          </a:ln>
          <a:effectLst>
            <a:outerShdw sx="100000" sy="100000" kx="0" ky="0" algn="b" rotWithShape="0" blurRad="38100" dist="20000" dir="5400000">
              <a:srgbClr val="808080">
                <a:alpha val="37998"/>
              </a:srgbClr>
            </a:outerShdw>
          </a:effectLst>
        </p:spPr>
        <p:txBody>
          <a:bodyPr lIns="0" tIns="0" rIns="0" bIns="0"/>
          <a:lstStyle/>
          <a:p>
            <a:pPr lvl="0">
              <a:defRPr sz="1200">
                <a:latin typeface="+mn-lt"/>
                <a:ea typeface="+mn-ea"/>
                <a:cs typeface="+mn-cs"/>
                <a:sym typeface="Helvetica"/>
              </a:defRPr>
            </a:pPr>
          </a:p>
        </p:txBody>
      </p:sp>
      <p:sp>
        <p:nvSpPr>
          <p:cNvPr id="194" name="Shape 194"/>
          <p:cNvSpPr/>
          <p:nvPr/>
        </p:nvSpPr>
        <p:spPr>
          <a:xfrm>
            <a:off x="0" y="5048249"/>
            <a:ext cx="1955265"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1600"/>
              <a:t>Monitor Progress</a:t>
            </a:r>
            <a:endParaRPr sz="1600"/>
          </a:p>
          <a:p>
            <a:pPr lvl="0">
              <a:defRPr sz="1800"/>
            </a:pPr>
            <a:r>
              <a:rPr sz="1600"/>
              <a:t>With SCA/Quick Hits</a:t>
            </a:r>
          </a:p>
        </p:txBody>
      </p:sp>
      <p:sp>
        <p:nvSpPr>
          <p:cNvPr id="195" name="Shape 195"/>
          <p:cNvSpPr/>
          <p:nvPr/>
        </p:nvSpPr>
        <p:spPr>
          <a:xfrm>
            <a:off x="127000" y="5632449"/>
            <a:ext cx="1995488" cy="14289"/>
          </a:xfrm>
          <a:prstGeom prst="line">
            <a:avLst/>
          </a:prstGeom>
          <a:ln w="25400">
            <a:solidFill>
              <a:srgbClr val="1A53AB"/>
            </a:solidFill>
            <a:round/>
            <a:tailEnd type="triangle"/>
          </a:ln>
          <a:effectLst>
            <a:outerShdw sx="100000" sy="100000" kx="0" ky="0" algn="b" rotWithShape="0" blurRad="38100" dist="20000" dir="5400000">
              <a:srgbClr val="808080">
                <a:alpha val="37998"/>
              </a:srgbClr>
            </a:outerShdw>
          </a:effectLst>
        </p:spPr>
        <p:txBody>
          <a:bodyPr lIns="0" tIns="0" rIns="0" bIns="0"/>
          <a:lstStyle/>
          <a:p>
            <a:pPr lvl="0">
              <a:defRPr sz="1200">
                <a:latin typeface="+mn-lt"/>
                <a:ea typeface="+mn-ea"/>
                <a:cs typeface="+mn-cs"/>
                <a:sym typeface="Helvetica"/>
              </a:defRPr>
            </a:pPr>
          </a:p>
        </p:txBody>
      </p:sp>
      <p:sp>
        <p:nvSpPr>
          <p:cNvPr id="196" name="Shape 196"/>
          <p:cNvSpPr/>
          <p:nvPr/>
        </p:nvSpPr>
        <p:spPr>
          <a:xfrm>
            <a:off x="0" y="1384300"/>
            <a:ext cx="1625561" cy="1056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1600"/>
              <a:t>At PLC Meetings</a:t>
            </a:r>
            <a:endParaRPr sz="1600"/>
          </a:p>
          <a:p>
            <a:pPr lvl="0">
              <a:defRPr sz="1800"/>
            </a:pPr>
            <a:r>
              <a:rPr sz="1600"/>
              <a:t>Determine </a:t>
            </a:r>
            <a:endParaRPr sz="1600"/>
          </a:p>
          <a:p>
            <a:pPr lvl="0">
              <a:defRPr sz="1800"/>
            </a:pPr>
            <a:r>
              <a:rPr sz="1600"/>
              <a:t>Strategies/</a:t>
            </a:r>
            <a:endParaRPr sz="1600"/>
          </a:p>
          <a:p>
            <a:pPr lvl="0">
              <a:defRPr sz="1800"/>
            </a:pPr>
            <a:r>
              <a:rPr sz="1600"/>
              <a:t>Interventions</a:t>
            </a:r>
          </a:p>
        </p:txBody>
      </p:sp>
      <p:sp>
        <p:nvSpPr>
          <p:cNvPr id="197" name="Shape 197"/>
          <p:cNvSpPr/>
          <p:nvPr/>
        </p:nvSpPr>
        <p:spPr>
          <a:xfrm>
            <a:off x="127000" y="2462212"/>
            <a:ext cx="1379538" cy="1588"/>
          </a:xfrm>
          <a:prstGeom prst="line">
            <a:avLst/>
          </a:prstGeom>
          <a:ln w="25400">
            <a:solidFill>
              <a:srgbClr val="1A53AB"/>
            </a:solidFill>
            <a:round/>
            <a:tailEnd type="triangle"/>
          </a:ln>
          <a:effectLst>
            <a:outerShdw sx="100000" sy="100000" kx="0" ky="0" algn="b" rotWithShape="0" blurRad="38100" dist="20000" dir="5400000">
              <a:srgbClr val="808080">
                <a:alpha val="37998"/>
              </a:srgbClr>
            </a:outerShdw>
          </a:effectLst>
        </p:spPr>
        <p:txBody>
          <a:bodyPr lIns="0" tIns="0" rIns="0" bIns="0"/>
          <a:lstStyle/>
          <a:p>
            <a:pPr lvl="0">
              <a:defRPr sz="1200">
                <a:latin typeface="+mn-lt"/>
                <a:ea typeface="+mn-ea"/>
                <a:cs typeface="+mn-cs"/>
                <a:sym typeface="Helvetica"/>
              </a:defRPr>
            </a:pP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image.png"/>
          <p:cNvPicPr/>
          <p:nvPr/>
        </p:nvPicPr>
        <p:blipFill>
          <a:blip r:embed="rId2">
            <a:extLst/>
          </a:blip>
          <a:stretch>
            <a:fillRect/>
          </a:stretch>
        </p:blipFill>
        <p:spPr>
          <a:xfrm>
            <a:off x="-6350" y="-6350"/>
            <a:ext cx="9156700" cy="6870700"/>
          </a:xfrm>
          <a:prstGeom prst="rect">
            <a:avLst/>
          </a:prstGeom>
          <a:ln w="12700">
            <a:miter lim="400000"/>
          </a:ln>
        </p:spPr>
      </p:pic>
      <p:sp>
        <p:nvSpPr>
          <p:cNvPr id="200" name="Shape 200"/>
          <p:cNvSpPr/>
          <p:nvPr/>
        </p:nvSpPr>
        <p:spPr>
          <a:xfrm>
            <a:off x="3497617" y="2786062"/>
            <a:ext cx="2351966"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a:solidFill>
                  <a:srgbClr val="404040"/>
                </a:solidFill>
              </a:rPr>
              <a:t>The Continuous </a:t>
            </a:r>
            <a:endParaRPr>
              <a:solidFill>
                <a:srgbClr val="404040"/>
              </a:solidFill>
            </a:endParaRPr>
          </a:p>
          <a:p>
            <a:pPr lvl="0" algn="ctr">
              <a:defRPr sz="1800"/>
            </a:pPr>
            <a:r>
              <a:rPr>
                <a:solidFill>
                  <a:srgbClr val="404040"/>
                </a:solidFill>
              </a:rPr>
              <a:t>Improvement Process </a:t>
            </a:r>
          </a:p>
        </p:txBody>
      </p:sp>
      <p:sp>
        <p:nvSpPr>
          <p:cNvPr id="201" name="Shape 201"/>
          <p:cNvSpPr/>
          <p:nvPr/>
        </p:nvSpPr>
        <p:spPr>
          <a:xfrm>
            <a:off x="531812" y="5938837"/>
            <a:ext cx="254000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404040"/>
                </a:solidFill>
              </a:defRPr>
            </a:lvl1pPr>
          </a:lstStyle>
          <a:p>
            <a:pPr lvl="0">
              <a:defRPr sz="1800">
                <a:solidFill>
                  <a:srgbClr val="000000"/>
                </a:solidFill>
              </a:defRPr>
            </a:pPr>
            <a:r>
              <a:rPr sz="1400">
                <a:solidFill>
                  <a:srgbClr val="404040"/>
                </a:solidFill>
              </a:rPr>
              <a:t>The Edwards Model© 2012</a:t>
            </a:r>
          </a:p>
        </p:txBody>
      </p:sp>
      <p:sp>
        <p:nvSpPr>
          <p:cNvPr id="202" name="Shape 202"/>
          <p:cNvSpPr/>
          <p:nvPr/>
        </p:nvSpPr>
        <p:spPr>
          <a:xfrm>
            <a:off x="1743075" y="3797300"/>
            <a:ext cx="5656263" cy="929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800">
                <a:solidFill>
                  <a:srgbClr val="595959"/>
                </a:solidFill>
                <a:latin typeface="+mn-lt"/>
                <a:ea typeface="+mn-ea"/>
                <a:cs typeface="+mn-cs"/>
                <a:sym typeface="Helvetica"/>
              </a:defRPr>
            </a:lvl1pPr>
          </a:lstStyle>
          <a:p>
            <a:pPr lvl="0">
              <a:defRPr>
                <a:solidFill>
                  <a:srgbClr val="000000"/>
                </a:solidFill>
              </a:defRPr>
            </a:pPr>
            <a:r>
              <a:rPr>
                <a:solidFill>
                  <a:srgbClr val="595959"/>
                </a:solidFill>
              </a:rPr>
              <a:t>The Challenge: In many cases we didn’t know the “old standards” and now we have “new standards”.  All faculty MUST take ownership of the CCS.</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image.png"/>
          <p:cNvPicPr/>
          <p:nvPr/>
        </p:nvPicPr>
        <p:blipFill>
          <a:blip r:embed="rId2">
            <a:extLst/>
          </a:blip>
          <a:stretch>
            <a:fillRect/>
          </a:stretch>
        </p:blipFill>
        <p:spPr>
          <a:xfrm>
            <a:off x="-6350" y="-6350"/>
            <a:ext cx="9156700" cy="6870700"/>
          </a:xfrm>
          <a:prstGeom prst="rect">
            <a:avLst/>
          </a:prstGeom>
          <a:ln w="12700">
            <a:miter lim="400000"/>
          </a:ln>
        </p:spPr>
      </p:pic>
      <p:sp>
        <p:nvSpPr>
          <p:cNvPr id="205" name="Shape 205"/>
          <p:cNvSpPr/>
          <p:nvPr/>
        </p:nvSpPr>
        <p:spPr>
          <a:xfrm>
            <a:off x="3497617" y="2786062"/>
            <a:ext cx="2351966"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a:solidFill>
                  <a:srgbClr val="404040"/>
                </a:solidFill>
              </a:rPr>
              <a:t>The Continuous </a:t>
            </a:r>
            <a:endParaRPr>
              <a:solidFill>
                <a:srgbClr val="404040"/>
              </a:solidFill>
            </a:endParaRPr>
          </a:p>
          <a:p>
            <a:pPr lvl="0" algn="ctr">
              <a:defRPr sz="1800"/>
            </a:pPr>
            <a:r>
              <a:rPr>
                <a:solidFill>
                  <a:srgbClr val="404040"/>
                </a:solidFill>
              </a:rPr>
              <a:t>Improvement Process </a:t>
            </a:r>
          </a:p>
        </p:txBody>
      </p:sp>
      <p:sp>
        <p:nvSpPr>
          <p:cNvPr id="206" name="Shape 206"/>
          <p:cNvSpPr/>
          <p:nvPr/>
        </p:nvSpPr>
        <p:spPr>
          <a:xfrm>
            <a:off x="531812" y="5938837"/>
            <a:ext cx="2462214"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404040"/>
                </a:solidFill>
              </a:defRPr>
            </a:lvl1pPr>
          </a:lstStyle>
          <a:p>
            <a:pPr lvl="0">
              <a:defRPr sz="1800">
                <a:solidFill>
                  <a:srgbClr val="000000"/>
                </a:solidFill>
              </a:defRPr>
            </a:pPr>
            <a:r>
              <a:rPr sz="1400">
                <a:solidFill>
                  <a:srgbClr val="404040"/>
                </a:solidFill>
              </a:rPr>
              <a:t>The Edwards Model© 2012</a:t>
            </a:r>
          </a:p>
        </p:txBody>
      </p:sp>
      <p:sp>
        <p:nvSpPr>
          <p:cNvPr id="207" name="Shape 207"/>
          <p:cNvSpPr/>
          <p:nvPr/>
        </p:nvSpPr>
        <p:spPr>
          <a:xfrm>
            <a:off x="1092200" y="3722687"/>
            <a:ext cx="7294563" cy="141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a:solidFill>
                  <a:srgbClr val="595959"/>
                </a:solidFill>
              </a:defRPr>
            </a:lvl1pPr>
          </a:lstStyle>
          <a:p>
            <a:pPr lvl="0">
              <a:defRPr sz="1800">
                <a:solidFill>
                  <a:srgbClr val="000000"/>
                </a:solidFill>
              </a:defRPr>
            </a:pPr>
            <a:r>
              <a:rPr sz="2200">
                <a:solidFill>
                  <a:srgbClr val="595959"/>
                </a:solidFill>
              </a:rPr>
              <a:t>Understanding the standards with learning clusters, objectives and skills is critical. Knowing these and applying them are two different things.  We must be able to diagnosis the derailer at the micro level.</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idx="4294967295"/>
          </p:nvPr>
        </p:nvSpPr>
        <p:spPr>
          <a:xfrm>
            <a:off x="457200" y="274637"/>
            <a:ext cx="8105775" cy="995363"/>
          </a:xfrm>
          <a:prstGeom prst="rect">
            <a:avLst/>
          </a:prstGeom>
        </p:spPr>
        <p:txBody>
          <a:bodyPr lIns="0" tIns="0" rIns="0" bIns="0">
            <a:normAutofit fontScale="100000" lnSpcReduction="0"/>
          </a:bodyPr>
          <a:lstStyle>
            <a:lvl1pPr>
              <a:defRPr>
                <a:solidFill>
                  <a:srgbClr val="595959"/>
                </a:solidFill>
                <a:latin typeface="+mn-lt"/>
                <a:ea typeface="+mn-ea"/>
                <a:cs typeface="+mn-cs"/>
                <a:sym typeface="Helvetica"/>
              </a:defRPr>
            </a:lvl1pPr>
          </a:lstStyle>
          <a:p>
            <a:pPr lvl="0">
              <a:defRPr sz="1800">
                <a:solidFill>
                  <a:srgbClr val="000000"/>
                </a:solidFill>
              </a:defRPr>
            </a:pPr>
            <a:r>
              <a:rPr sz="3200">
                <a:solidFill>
                  <a:srgbClr val="595959"/>
                </a:solidFill>
              </a:rPr>
              <a:t>Why Analyze Standards?</a:t>
            </a:r>
          </a:p>
        </p:txBody>
      </p:sp>
      <p:sp>
        <p:nvSpPr>
          <p:cNvPr id="210" name="Shape 210"/>
          <p:cNvSpPr/>
          <p:nvPr>
            <p:ph type="body" idx="4294967295"/>
          </p:nvPr>
        </p:nvSpPr>
        <p:spPr>
          <a:xfrm>
            <a:off x="457200" y="1600200"/>
            <a:ext cx="8229600" cy="4525963"/>
          </a:xfrm>
          <a:prstGeom prst="rect">
            <a:avLst/>
          </a:prstGeom>
        </p:spPr>
        <p:txBody>
          <a:bodyPr lIns="0" tIns="0" rIns="0" bIns="0">
            <a:normAutofit fontScale="100000" lnSpcReduction="0"/>
          </a:bodyPr>
          <a:lstStyle/>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Although CCS have been written to be precise and clear, there is still room for multiple individual interpretations.</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Standards are not meant to be mastered in one learning opportunity.</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Educators and students require common and clear learning targets.</a:t>
            </a:r>
            <a:endParaRPr sz="2800">
              <a:solidFill>
                <a:srgbClr val="595959"/>
              </a:solidFill>
              <a:latin typeface="+mn-lt"/>
              <a:ea typeface="+mn-ea"/>
              <a:cs typeface="+mn-cs"/>
              <a:sym typeface="Helvetica"/>
            </a:endParaRPr>
          </a:p>
          <a:p>
            <a:pPr lvl="0" marL="200025" indent="-200025">
              <a:spcBef>
                <a:spcPts val="600"/>
              </a:spcBef>
              <a:buClr>
                <a:srgbClr val="595959"/>
              </a:buClr>
              <a:buSzPct val="100000"/>
              <a:buFont typeface="Arial"/>
              <a:buChar char="•"/>
              <a:defRPr sz="1800">
                <a:solidFill>
                  <a:srgbClr val="000000"/>
                </a:solidFill>
              </a:defRPr>
            </a:pPr>
            <a:r>
              <a:rPr sz="2800">
                <a:solidFill>
                  <a:srgbClr val="595959"/>
                </a:solidFill>
                <a:latin typeface="+mn-lt"/>
                <a:ea typeface="+mn-ea"/>
                <a:cs typeface="+mn-cs"/>
                <a:sym typeface="Helvetica"/>
              </a:rPr>
              <a:t>The rigor in the curriculum is identified in the </a:t>
            </a:r>
            <a:r>
              <a:rPr i="1" sz="2800">
                <a:solidFill>
                  <a:srgbClr val="595959"/>
                </a:solidFill>
                <a:latin typeface="+mn-lt"/>
                <a:ea typeface="+mn-ea"/>
                <a:cs typeface="+mn-cs"/>
                <a:sym typeface="Helvetica"/>
              </a:rPr>
              <a:t>skills </a:t>
            </a:r>
            <a:r>
              <a:rPr sz="2800">
                <a:solidFill>
                  <a:srgbClr val="595959"/>
                </a:solidFill>
                <a:latin typeface="+mn-lt"/>
                <a:ea typeface="+mn-ea"/>
                <a:cs typeface="+mn-cs"/>
                <a:sym typeface="Helvetica"/>
              </a:rPr>
              <a:t>students are learning, not the </a:t>
            </a:r>
            <a:r>
              <a:rPr i="1" sz="2800">
                <a:solidFill>
                  <a:srgbClr val="595959"/>
                </a:solidFill>
                <a:latin typeface="+mn-lt"/>
                <a:ea typeface="+mn-ea"/>
                <a:cs typeface="+mn-cs"/>
                <a:sym typeface="Helvetica"/>
              </a:rPr>
              <a:t>standard</a:t>
            </a:r>
            <a:r>
              <a:rPr sz="2800">
                <a:solidFill>
                  <a:srgbClr val="595959"/>
                </a:solidFill>
                <a:latin typeface="+mn-lt"/>
                <a:ea typeface="+mn-ea"/>
                <a:cs typeface="+mn-cs"/>
                <a:sym typeface="Helvetica"/>
              </a:rPr>
              <a:t>. </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idx="4294967295"/>
          </p:nvPr>
        </p:nvSpPr>
        <p:spPr>
          <a:xfrm>
            <a:off x="457200" y="274637"/>
            <a:ext cx="8105775" cy="995363"/>
          </a:xfrm>
          <a:prstGeom prst="rect">
            <a:avLst/>
          </a:prstGeom>
        </p:spPr>
        <p:txBody>
          <a:bodyPr lIns="0" tIns="0" rIns="0" bIns="0">
            <a:normAutofit fontScale="100000" lnSpcReduction="0"/>
          </a:bodyPr>
          <a:lstStyle/>
          <a:p>
            <a:pPr lvl="0">
              <a:defRPr sz="1800">
                <a:solidFill>
                  <a:srgbClr val="000000"/>
                </a:solidFill>
              </a:defRPr>
            </a:pPr>
            <a:r>
              <a:rPr sz="3200">
                <a:solidFill>
                  <a:srgbClr val="7F7F7F"/>
                </a:solidFill>
              </a:rPr>
              <a:t>  </a:t>
            </a:r>
          </a:p>
        </p:txBody>
      </p:sp>
      <p:sp>
        <p:nvSpPr>
          <p:cNvPr id="213" name="Shape 213"/>
          <p:cNvSpPr/>
          <p:nvPr>
            <p:ph type="body" idx="4294967295"/>
          </p:nvPr>
        </p:nvSpPr>
        <p:spPr>
          <a:xfrm>
            <a:off x="457200" y="1600200"/>
            <a:ext cx="8229600" cy="4525963"/>
          </a:xfrm>
          <a:prstGeom prst="rect">
            <a:avLst/>
          </a:prstGeom>
        </p:spPr>
        <p:txBody>
          <a:bodyPr lIns="0" tIns="0" rIns="0" bIns="0">
            <a:normAutofit fontScale="100000" lnSpcReduction="0"/>
          </a:bodyPr>
          <a:lstStyle>
            <a:lvl1pPr marL="0" indent="0">
              <a:spcBef>
                <a:spcPts val="800"/>
              </a:spcBef>
              <a:defRPr sz="3600">
                <a:solidFill>
                  <a:srgbClr val="595959"/>
                </a:solidFill>
              </a:defRPr>
            </a:lvl1pPr>
          </a:lstStyle>
          <a:p>
            <a:pPr lvl="0">
              <a:defRPr sz="1800">
                <a:solidFill>
                  <a:srgbClr val="000000"/>
                </a:solidFill>
              </a:defRPr>
            </a:pPr>
            <a:r>
              <a:rPr sz="3600">
                <a:solidFill>
                  <a:srgbClr val="595959"/>
                </a:solidFill>
              </a:rPr>
              <a:t> </a:t>
            </a:r>
          </a:p>
        </p:txBody>
      </p:sp>
      <p:sp>
        <p:nvSpPr>
          <p:cNvPr id="214" name="Shape 214"/>
          <p:cNvSpPr/>
          <p:nvPr/>
        </p:nvSpPr>
        <p:spPr>
          <a:xfrm>
            <a:off x="457200" y="490988"/>
            <a:ext cx="8105775" cy="56266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sz="3200">
                <a:solidFill>
                  <a:srgbClr val="7F7F7F"/>
                </a:solidFill>
                <a:latin typeface="Helvetica Neue"/>
                <a:ea typeface="Helvetica Neue"/>
                <a:cs typeface="Helvetica Neue"/>
                <a:sym typeface="Helvetica Neue"/>
              </a:defRPr>
            </a:lvl1pPr>
          </a:lstStyle>
          <a:p>
            <a:pPr lvl="0">
              <a:defRPr sz="1800">
                <a:solidFill>
                  <a:srgbClr val="000000"/>
                </a:solidFill>
              </a:defRPr>
            </a:pPr>
            <a:r>
              <a:rPr sz="3200">
                <a:solidFill>
                  <a:srgbClr val="7F7F7F"/>
                </a:solidFill>
              </a:rPr>
              <a:t>Analyzing The Standards Worksheet</a:t>
            </a:r>
          </a:p>
        </p:txBody>
      </p:sp>
      <p:graphicFrame>
        <p:nvGraphicFramePr>
          <p:cNvPr id="215" name="Table 215"/>
          <p:cNvGraphicFramePr/>
          <p:nvPr/>
        </p:nvGraphicFramePr>
        <p:xfrm>
          <a:off x="193675" y="1270000"/>
          <a:ext cx="8761413" cy="517842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752600"/>
                <a:gridCol w="1752600"/>
                <a:gridCol w="1751012"/>
                <a:gridCol w="1752600"/>
                <a:gridCol w="1752600"/>
              </a:tblGrid>
              <a:tr h="4238625">
                <a:tc>
                  <a:txBody>
                    <a:bodyPr/>
                    <a:lstStyle/>
                    <a:p>
                      <a:pPr lvl="0" algn="l">
                        <a:defRPr b="0" i="0" sz="1800"/>
                      </a:pPr>
                      <a:r>
                        <a:rPr>
                          <a:solidFill>
                            <a:srgbClr val="FFFFFF"/>
                          </a:solidFill>
                          <a:sym typeface="Calibri"/>
                        </a:rPr>
                        <a:t>What is the meaning /intent of the CSO?  (What would it look like in the classroom?  What would I see students doing?)</a:t>
                      </a:r>
                      <a:endParaRPr>
                        <a:solidFill>
                          <a:srgbClr val="FFFFFF"/>
                        </a:solidFill>
                        <a:sym typeface="Calibri"/>
                      </a:endParaRPr>
                    </a:p>
                    <a:p>
                      <a:pPr lvl="0" algn="l">
                        <a:defRPr b="0" i="0" sz="1800"/>
                      </a:pPr>
                      <a:endParaRPr>
                        <a:solidFill>
                          <a:srgbClr val="FFFFFF"/>
                        </a:solidFill>
                        <a:sym typeface="Calibri"/>
                      </a:endParaRPr>
                    </a:p>
                    <a:p>
                      <a:pPr lvl="0" algn="l">
                        <a:defRPr b="0" i="0" sz="1800"/>
                      </a:pPr>
                      <a:r>
                        <a:rPr>
                          <a:solidFill>
                            <a:srgbClr val="FFFFFF"/>
                          </a:solidFill>
                          <a:sym typeface="Calibri"/>
                        </a:rPr>
                        <a:t>Circle the content</a:t>
                      </a:r>
                      <a:endParaRPr>
                        <a:solidFill>
                          <a:srgbClr val="FFFFFF"/>
                        </a:solidFill>
                        <a:sym typeface="Calibri"/>
                      </a:endParaRPr>
                    </a:p>
                    <a:p>
                      <a:pPr lvl="0" algn="l">
                        <a:defRPr b="0" i="0" sz="1800"/>
                      </a:pPr>
                      <a:endParaRPr>
                        <a:solidFill>
                          <a:srgbClr val="FFFFFF"/>
                        </a:solidFill>
                        <a:sym typeface="Calibri"/>
                      </a:endParaRPr>
                    </a:p>
                    <a:p>
                      <a:pPr lvl="0" algn="l">
                        <a:defRPr b="0" i="0" sz="1800"/>
                      </a:pPr>
                      <a:r>
                        <a:rPr>
                          <a:solidFill>
                            <a:srgbClr val="FFFFFF"/>
                          </a:solidFill>
                          <a:sym typeface="Calibri"/>
                        </a:rPr>
                        <a:t>Underline the verb</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l">
                        <a:defRPr b="0" i="0" sz="1800"/>
                      </a:pPr>
                      <a:r>
                        <a:rPr>
                          <a:solidFill>
                            <a:srgbClr val="FFFFFF"/>
                          </a:solidFill>
                          <a:sym typeface="Calibri"/>
                        </a:rPr>
                        <a:t>What knowledge or understanding is necessary to master this standard?  </a:t>
                      </a:r>
                      <a:endParaRPr>
                        <a:solidFill>
                          <a:srgbClr val="FFFFFF"/>
                        </a:solidFill>
                        <a:sym typeface="Calibri"/>
                      </a:endParaRPr>
                    </a:p>
                    <a:p>
                      <a:pPr lvl="0" algn="l">
                        <a:defRPr b="0" i="0" sz="1800"/>
                      </a:pPr>
                      <a:endParaRPr>
                        <a:solidFill>
                          <a:srgbClr val="FFFFFF"/>
                        </a:solidFill>
                        <a:sym typeface="Calibri"/>
                      </a:endParaRPr>
                    </a:p>
                    <a:p>
                      <a:pPr lvl="0" algn="l">
                        <a:defRPr b="0" i="0" sz="1800"/>
                      </a:pPr>
                      <a:r>
                        <a:rPr>
                          <a:solidFill>
                            <a:srgbClr val="FFFFFF"/>
                          </a:solidFill>
                          <a:sym typeface="Calibri"/>
                        </a:rPr>
                        <a:t>(explain, identify, tell, name, list, define, label, recall)</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l">
                        <a:defRPr b="0" i="0" sz="1800"/>
                      </a:pPr>
                      <a:r>
                        <a:rPr>
                          <a:solidFill>
                            <a:srgbClr val="FFFFFF"/>
                          </a:solidFill>
                          <a:sym typeface="Calibri"/>
                        </a:rPr>
                        <a:t>What reasoning (if any) is needed to demonstrate mastery of this standard?  </a:t>
                      </a:r>
                      <a:endParaRPr>
                        <a:solidFill>
                          <a:srgbClr val="FFFFFF"/>
                        </a:solidFill>
                        <a:sym typeface="Calibri"/>
                      </a:endParaRPr>
                    </a:p>
                    <a:p>
                      <a:pPr lvl="0" algn="l">
                        <a:defRPr b="0" i="0" sz="1800"/>
                      </a:pPr>
                      <a:endParaRPr>
                        <a:solidFill>
                          <a:srgbClr val="FFFFFF"/>
                        </a:solidFill>
                        <a:sym typeface="Calibri"/>
                      </a:endParaRPr>
                    </a:p>
                    <a:p>
                      <a:pPr lvl="0" algn="l">
                        <a:defRPr b="0" i="0" sz="1800"/>
                      </a:pPr>
                      <a:r>
                        <a:rPr>
                          <a:solidFill>
                            <a:srgbClr val="FFFFFF"/>
                          </a:solidFill>
                          <a:sym typeface="Calibri"/>
                        </a:rPr>
                        <a:t>(analyze, compare/contrast, synthesize, classify, evaluate)</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l">
                        <a:defRPr b="0" i="0" sz="1800"/>
                      </a:pPr>
                      <a:r>
                        <a:rPr>
                          <a:solidFill>
                            <a:srgbClr val="FFFFFF"/>
                          </a:solidFill>
                          <a:sym typeface="Calibri"/>
                        </a:rPr>
                        <a:t>What performance skills (if any) are necessary to demonstrate mastery of this standard? </a:t>
                      </a:r>
                      <a:endParaRPr>
                        <a:solidFill>
                          <a:srgbClr val="FFFFFF"/>
                        </a:solidFill>
                        <a:sym typeface="Calibri"/>
                      </a:endParaRPr>
                    </a:p>
                    <a:p>
                      <a:pPr lvl="0" algn="l">
                        <a:defRPr b="0" i="0" sz="1800"/>
                      </a:pPr>
                      <a:endParaRPr>
                        <a:solidFill>
                          <a:srgbClr val="FFFFFF"/>
                        </a:solidFill>
                        <a:sym typeface="Calibri"/>
                      </a:endParaRPr>
                    </a:p>
                    <a:p>
                      <a:pPr lvl="0" algn="l">
                        <a:defRPr b="0" i="0" sz="1800"/>
                      </a:pPr>
                      <a:r>
                        <a:rPr>
                          <a:solidFill>
                            <a:srgbClr val="FFFFFF"/>
                          </a:solidFill>
                          <a:sym typeface="Calibri"/>
                        </a:rPr>
                        <a:t>(observe, listen, perform, so, work, read, speak, investigate?)</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l">
                        <a:defRPr b="0" i="0" sz="1800"/>
                      </a:pPr>
                      <a:r>
                        <a:rPr>
                          <a:solidFill>
                            <a:srgbClr val="FFFFFF"/>
                          </a:solidFill>
                          <a:sym typeface="Calibri"/>
                        </a:rPr>
                        <a:t>What produce capabilities (of any) are needed by this standard?  </a:t>
                      </a:r>
                      <a:endParaRPr>
                        <a:solidFill>
                          <a:srgbClr val="FFFFFF"/>
                        </a:solidFill>
                        <a:sym typeface="Calibri"/>
                      </a:endParaRPr>
                    </a:p>
                    <a:p>
                      <a:pPr lvl="0" algn="l">
                        <a:defRPr b="0" i="0" sz="1800"/>
                      </a:pPr>
                      <a:endParaRPr>
                        <a:solidFill>
                          <a:srgbClr val="FFFFFF"/>
                        </a:solidFill>
                        <a:sym typeface="Calibri"/>
                      </a:endParaRPr>
                    </a:p>
                    <a:p>
                      <a:pPr lvl="0" algn="l">
                        <a:defRPr b="0" i="0" sz="1800"/>
                      </a:pPr>
                      <a:r>
                        <a:rPr>
                          <a:solidFill>
                            <a:srgbClr val="FFFFFF"/>
                          </a:solidFill>
                          <a:sym typeface="Calibri"/>
                        </a:rPr>
                        <a:t>(design, produce, create, develop, make, draw, display, construct)</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r>
              <a:tr h="939800">
                <a:tc>
                  <a:txBody>
                    <a:bodyPr/>
                    <a:lstStyle/>
                    <a:p>
                      <a:pPr lvl="0" algn="l">
                        <a:defRPr b="0" i="0" sz="1800"/>
                      </a:pPr>
                      <a:endParaRPr>
                        <a:sym typeface="Calibri"/>
                      </a:endParaRPr>
                    </a:p>
                    <a:p>
                      <a:pPr lvl="0" algn="l">
                        <a:defRPr b="0" i="0" sz="1800"/>
                      </a:pPr>
                      <a:endParaRPr>
                        <a:sym typeface="Calibri"/>
                      </a:endParaRPr>
                    </a:p>
                  </a:txBody>
                  <a:tcPr marL="45739" marR="45739" marT="45739" marB="45739"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CD1E2"/>
                    </a:solidFill>
                  </a:tcPr>
                </a:tc>
                <a:tc>
                  <a:txBody>
                    <a:bodyPr/>
                    <a:lstStyle/>
                    <a:p>
                      <a:pPr lvl="0" algn="l">
                        <a:defRPr b="0" i="0" sz="1800"/>
                      </a:pPr>
                      <a:r>
                        <a:rPr>
                          <a:sym typeface="Calibri"/>
                        </a:rPr>
                        <a:t/>
                      </a:r>
                    </a:p>
                  </a:txBody>
                  <a:tcPr marL="45739" marR="45739" marT="45739" marB="45739"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CD1E2"/>
                    </a:solidFill>
                  </a:tcPr>
                </a:tc>
                <a:tc>
                  <a:txBody>
                    <a:bodyPr/>
                    <a:lstStyle/>
                    <a:p>
                      <a:pPr lvl="0" algn="l">
                        <a:defRPr b="0" i="0" sz="1800"/>
                      </a:pPr>
                      <a:r>
                        <a:rPr>
                          <a:sym typeface="Calibri"/>
                        </a:rPr>
                        <a:t/>
                      </a:r>
                    </a:p>
                  </a:txBody>
                  <a:tcPr marL="45739" marR="45739" marT="45739" marB="45739"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CD1E2"/>
                    </a:solidFill>
                  </a:tcPr>
                </a:tc>
                <a:tc>
                  <a:txBody>
                    <a:bodyPr/>
                    <a:lstStyle/>
                    <a:p>
                      <a:pPr lvl="0" algn="l">
                        <a:defRPr b="0" i="0" sz="1800"/>
                      </a:pPr>
                      <a:r>
                        <a:rPr>
                          <a:sym typeface="Calibri"/>
                        </a:rPr>
                        <a:t/>
                      </a:r>
                    </a:p>
                  </a:txBody>
                  <a:tcPr marL="45739" marR="45739" marT="45739" marB="45739"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CD1E2"/>
                    </a:solidFill>
                  </a:tcPr>
                </a:tc>
                <a:tc>
                  <a:txBody>
                    <a:bodyPr/>
                    <a:lstStyle/>
                    <a:p>
                      <a:pPr lvl="0" algn="l">
                        <a:defRPr b="0" i="0" sz="1800"/>
                      </a:pPr>
                      <a:r>
                        <a:rPr>
                          <a:sym typeface="Calibri"/>
                        </a:rPr>
                        <a:t/>
                      </a:r>
                    </a:p>
                  </a:txBody>
                  <a:tcPr marL="45739" marR="45739" marT="45739" marB="45739"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CD1E2"/>
                    </a:solidFill>
                  </a:tcPr>
                </a:tc>
              </a:tr>
            </a:tbl>
          </a:graphicData>
        </a:graphic>
      </p:graphicFrame>
      <p:sp>
        <p:nvSpPr>
          <p:cNvPr id="216" name="Shape 216"/>
          <p:cNvSpPr/>
          <p:nvPr/>
        </p:nvSpPr>
        <p:spPr>
          <a:xfrm>
            <a:off x="193675" y="6489699"/>
            <a:ext cx="8105775"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800"/>
            </a:lvl1pPr>
          </a:lstStyle>
          <a:p>
            <a:pPr lvl="0"/>
            <a:r>
              <a:t>Modified by Sarah King -- Cedar Grove Middle School</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title" idx="4294967295"/>
          </p:nvPr>
        </p:nvSpPr>
        <p:spPr>
          <a:xfrm>
            <a:off x="1308100" y="2098675"/>
            <a:ext cx="7145338" cy="1973263"/>
          </a:xfrm>
          <a:prstGeom prst="rect">
            <a:avLst/>
          </a:prstGeom>
        </p:spPr>
        <p:txBody>
          <a:bodyPr lIns="0" tIns="0" rIns="0" bIns="0">
            <a:normAutofit fontScale="100000" lnSpcReduction="0"/>
          </a:bodyPr>
          <a:lstStyle>
            <a:lvl1pPr>
              <a:defRPr sz="3600">
                <a:solidFill>
                  <a:srgbClr val="595959"/>
                </a:solidFill>
                <a:latin typeface="+mn-lt"/>
                <a:ea typeface="+mn-ea"/>
                <a:cs typeface="+mn-cs"/>
                <a:sym typeface="Helvetica"/>
              </a:defRPr>
            </a:lvl1pPr>
          </a:lstStyle>
          <a:p>
            <a:pPr lvl="0">
              <a:defRPr sz="1800">
                <a:solidFill>
                  <a:srgbClr val="000000"/>
                </a:solidFill>
              </a:defRPr>
            </a:pPr>
            <a:r>
              <a:rPr sz="3600">
                <a:solidFill>
                  <a:srgbClr val="595959"/>
                </a:solidFill>
              </a:rPr>
              <a:t>Universal  Skills (cross all disciplines)  and Content Skills as they relate to the Common Core</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0" name="image.png"/>
          <p:cNvPicPr/>
          <p:nvPr/>
        </p:nvPicPr>
        <p:blipFill>
          <a:blip r:embed="rId2">
            <a:extLst/>
          </a:blip>
          <a:stretch>
            <a:fillRect/>
          </a:stretch>
        </p:blipFill>
        <p:spPr>
          <a:xfrm>
            <a:off x="-6350" y="-6350"/>
            <a:ext cx="9156700" cy="6870700"/>
          </a:xfrm>
          <a:prstGeom prst="rect">
            <a:avLst/>
          </a:prstGeom>
          <a:ln w="12700">
            <a:miter lim="400000"/>
          </a:ln>
        </p:spPr>
      </p:pic>
      <p:sp>
        <p:nvSpPr>
          <p:cNvPr id="221" name="Shape 221"/>
          <p:cNvSpPr/>
          <p:nvPr/>
        </p:nvSpPr>
        <p:spPr>
          <a:xfrm>
            <a:off x="3497617" y="2463800"/>
            <a:ext cx="2351966" cy="624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a:solidFill>
                  <a:srgbClr val="404040"/>
                </a:solidFill>
              </a:rPr>
              <a:t>The Continuous </a:t>
            </a:r>
            <a:endParaRPr>
              <a:solidFill>
                <a:srgbClr val="404040"/>
              </a:solidFill>
            </a:endParaRPr>
          </a:p>
          <a:p>
            <a:pPr lvl="0" algn="ctr">
              <a:defRPr sz="1800"/>
            </a:pPr>
            <a:r>
              <a:rPr>
                <a:solidFill>
                  <a:srgbClr val="404040"/>
                </a:solidFill>
              </a:rPr>
              <a:t>Improvement Process </a:t>
            </a:r>
          </a:p>
        </p:txBody>
      </p:sp>
      <p:sp>
        <p:nvSpPr>
          <p:cNvPr id="222" name="Shape 222"/>
          <p:cNvSpPr/>
          <p:nvPr/>
        </p:nvSpPr>
        <p:spPr>
          <a:xfrm>
            <a:off x="531812" y="5938837"/>
            <a:ext cx="2927351"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404040"/>
                </a:solidFill>
              </a:defRPr>
            </a:lvl1pPr>
          </a:lstStyle>
          <a:p>
            <a:pPr lvl="0">
              <a:defRPr sz="1800">
                <a:solidFill>
                  <a:srgbClr val="000000"/>
                </a:solidFill>
              </a:defRPr>
            </a:pPr>
            <a:r>
              <a:rPr sz="1400">
                <a:solidFill>
                  <a:srgbClr val="404040"/>
                </a:solidFill>
              </a:rPr>
              <a:t>The Edwards Model© 2012</a:t>
            </a:r>
          </a:p>
        </p:txBody>
      </p:sp>
      <p:sp>
        <p:nvSpPr>
          <p:cNvPr id="223" name="Shape 223"/>
          <p:cNvSpPr/>
          <p:nvPr/>
        </p:nvSpPr>
        <p:spPr>
          <a:xfrm>
            <a:off x="195262" y="3429000"/>
            <a:ext cx="8724901" cy="1209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defRPr sz="1800"/>
            </a:pPr>
            <a:r>
              <a:rPr>
                <a:solidFill>
                  <a:srgbClr val="595959"/>
                </a:solidFill>
                <a:latin typeface="+mn-lt"/>
                <a:ea typeface="+mn-ea"/>
                <a:cs typeface="+mn-cs"/>
                <a:sym typeface="Helvetica"/>
              </a:rPr>
              <a:t>Taking learning clusters and building a model to drive instruction is an essential </a:t>
            </a:r>
            <a:endParaRPr>
              <a:solidFill>
                <a:srgbClr val="595959"/>
              </a:solidFill>
              <a:latin typeface="+mn-lt"/>
              <a:ea typeface="+mn-ea"/>
              <a:cs typeface="+mn-cs"/>
              <a:sym typeface="Helvetica"/>
            </a:endParaRPr>
          </a:p>
          <a:p>
            <a:pPr lvl="0" algn="ctr">
              <a:defRPr sz="1800"/>
            </a:pPr>
            <a:r>
              <a:rPr>
                <a:solidFill>
                  <a:srgbClr val="595959"/>
                </a:solidFill>
                <a:latin typeface="+mn-lt"/>
                <a:ea typeface="+mn-ea"/>
                <a:cs typeface="+mn-cs"/>
                <a:sym typeface="Helvetica"/>
              </a:rPr>
              <a:t>element of the process.  The Mastery Matrix© is a tool for educators to work collaboratively with peers to examine concepts and skills and build an instructional framework.</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51" name="Shape 51"/>
          <p:cNvSpPr/>
          <p:nvPr/>
        </p:nvSpPr>
        <p:spPr>
          <a:xfrm>
            <a:off x="233655" y="1264872"/>
            <a:ext cx="8786897" cy="3888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b="1" sz="2000" u="sng">
                <a:uFill>
                  <a:solidFill/>
                </a:uFill>
              </a:rPr>
              <a:t>Today's Goals</a:t>
            </a:r>
            <a:endParaRPr b="1" sz="2000" u="sng">
              <a:uFill>
                <a:solidFill/>
              </a:uFill>
            </a:endParaRPr>
          </a:p>
          <a:p>
            <a:pPr lvl="0">
              <a:defRPr sz="1800"/>
            </a:pPr>
            <a:endParaRPr sz="2000">
              <a:uFill>
                <a:solidFill/>
              </a:uFill>
            </a:endParaRPr>
          </a:p>
          <a:p>
            <a:pPr lvl="0" marL="139699" indent="-139699">
              <a:buSzPct val="100000"/>
              <a:buAutoNum type="arabicPeriod" startAt="1"/>
              <a:tabLst>
                <a:tab pos="139700" algn="l"/>
                <a:tab pos="457200" algn="l"/>
              </a:tabLst>
              <a:defRPr sz="1800"/>
            </a:pPr>
            <a:r>
              <a:rPr sz="2000">
                <a:uFill>
                  <a:solidFill/>
                </a:uFill>
              </a:rPr>
              <a:t>Challenge what you think about leadership</a:t>
            </a:r>
            <a:endParaRPr sz="2000">
              <a:uFill>
                <a:solidFill/>
              </a:uFill>
            </a:endParaRPr>
          </a:p>
          <a:p>
            <a:pPr lvl="0" marL="317500" indent="-317500">
              <a:tabLst>
                <a:tab pos="139700" algn="l"/>
                <a:tab pos="457200" algn="l"/>
              </a:tabLst>
              <a:defRPr sz="1800"/>
            </a:pPr>
            <a:endParaRPr sz="2000">
              <a:uFill>
                <a:solidFill/>
              </a:uFill>
            </a:endParaRPr>
          </a:p>
          <a:p>
            <a:pPr lvl="0" marL="139699" indent="-139699">
              <a:buSzPct val="100000"/>
              <a:buAutoNum type="arabicPeriod" startAt="2"/>
              <a:tabLst>
                <a:tab pos="139700" algn="l"/>
                <a:tab pos="457200" algn="l"/>
              </a:tabLst>
              <a:defRPr sz="1800"/>
            </a:pPr>
            <a:r>
              <a:rPr sz="2000">
                <a:uFill>
                  <a:solidFill/>
                </a:uFill>
              </a:rPr>
              <a:t>Change the way you think as a leader</a:t>
            </a:r>
            <a:endParaRPr sz="2000">
              <a:uFill>
                <a:solidFill/>
              </a:uFill>
            </a:endParaRPr>
          </a:p>
          <a:p>
            <a:pPr lvl="0" marL="317500" indent="-317500">
              <a:tabLst>
                <a:tab pos="139700" algn="l"/>
                <a:tab pos="457200" algn="l"/>
              </a:tabLst>
              <a:defRPr sz="1800"/>
            </a:pPr>
            <a:endParaRPr sz="2000">
              <a:uFill>
                <a:solidFill/>
              </a:uFill>
            </a:endParaRPr>
          </a:p>
          <a:p>
            <a:pPr lvl="0" marL="139699" indent="-139699">
              <a:buSzPct val="100000"/>
              <a:buAutoNum type="arabicPeriod" startAt="3"/>
              <a:tabLst>
                <a:tab pos="139700" algn="l"/>
                <a:tab pos="457200" algn="l"/>
              </a:tabLst>
              <a:defRPr sz="1800"/>
            </a:pPr>
            <a:r>
              <a:rPr sz="2000">
                <a:uFill>
                  <a:solidFill/>
                </a:uFill>
              </a:rPr>
              <a:t>Off new directions in your actions as a leader</a:t>
            </a:r>
            <a:endParaRPr sz="2000">
              <a:uFill>
                <a:solidFill/>
              </a:uFill>
            </a:endParaRPr>
          </a:p>
          <a:p>
            <a:pPr lvl="0">
              <a:defRPr sz="1800"/>
            </a:pPr>
            <a:endParaRPr sz="2000">
              <a:uFill>
                <a:solidFill/>
              </a:uFill>
            </a:endParaRPr>
          </a:p>
          <a:p>
            <a:pPr lvl="0">
              <a:defRPr sz="1800"/>
            </a:pPr>
            <a:r>
              <a:rPr sz="2000">
                <a:uFill>
                  <a:solidFill/>
                </a:uFill>
              </a:rPr>
              <a:t>Leadership has changed because society has changed and students changed with it</a:t>
            </a:r>
            <a:endParaRPr sz="2000">
              <a:uFill>
                <a:solidFill/>
              </a:uFill>
            </a:endParaRPr>
          </a:p>
          <a:p>
            <a:pPr lvl="0">
              <a:defRPr sz="1800"/>
            </a:pPr>
            <a:endParaRPr sz="2000">
              <a:uFill>
                <a:solidFill/>
              </a:uFill>
            </a:endParaRPr>
          </a:p>
          <a:p>
            <a:pPr lvl="0">
              <a:defRPr sz="1800"/>
            </a:pPr>
            <a:r>
              <a:rPr sz="2000">
                <a:uFill>
                  <a:solidFill/>
                </a:uFill>
              </a:rPr>
              <a:t>The pace of change is increasing, but not in all areas of education</a:t>
            </a:r>
            <a:r>
              <a:rPr sz="2000">
                <a:uFill>
                  <a:solidFill/>
                </a:uFill>
              </a:rPr>
              <a:t>… </a:t>
            </a:r>
            <a:endParaRPr sz="2000">
              <a:uFill>
                <a:solidFill/>
              </a:uFill>
            </a:endParaRP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idx="4294967295"/>
          </p:nvPr>
        </p:nvSpPr>
        <p:spPr>
          <a:xfrm>
            <a:off x="457200" y="2232024"/>
            <a:ext cx="8013700" cy="1143002"/>
          </a:xfrm>
          <a:prstGeom prst="rect">
            <a:avLst/>
          </a:prstGeom>
        </p:spPr>
        <p:txBody>
          <a:bodyPr lIns="0" tIns="0" rIns="0" bIns="0">
            <a:normAutofit fontScale="100000" lnSpcReduction="0"/>
          </a:bodyPr>
          <a:lstStyle>
            <a:lvl1pPr>
              <a:defRPr sz="4400">
                <a:solidFill>
                  <a:srgbClr val="595959"/>
                </a:solidFill>
                <a:latin typeface="+mn-lt"/>
                <a:ea typeface="+mn-ea"/>
                <a:cs typeface="+mn-cs"/>
                <a:sym typeface="Helvetica"/>
              </a:defRPr>
            </a:lvl1pPr>
          </a:lstStyle>
          <a:p>
            <a:pPr lvl="0">
              <a:defRPr sz="1800">
                <a:solidFill>
                  <a:srgbClr val="000000"/>
                </a:solidFill>
              </a:defRPr>
            </a:pPr>
            <a:r>
              <a:rPr sz="4400">
                <a:solidFill>
                  <a:srgbClr val="595959"/>
                </a:solidFill>
              </a:rPr>
              <a:t>The Mastery Matrix©</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xfrm>
            <a:off x="457200" y="274637"/>
            <a:ext cx="8105775" cy="995363"/>
          </a:xfrm>
          <a:prstGeom prst="rect">
            <a:avLst/>
          </a:prstGeom>
        </p:spPr>
        <p:txBody>
          <a:bodyPr lIns="0" tIns="0" rIns="0" bIns="0">
            <a:normAutofit fontScale="100000" lnSpcReduction="0"/>
          </a:bodyPr>
          <a:lstStyle/>
          <a:p>
            <a:pPr lvl="0">
              <a:defRPr sz="1800">
                <a:solidFill>
                  <a:srgbClr val="000000"/>
                </a:solidFill>
              </a:defRPr>
            </a:pPr>
            <a:r>
              <a:rPr sz="3200">
                <a:solidFill>
                  <a:srgbClr val="7F7F7F"/>
                </a:solidFill>
              </a:rPr>
              <a:t>  </a:t>
            </a:r>
          </a:p>
        </p:txBody>
      </p:sp>
      <p:sp>
        <p:nvSpPr>
          <p:cNvPr id="228" name="Shape 228"/>
          <p:cNvSpPr/>
          <p:nvPr>
            <p:ph type="body" idx="4294967295"/>
          </p:nvPr>
        </p:nvSpPr>
        <p:spPr>
          <a:xfrm>
            <a:off x="457200" y="1600200"/>
            <a:ext cx="8229600" cy="4525963"/>
          </a:xfrm>
          <a:prstGeom prst="rect">
            <a:avLst/>
          </a:prstGeom>
        </p:spPr>
        <p:txBody>
          <a:bodyPr lIns="0" tIns="0" rIns="0" bIns="0">
            <a:normAutofit fontScale="100000" lnSpcReduction="0"/>
          </a:bodyPr>
          <a:lstStyle>
            <a:lvl1pPr marL="0" indent="0">
              <a:spcBef>
                <a:spcPts val="800"/>
              </a:spcBef>
              <a:defRPr sz="3600">
                <a:solidFill>
                  <a:srgbClr val="595959"/>
                </a:solidFill>
              </a:defRPr>
            </a:lvl1pPr>
          </a:lstStyle>
          <a:p>
            <a:pPr lvl="0">
              <a:defRPr sz="1800">
                <a:solidFill>
                  <a:srgbClr val="000000"/>
                </a:solidFill>
              </a:defRPr>
            </a:pPr>
            <a:r>
              <a:rPr sz="3600">
                <a:solidFill>
                  <a:srgbClr val="595959"/>
                </a:solidFill>
              </a:rPr>
              <a:t>  </a:t>
            </a:r>
          </a:p>
        </p:txBody>
      </p:sp>
      <p:sp>
        <p:nvSpPr>
          <p:cNvPr id="229" name="Shape 229"/>
          <p:cNvSpPr/>
          <p:nvPr/>
        </p:nvSpPr>
        <p:spPr>
          <a:xfrm>
            <a:off x="457200" y="490988"/>
            <a:ext cx="8105775" cy="56266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sz="3200">
                <a:solidFill>
                  <a:srgbClr val="595959"/>
                </a:solidFill>
                <a:latin typeface="Helvetica Neue"/>
                <a:ea typeface="Helvetica Neue"/>
                <a:cs typeface="Helvetica Neue"/>
                <a:sym typeface="Helvetica Neue"/>
              </a:defRPr>
            </a:lvl1pPr>
          </a:lstStyle>
          <a:p>
            <a:pPr lvl="0">
              <a:defRPr sz="1800">
                <a:solidFill>
                  <a:srgbClr val="000000"/>
                </a:solidFill>
              </a:defRPr>
            </a:pPr>
            <a:r>
              <a:rPr sz="3200">
                <a:solidFill>
                  <a:srgbClr val="595959"/>
                </a:solidFill>
              </a:rPr>
              <a:t>The Mastery Matrix has Multiple Functions</a:t>
            </a:r>
          </a:p>
        </p:txBody>
      </p:sp>
      <p:pic>
        <p:nvPicPr>
          <p:cNvPr id="230" name="image.png"/>
          <p:cNvPicPr/>
          <p:nvPr/>
        </p:nvPicPr>
        <p:blipFill>
          <a:blip r:embed="rId2">
            <a:extLst/>
          </a:blip>
          <a:stretch>
            <a:fillRect/>
          </a:stretch>
        </p:blipFill>
        <p:spPr>
          <a:xfrm>
            <a:off x="938212" y="1219200"/>
            <a:ext cx="7510463" cy="4559300"/>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title" idx="4294967295"/>
          </p:nvPr>
        </p:nvSpPr>
        <p:spPr>
          <a:xfrm>
            <a:off x="457200" y="274637"/>
            <a:ext cx="8105775" cy="995363"/>
          </a:xfrm>
          <a:prstGeom prst="rect">
            <a:avLst/>
          </a:prstGeom>
        </p:spPr>
        <p:txBody>
          <a:bodyPr lIns="0" tIns="0" rIns="0" bIns="0">
            <a:normAutofit fontScale="100000" lnSpcReduction="0"/>
          </a:bodyPr>
          <a:lstStyle/>
          <a:p>
            <a:pPr lvl="0">
              <a:defRPr sz="1800">
                <a:solidFill>
                  <a:srgbClr val="000000"/>
                </a:solidFill>
              </a:defRPr>
            </a:pPr>
            <a:r>
              <a:rPr sz="3200">
                <a:solidFill>
                  <a:srgbClr val="7F7F7F"/>
                </a:solidFill>
              </a:rPr>
              <a:t>The Mastery Matrix Defined</a:t>
            </a:r>
          </a:p>
        </p:txBody>
      </p:sp>
      <p:sp>
        <p:nvSpPr>
          <p:cNvPr id="233" name="Shape 233"/>
          <p:cNvSpPr/>
          <p:nvPr>
            <p:ph type="body" idx="4294967295"/>
          </p:nvPr>
        </p:nvSpPr>
        <p:spPr>
          <a:xfrm>
            <a:off x="457200" y="1600200"/>
            <a:ext cx="8229600" cy="4525963"/>
          </a:xfrm>
          <a:prstGeom prst="rect">
            <a:avLst/>
          </a:prstGeom>
        </p:spPr>
        <p:txBody>
          <a:bodyPr lIns="0" tIns="0" rIns="0" bIns="0">
            <a:normAutofit fontScale="100000" lnSpcReduction="0"/>
          </a:bodyPr>
          <a:lstStyle/>
          <a:p>
            <a:pPr lvl="0" marL="171450" indent="-171450">
              <a:spcBef>
                <a:spcPts val="500"/>
              </a:spcBef>
              <a:buClr>
                <a:srgbClr val="595959"/>
              </a:buClr>
              <a:buSzPct val="100000"/>
              <a:buFont typeface="Arial"/>
              <a:buChar char="•"/>
              <a:defRPr sz="1800">
                <a:solidFill>
                  <a:srgbClr val="000000"/>
                </a:solidFill>
              </a:defRPr>
            </a:pPr>
            <a:r>
              <a:rPr sz="2400">
                <a:solidFill>
                  <a:srgbClr val="595959"/>
                </a:solidFill>
                <a:latin typeface="+mn-lt"/>
                <a:ea typeface="+mn-ea"/>
                <a:cs typeface="+mn-cs"/>
                <a:sym typeface="Helvetica"/>
              </a:rPr>
              <a:t>To determine mastery of a skill or concept, two factors are essential:</a:t>
            </a:r>
            <a:endParaRPr sz="2400">
              <a:solidFill>
                <a:srgbClr val="595959"/>
              </a:solidFill>
              <a:latin typeface="+mn-lt"/>
              <a:ea typeface="+mn-ea"/>
              <a:cs typeface="+mn-cs"/>
              <a:sym typeface="Helvetica"/>
            </a:endParaRPr>
          </a:p>
          <a:p>
            <a:pPr lvl="1" marL="702128" indent="-244928">
              <a:spcBef>
                <a:spcPts val="500"/>
              </a:spcBef>
              <a:buClr>
                <a:srgbClr val="595959"/>
              </a:buClr>
              <a:buFont typeface="Arial"/>
              <a:defRPr sz="1800">
                <a:solidFill>
                  <a:srgbClr val="000000"/>
                </a:solidFill>
              </a:defRPr>
            </a:pPr>
            <a:r>
              <a:rPr sz="2400">
                <a:solidFill>
                  <a:srgbClr val="595959"/>
                </a:solidFill>
                <a:latin typeface="+mn-lt"/>
                <a:ea typeface="+mn-ea"/>
                <a:cs typeface="+mn-cs"/>
                <a:sym typeface="Helvetica"/>
              </a:rPr>
              <a:t>Depth Of Knowledge (DOK) or Levels Of Complexity (LOC)</a:t>
            </a:r>
            <a:endParaRPr sz="2400">
              <a:solidFill>
                <a:srgbClr val="595959"/>
              </a:solidFill>
              <a:latin typeface="Calibri"/>
              <a:ea typeface="Calibri"/>
              <a:cs typeface="Calibri"/>
              <a:sym typeface="Calibri"/>
            </a:endParaRPr>
          </a:p>
          <a:p>
            <a:pPr lvl="1" marL="702128" indent="-244928">
              <a:spcBef>
                <a:spcPts val="500"/>
              </a:spcBef>
              <a:buClr>
                <a:srgbClr val="595959"/>
              </a:buClr>
              <a:buFont typeface="Arial"/>
              <a:defRPr sz="1800">
                <a:solidFill>
                  <a:srgbClr val="000000"/>
                </a:solidFill>
              </a:defRPr>
            </a:pPr>
            <a:r>
              <a:rPr sz="2400">
                <a:solidFill>
                  <a:srgbClr val="595959"/>
                </a:solidFill>
                <a:latin typeface="+mn-lt"/>
                <a:ea typeface="+mn-ea"/>
                <a:cs typeface="+mn-cs"/>
                <a:sym typeface="Helvetica"/>
              </a:rPr>
              <a:t>The ability to apply the skill or concept in multiple ways (The Rule of Threes) and at multiple levels </a:t>
            </a:r>
            <a:endParaRPr sz="2400">
              <a:solidFill>
                <a:srgbClr val="595959"/>
              </a:solidFill>
              <a:latin typeface="Calibri"/>
              <a:ea typeface="Calibri"/>
              <a:cs typeface="Calibri"/>
              <a:sym typeface="Calibri"/>
            </a:endParaRPr>
          </a:p>
          <a:p>
            <a:pPr lvl="0" marL="171450" indent="-171450">
              <a:spcBef>
                <a:spcPts val="500"/>
              </a:spcBef>
              <a:buClr>
                <a:srgbClr val="595959"/>
              </a:buClr>
              <a:buSzPct val="100000"/>
              <a:buFont typeface="Arial"/>
              <a:buChar char="•"/>
              <a:defRPr sz="1800">
                <a:solidFill>
                  <a:srgbClr val="000000"/>
                </a:solidFill>
              </a:defRPr>
            </a:pPr>
            <a:r>
              <a:rPr sz="2400">
                <a:solidFill>
                  <a:srgbClr val="595959"/>
                </a:solidFill>
                <a:latin typeface="+mn-lt"/>
                <a:ea typeface="+mn-ea"/>
                <a:cs typeface="+mn-cs"/>
                <a:sym typeface="Helvetica"/>
              </a:rPr>
              <a:t>When students can apply skills and concepts in three different ways and at three different levels, the student has demonstrated the highest level of mastery.</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image.pdf"/>
          <p:cNvPicPr/>
          <p:nvPr/>
        </p:nvPicPr>
        <p:blipFill>
          <a:blip r:embed="rId2">
            <a:extLst/>
          </a:blip>
          <a:stretch>
            <a:fillRect/>
          </a:stretch>
        </p:blipFill>
        <p:spPr>
          <a:xfrm>
            <a:off x="623887" y="0"/>
            <a:ext cx="7834313" cy="6794500"/>
          </a:xfrm>
          <a:prstGeom prst="rect">
            <a:avLst/>
          </a:prstGeom>
          <a:ln w="12700">
            <a:miter lim="400000"/>
          </a:ln>
        </p:spPr>
      </p:pic>
      <p:sp>
        <p:nvSpPr>
          <p:cNvPr id="236" name="Shape 236"/>
          <p:cNvSpPr/>
          <p:nvPr/>
        </p:nvSpPr>
        <p:spPr>
          <a:xfrm>
            <a:off x="1981200" y="6564312"/>
            <a:ext cx="7315200"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lvl="0">
              <a:defRPr sz="1800"/>
            </a:pPr>
            <a:r>
              <a:rPr sz="1200"/>
              <a:t>Property of Edwards Educational Services, Inc. May not be copied without the permission of the author   </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238" name="Table 238"/>
          <p:cNvGraphicFramePr/>
          <p:nvPr/>
        </p:nvGraphicFramePr>
        <p:xfrm>
          <a:off x="457200" y="250825"/>
          <a:ext cx="8229600" cy="608171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743200"/>
                <a:gridCol w="2743200"/>
                <a:gridCol w="2743200"/>
              </a:tblGrid>
              <a:tr h="738187">
                <a:tc>
                  <a:txBody>
                    <a:bodyPr/>
                    <a:lstStyle/>
                    <a:p>
                      <a:pPr lvl="0" algn="ctr">
                        <a:defRPr b="0" i="0" sz="1800"/>
                      </a:pPr>
                      <a:r>
                        <a:rPr b="1">
                          <a:solidFill>
                            <a:srgbClr val="FFFFFF"/>
                          </a:solidFill>
                          <a:sym typeface="Calibri"/>
                        </a:rPr>
                        <a:t>Level of Complexity 1</a:t>
                      </a:r>
                      <a:endParaRPr b="1">
                        <a:solidFill>
                          <a:srgbClr val="FFFFFF"/>
                        </a:solidFill>
                        <a:sym typeface="Calibri"/>
                      </a:endParaRPr>
                    </a:p>
                    <a:p>
                      <a:pPr lvl="0" algn="ctr">
                        <a:defRPr b="0" i="0" sz="1800"/>
                      </a:pPr>
                      <a:r>
                        <a:rPr b="1">
                          <a:solidFill>
                            <a:srgbClr val="FFFFFF"/>
                          </a:solidFill>
                          <a:sym typeface="Calibri"/>
                        </a:rPr>
                        <a:t>(DOK 1) </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ctr">
                        <a:defRPr b="0" i="0" sz="1800"/>
                      </a:pPr>
                      <a:r>
                        <a:rPr b="1">
                          <a:solidFill>
                            <a:srgbClr val="FFFFFF"/>
                          </a:solidFill>
                          <a:sym typeface="Calibri"/>
                        </a:rPr>
                        <a:t>Level of Complexity 2</a:t>
                      </a:r>
                      <a:endParaRPr b="1">
                        <a:solidFill>
                          <a:srgbClr val="FFFFFF"/>
                        </a:solidFill>
                        <a:sym typeface="Calibri"/>
                      </a:endParaRPr>
                    </a:p>
                    <a:p>
                      <a:pPr lvl="0" algn="ctr">
                        <a:defRPr b="0" i="0" sz="1800"/>
                      </a:pPr>
                      <a:r>
                        <a:rPr b="1">
                          <a:solidFill>
                            <a:srgbClr val="FFFFFF"/>
                          </a:solidFill>
                          <a:sym typeface="Calibri"/>
                        </a:rPr>
                        <a:t>(DOK 2)</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ctr">
                        <a:defRPr b="0" i="0" sz="1800"/>
                      </a:pPr>
                      <a:r>
                        <a:rPr b="1">
                          <a:solidFill>
                            <a:srgbClr val="FFFFFF"/>
                          </a:solidFill>
                          <a:sym typeface="Calibri"/>
                        </a:rPr>
                        <a:t>Level of Complexity 3</a:t>
                      </a:r>
                      <a:endParaRPr b="1">
                        <a:solidFill>
                          <a:srgbClr val="FFFFFF"/>
                        </a:solidFill>
                        <a:sym typeface="Calibri"/>
                      </a:endParaRPr>
                    </a:p>
                    <a:p>
                      <a:pPr lvl="0" algn="ctr">
                        <a:defRPr b="0" i="0" sz="1800"/>
                      </a:pPr>
                      <a:r>
                        <a:rPr b="1">
                          <a:solidFill>
                            <a:srgbClr val="FFFFFF"/>
                          </a:solidFill>
                          <a:sym typeface="Calibri"/>
                        </a:rPr>
                        <a:t>(DOK 3)</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r>
              <a:tr h="5343525">
                <a:tc>
                  <a:txBody>
                    <a:bodyPr/>
                    <a:lstStyle/>
                    <a:p>
                      <a:pPr lvl="0" algn="l">
                        <a:buClr>
                          <a:srgbClr val="000000"/>
                        </a:buClr>
                        <a:buSzPct val="100000"/>
                        <a:buFont typeface="Arial"/>
                        <a:buChar char="•"/>
                        <a:defRPr b="0" i="0" sz="1800"/>
                      </a:pPr>
                      <a:r>
                        <a:rPr>
                          <a:sym typeface="Calibri"/>
                        </a:rPr>
                        <a:t> The student does not need to make a decision</a:t>
                      </a:r>
                      <a:endParaRPr>
                        <a:sym typeface="Calibri"/>
                      </a:endParaRPr>
                    </a:p>
                    <a:p>
                      <a:pPr lvl="0" algn="l">
                        <a:defRPr b="0" i="0" sz="1800"/>
                      </a:pPr>
                      <a:endParaRPr>
                        <a:sym typeface="Calibri"/>
                      </a:endParaRPr>
                    </a:p>
                    <a:p>
                      <a:pPr lvl="0" algn="l">
                        <a:buClr>
                          <a:srgbClr val="000000"/>
                        </a:buClr>
                        <a:buSzPct val="100000"/>
                        <a:buFont typeface="Arial"/>
                        <a:buChar char="•"/>
                        <a:defRPr b="0" i="0" sz="1800"/>
                      </a:pPr>
                      <a:r>
                        <a:rPr>
                          <a:sym typeface="Calibri"/>
                        </a:rPr>
                        <a:t> The student only needs to recall or recognize information</a:t>
                      </a:r>
                      <a:endParaRPr>
                        <a:sym typeface="Calibri"/>
                      </a:endParaRPr>
                    </a:p>
                  </a:txBody>
                  <a:tcPr marL="45739" marR="45739" marT="45739" marB="45739"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CD1E2"/>
                    </a:solidFill>
                  </a:tcPr>
                </a:tc>
                <a:tc>
                  <a:txBody>
                    <a:bodyPr/>
                    <a:lstStyle/>
                    <a:p>
                      <a:pPr lvl="0" algn="l">
                        <a:buClr>
                          <a:srgbClr val="000000"/>
                        </a:buClr>
                        <a:buSzPct val="100000"/>
                        <a:buFont typeface="Arial"/>
                        <a:buChar char="•"/>
                        <a:defRPr b="0" i="0" sz="1800"/>
                      </a:pPr>
                      <a:r>
                        <a:rPr>
                          <a:sym typeface="Calibri"/>
                        </a:rPr>
                        <a:t> The student must be able to do more than memorize information</a:t>
                      </a:r>
                      <a:endParaRPr>
                        <a:sym typeface="Calibri"/>
                      </a:endParaRPr>
                    </a:p>
                    <a:p>
                      <a:pPr lvl="0" algn="l">
                        <a:defRPr b="0" i="0" sz="1800"/>
                      </a:pPr>
                      <a:endParaRPr>
                        <a:sym typeface="Calibri"/>
                      </a:endParaRPr>
                    </a:p>
                    <a:p>
                      <a:pPr lvl="0" algn="l">
                        <a:buClr>
                          <a:srgbClr val="000000"/>
                        </a:buClr>
                        <a:buSzPct val="100000"/>
                        <a:buFont typeface="Arial"/>
                        <a:buChar char="•"/>
                        <a:defRPr b="0" i="0" sz="1800"/>
                      </a:pPr>
                      <a:r>
                        <a:rPr>
                          <a:sym typeface="Calibri"/>
                        </a:rPr>
                        <a:t> S/he needs to understand concepts and make some decision</a:t>
                      </a:r>
                      <a:endParaRPr>
                        <a:sym typeface="Calibri"/>
                      </a:endParaRPr>
                    </a:p>
                    <a:p>
                      <a:pPr lvl="0" algn="l">
                        <a:defRPr b="0" i="0" sz="1800"/>
                      </a:pPr>
                      <a:endParaRPr>
                        <a:sym typeface="Calibri"/>
                      </a:endParaRPr>
                    </a:p>
                    <a:p>
                      <a:pPr lvl="0" algn="l">
                        <a:buClr>
                          <a:srgbClr val="000000"/>
                        </a:buClr>
                        <a:buSzPct val="100000"/>
                        <a:buFont typeface="Arial"/>
                        <a:buChar char="•"/>
                        <a:defRPr b="0" i="0" sz="1800"/>
                      </a:pPr>
                      <a:r>
                        <a:rPr>
                          <a:sym typeface="Calibri"/>
                        </a:rPr>
                        <a:t> S/he needs to mentally manipulate information in context (at a basic level)</a:t>
                      </a:r>
                      <a:endParaRPr>
                        <a:sym typeface="Calibri"/>
                      </a:endParaRPr>
                    </a:p>
                  </a:txBody>
                  <a:tcPr marL="45739" marR="45739" marT="45739" marB="45739"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CD1E2"/>
                    </a:solidFill>
                  </a:tcPr>
                </a:tc>
                <a:tc>
                  <a:txBody>
                    <a:bodyPr/>
                    <a:lstStyle/>
                    <a:p>
                      <a:pPr lvl="0" algn="l">
                        <a:buClr>
                          <a:srgbClr val="000000"/>
                        </a:buClr>
                        <a:buSzPct val="100000"/>
                        <a:buFont typeface="Arial"/>
                        <a:buChar char="•"/>
                        <a:defRPr b="0" i="0" sz="1800"/>
                      </a:pPr>
                      <a:r>
                        <a:rPr>
                          <a:sym typeface="Calibri"/>
                        </a:rPr>
                        <a:t> Recognize problems</a:t>
                      </a:r>
                      <a:endParaRPr>
                        <a:sym typeface="Calibri"/>
                      </a:endParaRPr>
                    </a:p>
                    <a:p>
                      <a:pPr lvl="0" algn="l">
                        <a:defRPr b="0" i="0" sz="1800"/>
                      </a:pPr>
                      <a:endParaRPr>
                        <a:sym typeface="Calibri"/>
                      </a:endParaRPr>
                    </a:p>
                    <a:p>
                      <a:pPr lvl="0" algn="l">
                        <a:buClr>
                          <a:srgbClr val="000000"/>
                        </a:buClr>
                        <a:buSzPct val="100000"/>
                        <a:buFont typeface="Arial"/>
                        <a:buChar char="•"/>
                        <a:defRPr b="0" i="0" sz="1800"/>
                      </a:pPr>
                      <a:r>
                        <a:rPr>
                          <a:sym typeface="Calibri"/>
                        </a:rPr>
                        <a:t> Deduce their causes</a:t>
                      </a:r>
                      <a:endParaRPr>
                        <a:sym typeface="Calibri"/>
                      </a:endParaRPr>
                    </a:p>
                    <a:p>
                      <a:pPr lvl="0" algn="l">
                        <a:defRPr b="0" i="0" sz="1800"/>
                      </a:pPr>
                      <a:endParaRPr>
                        <a:sym typeface="Calibri"/>
                      </a:endParaRPr>
                    </a:p>
                    <a:p>
                      <a:pPr lvl="0" algn="l">
                        <a:buClr>
                          <a:srgbClr val="000000"/>
                        </a:buClr>
                        <a:buSzPct val="100000"/>
                        <a:buFont typeface="Arial"/>
                        <a:buChar char="•"/>
                        <a:defRPr b="0" i="0" sz="1800"/>
                      </a:pPr>
                      <a:r>
                        <a:rPr>
                          <a:sym typeface="Calibri"/>
                        </a:rPr>
                        <a:t> Devise solutions</a:t>
                      </a:r>
                      <a:endParaRPr>
                        <a:sym typeface="Calibri"/>
                      </a:endParaRPr>
                    </a:p>
                    <a:p>
                      <a:pPr lvl="1" algn="l">
                        <a:defRPr b="0" i="0" sz="1800"/>
                      </a:pPr>
                      <a:endParaRPr>
                        <a:sym typeface="Calibri"/>
                      </a:endParaRPr>
                    </a:p>
                    <a:p>
                      <a:pPr lvl="0" algn="l">
                        <a:buClr>
                          <a:srgbClr val="000000"/>
                        </a:buClr>
                        <a:buSzPct val="100000"/>
                        <a:buFont typeface="Arial"/>
                        <a:buChar char="•"/>
                        <a:defRPr b="0" i="0" sz="1800"/>
                      </a:pPr>
                      <a:r>
                        <a:rPr>
                          <a:sym typeface="Calibri"/>
                        </a:rPr>
                        <a:t> Determine significance</a:t>
                      </a:r>
                      <a:endParaRPr>
                        <a:sym typeface="Calibri"/>
                      </a:endParaRPr>
                    </a:p>
                    <a:p>
                      <a:pPr lvl="0" algn="l">
                        <a:defRPr b="0" i="0" sz="1800"/>
                      </a:pPr>
                      <a:endParaRPr>
                        <a:sym typeface="Calibri"/>
                      </a:endParaRPr>
                    </a:p>
                    <a:p>
                      <a:pPr lvl="0" algn="l">
                        <a:buClr>
                          <a:srgbClr val="000000"/>
                        </a:buClr>
                        <a:buSzPct val="100000"/>
                        <a:buFont typeface="Arial"/>
                        <a:buChar char="•"/>
                        <a:defRPr b="0" i="0" sz="1800"/>
                      </a:pPr>
                      <a:r>
                        <a:rPr>
                          <a:sym typeface="Calibri"/>
                        </a:rPr>
                        <a:t> Predict outcomes</a:t>
                      </a:r>
                      <a:endParaRPr>
                        <a:sym typeface="Calibri"/>
                      </a:endParaRPr>
                    </a:p>
                    <a:p>
                      <a:pPr lvl="0" algn="l">
                        <a:defRPr b="0" i="0" sz="1800"/>
                      </a:pPr>
                      <a:endParaRPr>
                        <a:sym typeface="Calibri"/>
                      </a:endParaRPr>
                    </a:p>
                    <a:p>
                      <a:pPr lvl="0" algn="l">
                        <a:buClr>
                          <a:srgbClr val="000000"/>
                        </a:buClr>
                        <a:buSzPct val="100000"/>
                        <a:buFont typeface="Arial"/>
                        <a:buChar char="•"/>
                        <a:defRPr b="0" i="0" sz="1800"/>
                      </a:pPr>
                      <a:r>
                        <a:rPr>
                          <a:sym typeface="Calibri"/>
                        </a:rPr>
                        <a:t> Identify next steps</a:t>
                      </a:r>
                      <a:endParaRPr>
                        <a:sym typeface="Calibri"/>
                      </a:endParaRPr>
                    </a:p>
                    <a:p>
                      <a:pPr lvl="0" algn="l">
                        <a:defRPr b="0" i="0" sz="1800"/>
                      </a:pPr>
                      <a:endParaRPr>
                        <a:sym typeface="Calibri"/>
                      </a:endParaRPr>
                    </a:p>
                    <a:p>
                      <a:pPr lvl="0" algn="l">
                        <a:buClr>
                          <a:srgbClr val="000000"/>
                        </a:buClr>
                        <a:buSzPct val="100000"/>
                        <a:buFont typeface="Arial"/>
                        <a:buChar char="•"/>
                        <a:defRPr b="0" i="0" sz="1800"/>
                      </a:pPr>
                      <a:r>
                        <a:rPr>
                          <a:sym typeface="Calibri"/>
                        </a:rPr>
                        <a:t> Justify response</a:t>
                      </a:r>
                      <a:endParaRPr>
                        <a:sym typeface="Calibri"/>
                      </a:endParaRPr>
                    </a:p>
                  </a:txBody>
                  <a:tcPr marL="45739" marR="45739" marT="45739" marB="45739"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CCD1E2"/>
                    </a:solidFill>
                  </a:tcPr>
                </a:tc>
              </a:tr>
            </a:tbl>
          </a:graphicData>
        </a:graphic>
      </p:graphicFrame>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idx="4294967295"/>
          </p:nvPr>
        </p:nvSpPr>
        <p:spPr>
          <a:xfrm>
            <a:off x="457200" y="2703512"/>
            <a:ext cx="8105775" cy="995363"/>
          </a:xfrm>
          <a:prstGeom prst="rect">
            <a:avLst/>
          </a:prstGeom>
        </p:spPr>
        <p:txBody>
          <a:bodyPr lIns="0" tIns="0" rIns="0" bIns="0">
            <a:normAutofit fontScale="100000" lnSpcReduction="0"/>
          </a:bodyPr>
          <a:lstStyle/>
          <a:p>
            <a:pPr lvl="0">
              <a:defRPr sz="1800">
                <a:solidFill>
                  <a:srgbClr val="000000"/>
                </a:solidFill>
              </a:defRPr>
            </a:pPr>
            <a:r>
              <a:rPr sz="3200">
                <a:solidFill>
                  <a:srgbClr val="7F7F7F"/>
                </a:solidFill>
              </a:rPr>
              <a:t>Experiment Writing Your Own Matrix</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nvSpPr>
        <p:spPr>
          <a:xfrm>
            <a:off x="6946900" y="5791200"/>
            <a:ext cx="1739900" cy="790575"/>
          </a:xfrm>
          <a:prstGeom prst="rect">
            <a:avLst/>
          </a:prstGeom>
          <a:solidFill>
            <a:srgbClr val="FFFFFF"/>
          </a:solidFill>
          <a:ln w="12700">
            <a:miter lim="400000"/>
          </a:ln>
        </p:spPr>
        <p:txBody>
          <a:bodyPr lIns="0" tIns="0" rIns="0" bIns="0" anchor="ctr"/>
          <a:lstStyle/>
          <a:p>
            <a:pPr lvl="0" algn="ctr">
              <a:defRPr sz="1800">
                <a:solidFill>
                  <a:srgbClr val="FFFFFF"/>
                </a:solidFill>
              </a:defRPr>
            </a:pPr>
          </a:p>
        </p:txBody>
      </p:sp>
      <p:graphicFrame>
        <p:nvGraphicFramePr>
          <p:cNvPr id="243" name="Table 243"/>
          <p:cNvGraphicFramePr/>
          <p:nvPr/>
        </p:nvGraphicFramePr>
        <p:xfrm>
          <a:off x="1162050" y="822325"/>
          <a:ext cx="7524750" cy="533876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508250"/>
                <a:gridCol w="2508250"/>
                <a:gridCol w="2508250"/>
              </a:tblGrid>
              <a:tr h="1700212">
                <a:tc>
                  <a:txBody>
                    <a:bodyPr/>
                    <a:lstStyle/>
                    <a:p>
                      <a:pPr lvl="0" algn="l">
                        <a:defRPr b="0" i="0" sz="1800"/>
                      </a:pPr>
                      <a:r>
                        <a:rPr sz="1400">
                          <a:sym typeface="Calibri"/>
                        </a:rPr>
                        <a:t/>
                      </a:r>
                    </a:p>
                  </a:txBody>
                  <a:tcPr marL="45720" marR="45720" marT="45720" marB="45720" anchor="t" anchorCtr="0" horzOverflow="overflow">
                    <a:lnL w="12700">
                      <a:solidFill>
                        <a:srgbClr val="000000"/>
                      </a:solidFill>
                      <a:round/>
                    </a:lnL>
                    <a:lnR w="12700">
                      <a:solidFill>
                        <a:srgbClr val="000000"/>
                      </a:solidFill>
                      <a:prstDash val="dash"/>
                      <a:round/>
                    </a:lnR>
                    <a:lnT w="12700">
                      <a:miter lim="400000"/>
                    </a:lnT>
                    <a:lnB w="12700">
                      <a:solidFill>
                        <a:srgbClr val="000000"/>
                      </a:solidFill>
                      <a:prstDash val="dash"/>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solidFill>
                        <a:srgbClr val="000000"/>
                      </a:solidFill>
                      <a:prstDash val="dash"/>
                      <a:round/>
                    </a:lnR>
                    <a:lnT w="12700">
                      <a:miter lim="400000"/>
                    </a:lnT>
                    <a:lnB w="12700">
                      <a:solidFill>
                        <a:srgbClr val="000000"/>
                      </a:solidFill>
                      <a:prstDash val="dash"/>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miter lim="400000"/>
                    </a:lnR>
                    <a:lnT w="12700">
                      <a:miter lim="400000"/>
                    </a:lnT>
                    <a:lnB w="12700">
                      <a:solidFill>
                        <a:srgbClr val="000000"/>
                      </a:solidFill>
                      <a:prstDash val="dash"/>
                      <a:round/>
                    </a:lnB>
                    <a:noFill/>
                  </a:tcPr>
                </a:tc>
              </a:tr>
              <a:tr h="1819275">
                <a:tc>
                  <a:txBody>
                    <a:bodyPr/>
                    <a:lstStyle/>
                    <a:p>
                      <a:pPr lvl="0" algn="l">
                        <a:defRPr b="0" i="0" sz="1800"/>
                      </a:pPr>
                      <a:r>
                        <a:rPr sz="1400">
                          <a:sym typeface="Calibri"/>
                        </a:rPr>
                        <a:t/>
                      </a:r>
                    </a:p>
                  </a:txBody>
                  <a:tcPr marL="45720" marR="45720" marT="45720" marB="45720" anchor="t" anchorCtr="0" horzOverflow="overflow">
                    <a:lnL w="12700">
                      <a:solidFill>
                        <a:srgbClr val="000000"/>
                      </a:solidFill>
                      <a:round/>
                    </a:lnL>
                    <a:lnR w="12700">
                      <a:solidFill>
                        <a:srgbClr val="000000"/>
                      </a:solidFill>
                      <a:prstDash val="dash"/>
                      <a:round/>
                    </a:lnR>
                    <a:lnT w="12700">
                      <a:solidFill>
                        <a:srgbClr val="000000"/>
                      </a:solidFill>
                      <a:prstDash val="dash"/>
                      <a:round/>
                    </a:lnT>
                    <a:lnB w="12700">
                      <a:solidFill>
                        <a:srgbClr val="000000"/>
                      </a:solidFill>
                      <a:prstDash val="dash"/>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solidFill>
                        <a:srgbClr val="000000"/>
                      </a:solidFill>
                      <a:prstDash val="dash"/>
                      <a:round/>
                    </a:lnR>
                    <a:lnT w="12700">
                      <a:solidFill>
                        <a:srgbClr val="000000"/>
                      </a:solidFill>
                      <a:prstDash val="dash"/>
                      <a:round/>
                    </a:lnT>
                    <a:lnB w="12700">
                      <a:solidFill>
                        <a:srgbClr val="000000"/>
                      </a:solidFill>
                      <a:prstDash val="dash"/>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miter lim="400000"/>
                    </a:lnR>
                    <a:lnT w="12700">
                      <a:solidFill>
                        <a:srgbClr val="000000"/>
                      </a:solidFill>
                      <a:prstDash val="dash"/>
                      <a:round/>
                    </a:lnT>
                    <a:lnB w="12700">
                      <a:solidFill>
                        <a:srgbClr val="000000"/>
                      </a:solidFill>
                      <a:prstDash val="dash"/>
                      <a:round/>
                    </a:lnB>
                    <a:noFill/>
                  </a:tcPr>
                </a:tc>
              </a:tr>
              <a:tr h="1819275">
                <a:tc>
                  <a:txBody>
                    <a:bodyPr/>
                    <a:lstStyle/>
                    <a:p>
                      <a:pPr lvl="0" algn="l">
                        <a:defRPr b="0" i="0" sz="1800"/>
                      </a:pPr>
                      <a:r>
                        <a:rPr sz="1400">
                          <a:sym typeface="Calibri"/>
                        </a:rPr>
                        <a:t/>
                      </a:r>
                    </a:p>
                  </a:txBody>
                  <a:tcPr marL="45720" marR="45720" marT="45720" marB="45720" anchor="t" anchorCtr="0" horzOverflow="overflow">
                    <a:lnL w="12700">
                      <a:solidFill>
                        <a:srgbClr val="000000"/>
                      </a:solidFill>
                      <a:round/>
                    </a:lnL>
                    <a:lnR w="12700">
                      <a:solidFill>
                        <a:srgbClr val="000000"/>
                      </a:solidFill>
                      <a:prstDash val="dash"/>
                      <a:round/>
                    </a:lnR>
                    <a:lnT w="12700">
                      <a:solidFill>
                        <a:srgbClr val="000000"/>
                      </a:solidFill>
                      <a:prstDash val="dash"/>
                      <a:round/>
                    </a:lnT>
                    <a:lnB w="12700">
                      <a:solidFill>
                        <a:srgbClr val="000000"/>
                      </a:solidFill>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solidFill>
                        <a:srgbClr val="000000"/>
                      </a:solidFill>
                      <a:prstDash val="dash"/>
                      <a:round/>
                    </a:lnR>
                    <a:lnT w="12700">
                      <a:solidFill>
                        <a:srgbClr val="000000"/>
                      </a:solidFill>
                      <a:prstDash val="dash"/>
                      <a:round/>
                    </a:lnT>
                    <a:lnB w="12700">
                      <a:solidFill>
                        <a:srgbClr val="000000"/>
                      </a:solidFill>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miter lim="400000"/>
                    </a:lnR>
                    <a:lnT w="12700">
                      <a:solidFill>
                        <a:srgbClr val="000000"/>
                      </a:solidFill>
                      <a:prstDash val="dash"/>
                      <a:round/>
                    </a:lnT>
                    <a:lnB w="12700">
                      <a:solidFill>
                        <a:srgbClr val="000000"/>
                      </a:solidFill>
                      <a:round/>
                    </a:lnB>
                    <a:noFill/>
                  </a:tcPr>
                </a:tc>
              </a:tr>
            </a:tbl>
          </a:graphicData>
        </a:graphic>
      </p:graphicFrame>
      <p:sp>
        <p:nvSpPr>
          <p:cNvPr id="244" name="Shape 244"/>
          <p:cNvSpPr/>
          <p:nvPr/>
        </p:nvSpPr>
        <p:spPr>
          <a:xfrm>
            <a:off x="3530600" y="255587"/>
            <a:ext cx="2497138"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595959"/>
                </a:solidFill>
              </a:defRPr>
            </a:lvl1pPr>
          </a:lstStyle>
          <a:p>
            <a:pPr lvl="0">
              <a:defRPr b="0" sz="1800">
                <a:solidFill>
                  <a:srgbClr val="000000"/>
                </a:solidFill>
              </a:defRPr>
            </a:pPr>
            <a:r>
              <a:rPr b="1" sz="2000">
                <a:solidFill>
                  <a:srgbClr val="595959"/>
                </a:solidFill>
              </a:rPr>
              <a:t>The Mastery Matrix©</a:t>
            </a:r>
          </a:p>
        </p:txBody>
      </p:sp>
      <p:sp>
        <p:nvSpPr>
          <p:cNvPr id="245" name="Shape 245"/>
          <p:cNvSpPr/>
          <p:nvPr/>
        </p:nvSpPr>
        <p:spPr>
          <a:xfrm>
            <a:off x="107950" y="1119187"/>
            <a:ext cx="1054100" cy="467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defRPr sz="1800"/>
            </a:pPr>
            <a:r>
              <a:rPr b="1" sz="2000">
                <a:solidFill>
                  <a:srgbClr val="595959"/>
                </a:solidFill>
              </a:rPr>
              <a:t>DOK</a:t>
            </a:r>
            <a:endParaRPr b="1" sz="2000">
              <a:solidFill>
                <a:srgbClr val="595959"/>
              </a:solidFill>
            </a:endParaRPr>
          </a:p>
          <a:p>
            <a:pPr lvl="0" algn="ctr">
              <a:defRPr sz="1800"/>
            </a:pPr>
            <a:r>
              <a:rPr b="1" sz="2000">
                <a:solidFill>
                  <a:srgbClr val="595959"/>
                </a:solidFill>
              </a:rPr>
              <a:t>Level </a:t>
            </a:r>
            <a:endParaRPr b="1" sz="2000">
              <a:solidFill>
                <a:srgbClr val="595959"/>
              </a:solidFill>
            </a:endParaRPr>
          </a:p>
          <a:p>
            <a:pPr lvl="0" algn="ctr">
              <a:defRPr sz="1800"/>
            </a:pPr>
            <a:r>
              <a:rPr b="1" sz="2000">
                <a:solidFill>
                  <a:srgbClr val="595959"/>
                </a:solidFill>
              </a:rPr>
              <a:t>3</a:t>
            </a:r>
            <a:endParaRPr b="1" sz="2000">
              <a:solidFill>
                <a:srgbClr val="595959"/>
              </a:solidFill>
            </a:endParaRPr>
          </a:p>
          <a:p>
            <a:pPr lvl="0" algn="ctr">
              <a:defRPr sz="1800"/>
            </a:pPr>
            <a:endParaRPr b="1" sz="2000">
              <a:solidFill>
                <a:srgbClr val="595959"/>
              </a:solidFill>
            </a:endParaRPr>
          </a:p>
          <a:p>
            <a:pPr lvl="0" algn="ctr">
              <a:defRPr sz="1800"/>
            </a:pPr>
            <a:endParaRPr b="1" sz="2000">
              <a:solidFill>
                <a:srgbClr val="595959"/>
              </a:solidFill>
            </a:endParaRPr>
          </a:p>
          <a:p>
            <a:pPr lvl="0" algn="ctr">
              <a:defRPr sz="1800"/>
            </a:pPr>
            <a:endParaRPr b="1" sz="1400">
              <a:solidFill>
                <a:srgbClr val="595959"/>
              </a:solidFill>
            </a:endParaRPr>
          </a:p>
          <a:p>
            <a:pPr lvl="0" algn="ctr">
              <a:defRPr sz="1800"/>
            </a:pPr>
            <a:endParaRPr b="1" sz="2000">
              <a:solidFill>
                <a:srgbClr val="595959"/>
              </a:solidFill>
            </a:endParaRPr>
          </a:p>
          <a:p>
            <a:pPr lvl="0" algn="ctr">
              <a:defRPr sz="1800"/>
            </a:pPr>
            <a:r>
              <a:rPr b="1" sz="2000">
                <a:solidFill>
                  <a:srgbClr val="595959"/>
                </a:solidFill>
              </a:rPr>
              <a:t>DOK</a:t>
            </a:r>
            <a:endParaRPr b="1" sz="2000">
              <a:solidFill>
                <a:srgbClr val="595959"/>
              </a:solidFill>
            </a:endParaRPr>
          </a:p>
          <a:p>
            <a:pPr lvl="0" algn="ctr">
              <a:defRPr sz="1800"/>
            </a:pPr>
            <a:r>
              <a:rPr b="1" sz="2000">
                <a:solidFill>
                  <a:srgbClr val="595959"/>
                </a:solidFill>
              </a:rPr>
              <a:t>Level </a:t>
            </a:r>
            <a:endParaRPr b="1" sz="2000">
              <a:solidFill>
                <a:srgbClr val="595959"/>
              </a:solidFill>
            </a:endParaRPr>
          </a:p>
          <a:p>
            <a:pPr lvl="0" algn="ctr">
              <a:defRPr sz="1800"/>
            </a:pPr>
            <a:r>
              <a:rPr b="1" sz="2000">
                <a:solidFill>
                  <a:srgbClr val="595959"/>
                </a:solidFill>
              </a:rPr>
              <a:t>2</a:t>
            </a:r>
            <a:endParaRPr b="1" sz="2000">
              <a:solidFill>
                <a:srgbClr val="595959"/>
              </a:solidFill>
            </a:endParaRPr>
          </a:p>
          <a:p>
            <a:pPr lvl="0" algn="ctr">
              <a:defRPr sz="1800"/>
            </a:pPr>
            <a:endParaRPr b="1" sz="2000">
              <a:solidFill>
                <a:srgbClr val="595959"/>
              </a:solidFill>
            </a:endParaRPr>
          </a:p>
          <a:p>
            <a:pPr lvl="0" algn="ctr">
              <a:defRPr sz="1800"/>
            </a:pPr>
            <a:endParaRPr b="1" sz="2000">
              <a:solidFill>
                <a:srgbClr val="595959"/>
              </a:solidFill>
            </a:endParaRPr>
          </a:p>
          <a:p>
            <a:pPr lvl="0" algn="ctr">
              <a:defRPr sz="1800"/>
            </a:pPr>
            <a:endParaRPr b="1" sz="2000">
              <a:solidFill>
                <a:srgbClr val="595959"/>
              </a:solidFill>
            </a:endParaRPr>
          </a:p>
          <a:p>
            <a:pPr lvl="0" algn="ctr">
              <a:defRPr sz="1800"/>
            </a:pPr>
            <a:r>
              <a:rPr b="1" sz="2000">
                <a:solidFill>
                  <a:srgbClr val="595959"/>
                </a:solidFill>
              </a:rPr>
              <a:t>DOK</a:t>
            </a:r>
            <a:endParaRPr b="1" sz="2000">
              <a:solidFill>
                <a:srgbClr val="595959"/>
              </a:solidFill>
            </a:endParaRPr>
          </a:p>
          <a:p>
            <a:pPr lvl="0" algn="ctr">
              <a:defRPr sz="1800"/>
            </a:pPr>
            <a:r>
              <a:rPr b="1" sz="2000">
                <a:solidFill>
                  <a:srgbClr val="595959"/>
                </a:solidFill>
              </a:rPr>
              <a:t>Level</a:t>
            </a:r>
            <a:endParaRPr b="1" sz="2000">
              <a:solidFill>
                <a:srgbClr val="595959"/>
              </a:solidFill>
            </a:endParaRPr>
          </a:p>
          <a:p>
            <a:pPr lvl="0" algn="ctr">
              <a:defRPr sz="1800"/>
            </a:pPr>
            <a:r>
              <a:rPr b="1" sz="2000">
                <a:solidFill>
                  <a:srgbClr val="595959"/>
                </a:solidFill>
              </a:rPr>
              <a:t>1</a:t>
            </a:r>
          </a:p>
        </p:txBody>
      </p:sp>
      <p:sp>
        <p:nvSpPr>
          <p:cNvPr id="246" name="Shape 246"/>
          <p:cNvSpPr/>
          <p:nvPr/>
        </p:nvSpPr>
        <p:spPr>
          <a:xfrm>
            <a:off x="1162050" y="6189662"/>
            <a:ext cx="7793038"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pPr>
            <a:r>
              <a:t>          </a:t>
            </a:r>
            <a:r>
              <a:rPr b="1">
                <a:solidFill>
                  <a:srgbClr val="595959"/>
                </a:solidFill>
              </a:rPr>
              <a:t>Example 1                  Example 2                               Example 3</a:t>
            </a:r>
            <a:endParaRPr b="1">
              <a:solidFill>
                <a:srgbClr val="595959"/>
              </a:solidFill>
            </a:endParaRPr>
          </a:p>
          <a:p>
            <a:pPr lvl="0">
              <a:defRPr sz="1800"/>
            </a:pPr>
            <a:r>
              <a:rPr b="1">
                <a:solidFill>
                  <a:srgbClr val="595959"/>
                </a:solidFill>
              </a:rPr>
              <a:t>                                                Rule of 3s</a:t>
            </a:r>
          </a:p>
        </p:txBody>
      </p:sp>
      <p:sp>
        <p:nvSpPr>
          <p:cNvPr id="247" name="Shape 247"/>
          <p:cNvSpPr/>
          <p:nvPr/>
        </p:nvSpPr>
        <p:spPr>
          <a:xfrm>
            <a:off x="107950" y="6581775"/>
            <a:ext cx="3035236"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595959"/>
                </a:solidFill>
                <a:latin typeface="+mn-lt"/>
                <a:ea typeface="+mn-ea"/>
                <a:cs typeface="+mn-cs"/>
                <a:sym typeface="Helvetica"/>
              </a:defRPr>
            </a:lvl1pPr>
          </a:lstStyle>
          <a:p>
            <a:pPr lvl="0">
              <a:defRPr sz="1800">
                <a:solidFill>
                  <a:srgbClr val="000000"/>
                </a:solidFill>
              </a:defRPr>
            </a:pPr>
            <a:r>
              <a:rPr sz="1200">
                <a:solidFill>
                  <a:srgbClr val="595959"/>
                </a:solidFill>
              </a:rPr>
              <a:t>A Product of Edwards Educational Services</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xfrm>
            <a:off x="457200" y="2727325"/>
            <a:ext cx="7835900" cy="995363"/>
          </a:xfrm>
          <a:prstGeom prst="rect">
            <a:avLst/>
          </a:prstGeom>
        </p:spPr>
        <p:txBody>
          <a:bodyPr lIns="0" tIns="0" rIns="0" bIns="0">
            <a:normAutofit fontScale="100000" lnSpcReduction="0"/>
          </a:bodyPr>
          <a:lstStyle>
            <a:lvl1pPr>
              <a:defRPr sz="4400"/>
            </a:lvl1pPr>
          </a:lstStyle>
          <a:p>
            <a:pPr lvl="0">
              <a:defRPr sz="1800">
                <a:solidFill>
                  <a:srgbClr val="000000"/>
                </a:solidFill>
              </a:defRPr>
            </a:pPr>
            <a:r>
              <a:rPr sz="4400">
                <a:solidFill>
                  <a:srgbClr val="7F7F7F"/>
                </a:solidFill>
              </a:rPr>
              <a:t>Report Out</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Cluster Cube-8.png" descr="Cluster Cube-8.pdf"/>
          <p:cNvPicPr/>
          <p:nvPr/>
        </p:nvPicPr>
        <p:blipFill>
          <a:blip r:embed="rId2">
            <a:extLst/>
          </a:blip>
          <a:stretch>
            <a:fillRect/>
          </a:stretch>
        </p:blipFill>
        <p:spPr>
          <a:xfrm>
            <a:off x="1791377" y="-896938"/>
            <a:ext cx="6428021" cy="8320088"/>
          </a:xfrm>
          <a:prstGeom prst="rect">
            <a:avLst/>
          </a:prstGeom>
          <a:ln w="12700">
            <a:miter lim="400000"/>
          </a:ln>
        </p:spPr>
      </p:pic>
      <p:sp>
        <p:nvSpPr>
          <p:cNvPr id="252" name="Shape 252"/>
          <p:cNvSpPr/>
          <p:nvPr/>
        </p:nvSpPr>
        <p:spPr>
          <a:xfrm rot="18829988">
            <a:off x="6332087" y="4090047"/>
            <a:ext cx="17811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800">
                <a:solidFill>
                  <a:srgbClr val="595959"/>
                </a:solidFill>
                <a:latin typeface="+mn-lt"/>
                <a:ea typeface="+mn-ea"/>
                <a:cs typeface="+mn-cs"/>
                <a:sym typeface="Helvetica"/>
              </a:defRPr>
            </a:lvl1pPr>
          </a:lstStyle>
          <a:p>
            <a:pPr lvl="0">
              <a:defRPr>
                <a:solidFill>
                  <a:srgbClr val="000000"/>
                </a:solidFill>
              </a:defRPr>
            </a:pPr>
            <a:r>
              <a:rPr>
                <a:solidFill>
                  <a:srgbClr val="595959"/>
                </a:solidFill>
              </a:rPr>
              <a:t>Learning Styles</a:t>
            </a:r>
          </a:p>
        </p:txBody>
      </p:sp>
      <p:sp>
        <p:nvSpPr>
          <p:cNvPr id="253" name="Shape 253"/>
          <p:cNvSpPr/>
          <p:nvPr/>
        </p:nvSpPr>
        <p:spPr>
          <a:xfrm>
            <a:off x="6913562" y="6511925"/>
            <a:ext cx="1254285" cy="3581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lvl="0"/>
            <a:r>
              <a:t>©2012, EES</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57" name="Group 257"/>
          <p:cNvGrpSpPr/>
          <p:nvPr/>
        </p:nvGrpSpPr>
        <p:grpSpPr>
          <a:xfrm>
            <a:off x="0" y="692150"/>
            <a:ext cx="8853488" cy="5730875"/>
            <a:chOff x="0" y="0"/>
            <a:chExt cx="8853487" cy="5730875"/>
          </a:xfrm>
        </p:grpSpPr>
        <p:sp>
          <p:nvSpPr>
            <p:cNvPr id="255" name="Shape 255"/>
            <p:cNvSpPr/>
            <p:nvPr/>
          </p:nvSpPr>
          <p:spPr>
            <a:xfrm>
              <a:off x="0" y="0"/>
              <a:ext cx="8853488" cy="5730875"/>
            </a:xfrm>
            <a:prstGeom prst="rect">
              <a:avLst/>
            </a:prstGeom>
            <a:solidFill>
              <a:srgbClr val="C0C0C0"/>
            </a:solidFill>
            <a:ln w="12700" cap="flat">
              <a:noFill/>
              <a:miter lim="400000"/>
            </a:ln>
            <a:effectLst/>
          </p:spPr>
          <p:txBody>
            <a:bodyPr wrap="square" lIns="0" tIns="0" rIns="0" bIns="0" numCol="1" anchor="t">
              <a:noAutofit/>
            </a:bodyPr>
            <a:lstStyle/>
            <a:p>
              <a:pPr lvl="0"/>
            </a:p>
          </p:txBody>
        </p:sp>
        <p:pic>
          <p:nvPicPr>
            <p:cNvPr id="256" name="image.png"/>
            <p:cNvPicPr/>
            <p:nvPr/>
          </p:nvPicPr>
          <p:blipFill>
            <a:blip r:embed="rId2">
              <a:extLst/>
            </a:blip>
            <a:stretch>
              <a:fillRect/>
            </a:stretch>
          </p:blipFill>
          <p:spPr>
            <a:xfrm>
              <a:off x="0" y="0"/>
              <a:ext cx="8853488" cy="5730875"/>
            </a:xfrm>
            <a:prstGeom prst="rect">
              <a:avLst/>
            </a:prstGeom>
            <a:ln w="12700" cap="flat">
              <a:noFill/>
              <a:miter lim="400000"/>
            </a:ln>
            <a:effectLst/>
          </p:spPr>
        </p:pic>
      </p:gr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54" name="Shape 54"/>
          <p:cNvSpPr/>
          <p:nvPr/>
        </p:nvSpPr>
        <p:spPr>
          <a:xfrm>
            <a:off x="375818" y="1089865"/>
            <a:ext cx="8747964" cy="572627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342900" indent="-342900">
              <a:spcBef>
                <a:spcPts val="1100"/>
              </a:spcBef>
              <a:defRPr sz="1800"/>
            </a:pPr>
            <a:r>
              <a:rPr sz="4800">
                <a:solidFill>
                  <a:srgbClr val="1F0602"/>
                </a:solidFill>
                <a:latin typeface="Helvetica Neue Light"/>
                <a:ea typeface="Helvetica Neue Light"/>
                <a:cs typeface="Helvetica Neue Light"/>
                <a:sym typeface="Helvetica Neue Light"/>
              </a:rPr>
              <a:t>Memoir</a:t>
            </a:r>
            <a:endParaRPr sz="4800">
              <a:solidFill>
                <a:srgbClr val="1F0602"/>
              </a:solidFill>
              <a:latin typeface="Helvetica Neue Light"/>
              <a:ea typeface="Helvetica Neue Light"/>
              <a:cs typeface="Helvetica Neue Light"/>
              <a:sym typeface="Helvetica Neue Light"/>
            </a:endParaRPr>
          </a:p>
          <a:p>
            <a:pPr lvl="0" marL="342900" indent="-342900">
              <a:spcBef>
                <a:spcPts val="1100"/>
              </a:spcBef>
              <a:defRPr sz="1800"/>
            </a:pPr>
            <a:r>
              <a:rPr sz="4800">
                <a:solidFill>
                  <a:srgbClr val="E85C1D"/>
                </a:solidFill>
                <a:latin typeface="Helvetica Neue Light"/>
                <a:ea typeface="Helvetica Neue Light"/>
                <a:cs typeface="Helvetica Neue Light"/>
                <a:sym typeface="Helvetica Neue Light"/>
              </a:rPr>
              <a:t>  Legend has it that Hemingway was once challenged to write a story in only six words.</a:t>
            </a:r>
            <a:endParaRPr sz="4800">
              <a:solidFill>
                <a:srgbClr val="E85C1D"/>
              </a:solidFill>
              <a:latin typeface="Helvetica Neue Light"/>
              <a:ea typeface="Helvetica Neue Light"/>
              <a:cs typeface="Helvetica Neue Light"/>
              <a:sym typeface="Helvetica Neue Light"/>
            </a:endParaRPr>
          </a:p>
          <a:p>
            <a:pPr lvl="0" marL="342900" indent="-342900">
              <a:spcBef>
                <a:spcPts val="1100"/>
              </a:spcBef>
              <a:defRPr sz="1800"/>
            </a:pPr>
            <a:endParaRPr sz="4800">
              <a:solidFill>
                <a:srgbClr val="E85C1D"/>
              </a:solidFill>
              <a:latin typeface="Helvetica Neue Light"/>
              <a:ea typeface="Helvetica Neue Light"/>
              <a:cs typeface="Helvetica Neue Light"/>
              <a:sym typeface="Helvetica Neue Light"/>
            </a:endParaRPr>
          </a:p>
          <a:p>
            <a:pPr lvl="0" marL="342900" indent="-342900">
              <a:spcBef>
                <a:spcPts val="1100"/>
              </a:spcBef>
              <a:defRPr sz="1800"/>
            </a:pPr>
            <a:r>
              <a:rPr sz="4800">
                <a:solidFill>
                  <a:srgbClr val="E85C1D"/>
                </a:solidFill>
                <a:latin typeface="Helvetica Neue Light"/>
                <a:ea typeface="Helvetica Neue Light"/>
                <a:cs typeface="Helvetica Neue Light"/>
                <a:sym typeface="Helvetica Neue Light"/>
              </a:rPr>
              <a:t>	</a:t>
            </a:r>
            <a:r>
              <a:rPr sz="4800">
                <a:solidFill>
                  <a:srgbClr val="E85C1D"/>
                </a:solidFill>
                <a:latin typeface="Helvetica Neue Light"/>
                <a:ea typeface="Helvetica Neue Light"/>
                <a:cs typeface="Helvetica Neue Light"/>
                <a:sym typeface="Helvetica Neue Light"/>
              </a:rPr>
              <a:t>His response?</a:t>
            </a:r>
            <a:endParaRPr sz="4800">
              <a:solidFill>
                <a:srgbClr val="E85C1D"/>
              </a:solidFill>
              <a:latin typeface="Helvetica Neue Light"/>
              <a:ea typeface="Helvetica Neue Light"/>
              <a:cs typeface="Helvetica Neue Light"/>
              <a:sym typeface="Helvetica Neue Light"/>
            </a:endParaR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lt" backwards="0">
                                    <p:tmAbs val="100"/>
                                  </p:iterate>
                                  <p:childTnLst>
                                    <p:set>
                                      <p:cBhvr>
                                        <p:cTn id="6" fill="hold"/>
                                        <p:tgtEl>
                                          <p:spTgt spid="54">
                                            <p:bg/>
                                          </p:spTgt>
                                        </p:tgtEl>
                                        <p:attrNameLst>
                                          <p:attrName>style.visibility</p:attrName>
                                        </p:attrNameLst>
                                      </p:cBhvr>
                                      <p:to>
                                        <p:strVal val="visible"/>
                                      </p:to>
                                    </p:set>
                                    <p:anim calcmode="lin" valueType="num">
                                      <p:cBhvr>
                                        <p:cTn id="7" dur="1000" fill="hold"/>
                                        <p:tgtEl>
                                          <p:spTgt spid="54">
                                            <p:bg/>
                                          </p:spTgt>
                                        </p:tgtEl>
                                        <p:attrNameLst>
                                          <p:attrName>ppt_x</p:attrName>
                                        </p:attrNameLst>
                                      </p:cBhvr>
                                      <p:tavLst>
                                        <p:tav tm="0">
                                          <p:val>
                                            <p:strVal val="0-#ppt_w/2"/>
                                          </p:val>
                                        </p:tav>
                                        <p:tav tm="100000">
                                          <p:val>
                                            <p:strVal val="#ppt_x"/>
                                          </p:val>
                                        </p:tav>
                                      </p:tavLst>
                                    </p:anim>
                                    <p:anim calcmode="lin" valueType="num">
                                      <p:cBhvr>
                                        <p:cTn id="8" dur="1000" fill="hold"/>
                                        <p:tgtEl>
                                          <p:spTgt spid="54">
                                            <p:bg/>
                                          </p:spTgt>
                                        </p:tgtEl>
                                        <p:attrNameLst>
                                          <p:attrName>ppt_y</p:attrName>
                                        </p:attrNameLst>
                                      </p:cBhvr>
                                      <p:tavLst>
                                        <p:tav tm="0">
                                          <p:val>
                                            <p:strVal val="#ppt_y"/>
                                          </p:val>
                                        </p:tav>
                                        <p:tav tm="100000">
                                          <p:val>
                                            <p:strVal val="#ppt_y"/>
                                          </p:val>
                                        </p:tav>
                                      </p:tavLst>
                                    </p:anim>
                                  </p:childTnLst>
                                </p:cTn>
                              </p:par>
                              <p:par>
                                <p:cTn id="9" presetClass="entr" presetSubtype="8" presetID="2" grpId="1" fill="hold">
                                  <p:stCondLst>
                                    <p:cond delay="0"/>
                                  </p:stCondLst>
                                  <p:iterate type="lt" backwards="0">
                                    <p:tmAbs val="100"/>
                                  </p:iterate>
                                  <p:childTnLst>
                                    <p:set>
                                      <p:cBhvr>
                                        <p:cTn id="10" fill="hold"/>
                                        <p:tgtEl>
                                          <p:spTgt spid="54">
                                            <p:txEl>
                                              <p:pRg st="0" end="0"/>
                                            </p:txEl>
                                          </p:spTgt>
                                        </p:tgtEl>
                                        <p:attrNameLst>
                                          <p:attrName>style.visibility</p:attrName>
                                        </p:attrNameLst>
                                      </p:cBhvr>
                                      <p:to>
                                        <p:strVal val="visible"/>
                                      </p:to>
                                    </p:set>
                                    <p:anim calcmode="lin" valueType="num">
                                      <p:cBhvr>
                                        <p:cTn id="11" dur="1000" fill="hold"/>
                                        <p:tgtEl>
                                          <p:spTgt spid="5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8" presetID="2" grpId="1" fill="hold">
                                  <p:stCondLst>
                                    <p:cond delay="0"/>
                                  </p:stCondLst>
                                  <p:iterate type="lt" backwards="0">
                                    <p:tmAbs val="100"/>
                                  </p:iterate>
                                  <p:childTnLst>
                                    <p:set>
                                      <p:cBhvr>
                                        <p:cTn id="16" fill="hold"/>
                                        <p:tgtEl>
                                          <p:spTgt spid="54">
                                            <p:txEl>
                                              <p:pRg st="1" end="1"/>
                                            </p:txEl>
                                          </p:spTgt>
                                        </p:tgtEl>
                                        <p:attrNameLst>
                                          <p:attrName>style.visibility</p:attrName>
                                        </p:attrNameLst>
                                      </p:cBhvr>
                                      <p:to>
                                        <p:strVal val="visible"/>
                                      </p:to>
                                    </p:set>
                                    <p:anim calcmode="lin" valueType="num">
                                      <p:cBhvr>
                                        <p:cTn id="17" dur="1000" fill="hold"/>
                                        <p:tgtEl>
                                          <p:spTgt spid="54">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5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8" presetID="2" grpId="1" fill="hold">
                                  <p:stCondLst>
                                    <p:cond delay="0"/>
                                  </p:stCondLst>
                                  <p:iterate type="lt" backwards="0">
                                    <p:tmAbs val="100"/>
                                  </p:iterate>
                                  <p:childTnLst>
                                    <p:set>
                                      <p:cBhvr>
                                        <p:cTn id="22" fill="hold"/>
                                        <p:tgtEl>
                                          <p:spTgt spid="54">
                                            <p:txEl>
                                              <p:pRg st="2" end="2"/>
                                            </p:txEl>
                                          </p:spTgt>
                                        </p:tgtEl>
                                        <p:attrNameLst>
                                          <p:attrName>style.visibility</p:attrName>
                                        </p:attrNameLst>
                                      </p:cBhvr>
                                      <p:to>
                                        <p:strVal val="visible"/>
                                      </p:to>
                                    </p:set>
                                    <p:anim calcmode="lin" valueType="num">
                                      <p:cBhvr>
                                        <p:cTn id="23" dur="1000" fill="hold"/>
                                        <p:tgtEl>
                                          <p:spTgt spid="54">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5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8" presetID="2" grpId="1" fill="hold">
                                  <p:stCondLst>
                                    <p:cond delay="0"/>
                                  </p:stCondLst>
                                  <p:iterate type="lt" backwards="0">
                                    <p:tmAbs val="100"/>
                                  </p:iterate>
                                  <p:childTnLst>
                                    <p:set>
                                      <p:cBhvr>
                                        <p:cTn id="28" fill="hold"/>
                                        <p:tgtEl>
                                          <p:spTgt spid="54">
                                            <p:txEl>
                                              <p:pRg st="3" end="3"/>
                                            </p:txEl>
                                          </p:spTgt>
                                        </p:tgtEl>
                                        <p:attrNameLst>
                                          <p:attrName>style.visibility</p:attrName>
                                        </p:attrNameLst>
                                      </p:cBhvr>
                                      <p:to>
                                        <p:strVal val="visible"/>
                                      </p:to>
                                    </p:set>
                                    <p:anim calcmode="lin" valueType="num">
                                      <p:cBhvr>
                                        <p:cTn id="29" dur="1000" fill="hold"/>
                                        <p:tgtEl>
                                          <p:spTgt spid="54">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5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8" presetID="2" grpId="1" fill="hold">
                                  <p:stCondLst>
                                    <p:cond delay="0"/>
                                  </p:stCondLst>
                                  <p:iterate type="lt" backwards="0">
                                    <p:tmAbs val="100"/>
                                  </p:iterate>
                                  <p:childTnLst>
                                    <p:set>
                                      <p:cBhvr>
                                        <p:cTn id="34" fill="hold"/>
                                        <p:tgtEl>
                                          <p:spTgt spid="54">
                                            <p:txEl>
                                              <p:pRg st="4" end="4"/>
                                            </p:txEl>
                                          </p:spTgt>
                                        </p:tgtEl>
                                        <p:attrNameLst>
                                          <p:attrName>style.visibility</p:attrName>
                                        </p:attrNameLst>
                                      </p:cBhvr>
                                      <p:to>
                                        <p:strVal val="visible"/>
                                      </p:to>
                                    </p:set>
                                    <p:anim calcmode="lin" valueType="num">
                                      <p:cBhvr>
                                        <p:cTn id="35" dur="1000" fill="hold"/>
                                        <p:tgtEl>
                                          <p:spTgt spid="54">
                                            <p:txEl>
                                              <p:pRg st="4" end="4"/>
                                            </p:txEl>
                                          </p:spTgt>
                                        </p:tgtEl>
                                        <p:attrNameLst>
                                          <p:attrName>ppt_x</p:attrName>
                                        </p:attrNameLst>
                                      </p:cBhvr>
                                      <p:tavLst>
                                        <p:tav tm="0">
                                          <p:val>
                                            <p:strVal val="0-#ppt_w/2"/>
                                          </p:val>
                                        </p:tav>
                                        <p:tav tm="100000">
                                          <p:val>
                                            <p:strVal val="#ppt_x"/>
                                          </p:val>
                                        </p:tav>
                                      </p:tavLst>
                                    </p:anim>
                                    <p:anim calcmode="lin" valueType="num">
                                      <p:cBhvr>
                                        <p:cTn id="36" dur="1000" fill="hold"/>
                                        <p:tgtEl>
                                          <p:spTgt spid="5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4"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nvSpPr>
        <p:spPr>
          <a:xfrm>
            <a:off x="6946900" y="5791200"/>
            <a:ext cx="1739900" cy="790575"/>
          </a:xfrm>
          <a:prstGeom prst="rect">
            <a:avLst/>
          </a:prstGeom>
          <a:solidFill>
            <a:srgbClr val="FFFFFF"/>
          </a:solidFill>
          <a:ln w="12700">
            <a:miter lim="400000"/>
          </a:ln>
        </p:spPr>
        <p:txBody>
          <a:bodyPr lIns="0" tIns="0" rIns="0" bIns="0" anchor="ctr"/>
          <a:lstStyle/>
          <a:p>
            <a:pPr lvl="0" algn="ctr">
              <a:defRPr sz="1800">
                <a:solidFill>
                  <a:srgbClr val="FFFFFF"/>
                </a:solidFill>
              </a:defRPr>
            </a:pPr>
          </a:p>
        </p:txBody>
      </p:sp>
      <p:graphicFrame>
        <p:nvGraphicFramePr>
          <p:cNvPr id="260" name="Table 260"/>
          <p:cNvGraphicFramePr/>
          <p:nvPr/>
        </p:nvGraphicFramePr>
        <p:xfrm>
          <a:off x="1162050" y="822325"/>
          <a:ext cx="7524750" cy="533876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508250"/>
                <a:gridCol w="2508250"/>
                <a:gridCol w="2508250"/>
              </a:tblGrid>
              <a:tr h="1700212">
                <a:tc>
                  <a:txBody>
                    <a:bodyPr/>
                    <a:lstStyle/>
                    <a:p>
                      <a:pPr lvl="0" algn="l">
                        <a:defRPr b="0" i="0" sz="1800"/>
                      </a:pPr>
                      <a:r>
                        <a:rPr sz="1400">
                          <a:sym typeface="Calibri"/>
                        </a:rPr>
                        <a:t/>
                      </a:r>
                    </a:p>
                  </a:txBody>
                  <a:tcPr marL="45720" marR="45720" marT="45720" marB="45720" anchor="t" anchorCtr="0" horzOverflow="overflow">
                    <a:lnL w="12700">
                      <a:solidFill>
                        <a:srgbClr val="000000"/>
                      </a:solidFill>
                      <a:round/>
                    </a:lnL>
                    <a:lnR w="12700">
                      <a:solidFill>
                        <a:srgbClr val="000000"/>
                      </a:solidFill>
                      <a:prstDash val="dash"/>
                      <a:round/>
                    </a:lnR>
                    <a:lnT w="12700">
                      <a:miter lim="400000"/>
                    </a:lnT>
                    <a:lnB w="12700">
                      <a:solidFill>
                        <a:srgbClr val="000000"/>
                      </a:solidFill>
                      <a:prstDash val="dash"/>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solidFill>
                        <a:srgbClr val="000000"/>
                      </a:solidFill>
                      <a:prstDash val="dash"/>
                      <a:round/>
                    </a:lnR>
                    <a:lnT w="12700">
                      <a:miter lim="400000"/>
                    </a:lnT>
                    <a:lnB w="12700">
                      <a:solidFill>
                        <a:srgbClr val="000000"/>
                      </a:solidFill>
                      <a:prstDash val="dash"/>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miter lim="400000"/>
                    </a:lnR>
                    <a:lnT w="12700">
                      <a:miter lim="400000"/>
                    </a:lnT>
                    <a:lnB w="12700">
                      <a:solidFill>
                        <a:srgbClr val="000000"/>
                      </a:solidFill>
                      <a:prstDash val="dash"/>
                      <a:round/>
                    </a:lnB>
                    <a:noFill/>
                  </a:tcPr>
                </a:tc>
              </a:tr>
              <a:tr h="1819275">
                <a:tc>
                  <a:txBody>
                    <a:bodyPr/>
                    <a:lstStyle/>
                    <a:p>
                      <a:pPr lvl="0" algn="l">
                        <a:defRPr b="0" i="0" sz="1800"/>
                      </a:pPr>
                      <a:r>
                        <a:rPr sz="1400">
                          <a:sym typeface="Calibri"/>
                        </a:rPr>
                        <a:t/>
                      </a:r>
                    </a:p>
                  </a:txBody>
                  <a:tcPr marL="45720" marR="45720" marT="45720" marB="45720" anchor="t" anchorCtr="0" horzOverflow="overflow">
                    <a:lnL w="12700">
                      <a:solidFill>
                        <a:srgbClr val="000000"/>
                      </a:solidFill>
                      <a:round/>
                    </a:lnL>
                    <a:lnR w="12700">
                      <a:solidFill>
                        <a:srgbClr val="000000"/>
                      </a:solidFill>
                      <a:prstDash val="dash"/>
                      <a:round/>
                    </a:lnR>
                    <a:lnT w="12700">
                      <a:solidFill>
                        <a:srgbClr val="000000"/>
                      </a:solidFill>
                      <a:prstDash val="dash"/>
                      <a:round/>
                    </a:lnT>
                    <a:lnB w="12700">
                      <a:solidFill>
                        <a:srgbClr val="000000"/>
                      </a:solidFill>
                      <a:prstDash val="dash"/>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solidFill>
                        <a:srgbClr val="000000"/>
                      </a:solidFill>
                      <a:prstDash val="dash"/>
                      <a:round/>
                    </a:lnR>
                    <a:lnT w="12700">
                      <a:solidFill>
                        <a:srgbClr val="000000"/>
                      </a:solidFill>
                      <a:prstDash val="dash"/>
                      <a:round/>
                    </a:lnT>
                    <a:lnB w="12700">
                      <a:solidFill>
                        <a:srgbClr val="000000"/>
                      </a:solidFill>
                      <a:prstDash val="dash"/>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miter lim="400000"/>
                    </a:lnR>
                    <a:lnT w="12700">
                      <a:solidFill>
                        <a:srgbClr val="000000"/>
                      </a:solidFill>
                      <a:prstDash val="dash"/>
                      <a:round/>
                    </a:lnT>
                    <a:lnB w="12700">
                      <a:solidFill>
                        <a:srgbClr val="000000"/>
                      </a:solidFill>
                      <a:prstDash val="dash"/>
                      <a:round/>
                    </a:lnB>
                    <a:noFill/>
                  </a:tcPr>
                </a:tc>
              </a:tr>
              <a:tr h="1819275">
                <a:tc>
                  <a:txBody>
                    <a:bodyPr/>
                    <a:lstStyle/>
                    <a:p>
                      <a:pPr lvl="0" algn="l">
                        <a:defRPr b="0" i="0" sz="1800"/>
                      </a:pPr>
                      <a:r>
                        <a:rPr sz="1400">
                          <a:sym typeface="Calibri"/>
                        </a:rPr>
                        <a:t/>
                      </a:r>
                    </a:p>
                  </a:txBody>
                  <a:tcPr marL="45720" marR="45720" marT="45720" marB="45720" anchor="t" anchorCtr="0" horzOverflow="overflow">
                    <a:lnL w="12700">
                      <a:solidFill>
                        <a:srgbClr val="000000"/>
                      </a:solidFill>
                      <a:round/>
                    </a:lnL>
                    <a:lnR w="12700">
                      <a:solidFill>
                        <a:srgbClr val="000000"/>
                      </a:solidFill>
                      <a:prstDash val="dash"/>
                      <a:round/>
                    </a:lnR>
                    <a:lnT w="12700">
                      <a:solidFill>
                        <a:srgbClr val="000000"/>
                      </a:solidFill>
                      <a:prstDash val="dash"/>
                      <a:round/>
                    </a:lnT>
                    <a:lnB w="12700">
                      <a:solidFill>
                        <a:srgbClr val="000000"/>
                      </a:solidFill>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solidFill>
                        <a:srgbClr val="000000"/>
                      </a:solidFill>
                      <a:prstDash val="dash"/>
                      <a:round/>
                    </a:lnR>
                    <a:lnT w="12700">
                      <a:solidFill>
                        <a:srgbClr val="000000"/>
                      </a:solidFill>
                      <a:prstDash val="dash"/>
                      <a:round/>
                    </a:lnT>
                    <a:lnB w="12700">
                      <a:solidFill>
                        <a:srgbClr val="000000"/>
                      </a:solidFill>
                      <a:round/>
                    </a:lnB>
                    <a:noFill/>
                  </a:tcPr>
                </a:tc>
                <a:tc>
                  <a:txBody>
                    <a:bodyPr/>
                    <a:lstStyle/>
                    <a:p>
                      <a:pPr lvl="0" algn="l">
                        <a:defRPr b="0" i="0" sz="1800"/>
                      </a:pPr>
                      <a:r>
                        <a:rPr sz="1400">
                          <a:sym typeface="Calibri"/>
                        </a:rPr>
                        <a:t/>
                      </a:r>
                    </a:p>
                  </a:txBody>
                  <a:tcPr marL="45720" marR="45720" marT="45720" marB="45720" anchor="t" anchorCtr="0" horzOverflow="overflow">
                    <a:lnL w="12700">
                      <a:solidFill>
                        <a:srgbClr val="000000"/>
                      </a:solidFill>
                      <a:prstDash val="dash"/>
                      <a:round/>
                    </a:lnL>
                    <a:lnR w="12700">
                      <a:miter lim="400000"/>
                    </a:lnR>
                    <a:lnT w="12700">
                      <a:solidFill>
                        <a:srgbClr val="000000"/>
                      </a:solidFill>
                      <a:prstDash val="dash"/>
                      <a:round/>
                    </a:lnT>
                    <a:lnB w="12700">
                      <a:solidFill>
                        <a:srgbClr val="000000"/>
                      </a:solidFill>
                      <a:round/>
                    </a:lnB>
                    <a:noFill/>
                  </a:tcPr>
                </a:tc>
              </a:tr>
            </a:tbl>
          </a:graphicData>
        </a:graphic>
      </p:graphicFrame>
      <p:sp>
        <p:nvSpPr>
          <p:cNvPr id="261" name="Shape 261"/>
          <p:cNvSpPr/>
          <p:nvPr/>
        </p:nvSpPr>
        <p:spPr>
          <a:xfrm>
            <a:off x="3530600" y="255587"/>
            <a:ext cx="2497138"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000">
                <a:solidFill>
                  <a:srgbClr val="595959"/>
                </a:solidFill>
              </a:defRPr>
            </a:lvl1pPr>
          </a:lstStyle>
          <a:p>
            <a:pPr lvl="0">
              <a:defRPr b="0" sz="1800">
                <a:solidFill>
                  <a:srgbClr val="000000"/>
                </a:solidFill>
              </a:defRPr>
            </a:pPr>
            <a:r>
              <a:rPr b="1" sz="2000">
                <a:solidFill>
                  <a:srgbClr val="595959"/>
                </a:solidFill>
              </a:rPr>
              <a:t>The Mastery Matrix©</a:t>
            </a:r>
          </a:p>
        </p:txBody>
      </p:sp>
      <p:sp>
        <p:nvSpPr>
          <p:cNvPr id="262" name="Shape 262"/>
          <p:cNvSpPr/>
          <p:nvPr/>
        </p:nvSpPr>
        <p:spPr>
          <a:xfrm>
            <a:off x="107950" y="1119187"/>
            <a:ext cx="1054100" cy="467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defRPr sz="1800"/>
            </a:pPr>
            <a:r>
              <a:rPr b="1" sz="2000">
                <a:solidFill>
                  <a:srgbClr val="595959"/>
                </a:solidFill>
              </a:rPr>
              <a:t>DOK</a:t>
            </a:r>
            <a:endParaRPr b="1" sz="2000">
              <a:solidFill>
                <a:srgbClr val="595959"/>
              </a:solidFill>
            </a:endParaRPr>
          </a:p>
          <a:p>
            <a:pPr lvl="0" algn="ctr">
              <a:defRPr sz="1800"/>
            </a:pPr>
            <a:r>
              <a:rPr b="1" sz="2000">
                <a:solidFill>
                  <a:srgbClr val="595959"/>
                </a:solidFill>
              </a:rPr>
              <a:t>Level </a:t>
            </a:r>
            <a:endParaRPr b="1" sz="2000">
              <a:solidFill>
                <a:srgbClr val="595959"/>
              </a:solidFill>
            </a:endParaRPr>
          </a:p>
          <a:p>
            <a:pPr lvl="0" algn="ctr">
              <a:defRPr sz="1800"/>
            </a:pPr>
            <a:r>
              <a:rPr b="1" sz="2000">
                <a:solidFill>
                  <a:srgbClr val="595959"/>
                </a:solidFill>
              </a:rPr>
              <a:t>3</a:t>
            </a:r>
            <a:endParaRPr b="1" sz="2000">
              <a:solidFill>
                <a:srgbClr val="595959"/>
              </a:solidFill>
            </a:endParaRPr>
          </a:p>
          <a:p>
            <a:pPr lvl="0" algn="ctr">
              <a:defRPr sz="1800"/>
            </a:pPr>
            <a:endParaRPr b="1" sz="2000">
              <a:solidFill>
                <a:srgbClr val="595959"/>
              </a:solidFill>
            </a:endParaRPr>
          </a:p>
          <a:p>
            <a:pPr lvl="0" algn="ctr">
              <a:defRPr sz="1800"/>
            </a:pPr>
            <a:endParaRPr b="1" sz="2000">
              <a:solidFill>
                <a:srgbClr val="595959"/>
              </a:solidFill>
            </a:endParaRPr>
          </a:p>
          <a:p>
            <a:pPr lvl="0" algn="ctr">
              <a:defRPr sz="1800"/>
            </a:pPr>
            <a:endParaRPr b="1" sz="1400">
              <a:solidFill>
                <a:srgbClr val="595959"/>
              </a:solidFill>
            </a:endParaRPr>
          </a:p>
          <a:p>
            <a:pPr lvl="0" algn="ctr">
              <a:defRPr sz="1800"/>
            </a:pPr>
            <a:endParaRPr b="1" sz="2000">
              <a:solidFill>
                <a:srgbClr val="595959"/>
              </a:solidFill>
            </a:endParaRPr>
          </a:p>
          <a:p>
            <a:pPr lvl="0" algn="ctr">
              <a:defRPr sz="1800"/>
            </a:pPr>
            <a:r>
              <a:rPr b="1" sz="2000">
                <a:solidFill>
                  <a:srgbClr val="595959"/>
                </a:solidFill>
              </a:rPr>
              <a:t>DOK</a:t>
            </a:r>
            <a:endParaRPr b="1" sz="2000">
              <a:solidFill>
                <a:srgbClr val="595959"/>
              </a:solidFill>
            </a:endParaRPr>
          </a:p>
          <a:p>
            <a:pPr lvl="0" algn="ctr">
              <a:defRPr sz="1800"/>
            </a:pPr>
            <a:r>
              <a:rPr b="1" sz="2000">
                <a:solidFill>
                  <a:srgbClr val="595959"/>
                </a:solidFill>
              </a:rPr>
              <a:t>Level </a:t>
            </a:r>
            <a:endParaRPr b="1" sz="2000">
              <a:solidFill>
                <a:srgbClr val="595959"/>
              </a:solidFill>
            </a:endParaRPr>
          </a:p>
          <a:p>
            <a:pPr lvl="0" algn="ctr">
              <a:defRPr sz="1800"/>
            </a:pPr>
            <a:r>
              <a:rPr b="1" sz="2000">
                <a:solidFill>
                  <a:srgbClr val="595959"/>
                </a:solidFill>
              </a:rPr>
              <a:t>2</a:t>
            </a:r>
            <a:endParaRPr b="1" sz="2000">
              <a:solidFill>
                <a:srgbClr val="595959"/>
              </a:solidFill>
            </a:endParaRPr>
          </a:p>
          <a:p>
            <a:pPr lvl="0" algn="ctr">
              <a:defRPr sz="1800"/>
            </a:pPr>
            <a:endParaRPr b="1" sz="2000">
              <a:solidFill>
                <a:srgbClr val="595959"/>
              </a:solidFill>
            </a:endParaRPr>
          </a:p>
          <a:p>
            <a:pPr lvl="0" algn="ctr">
              <a:defRPr sz="1800"/>
            </a:pPr>
            <a:endParaRPr b="1" sz="2000">
              <a:solidFill>
                <a:srgbClr val="595959"/>
              </a:solidFill>
            </a:endParaRPr>
          </a:p>
          <a:p>
            <a:pPr lvl="0" algn="ctr">
              <a:defRPr sz="1800"/>
            </a:pPr>
            <a:endParaRPr b="1" sz="2000">
              <a:solidFill>
                <a:srgbClr val="595959"/>
              </a:solidFill>
            </a:endParaRPr>
          </a:p>
          <a:p>
            <a:pPr lvl="0" algn="ctr">
              <a:defRPr sz="1800"/>
            </a:pPr>
            <a:r>
              <a:rPr b="1" sz="2000">
                <a:solidFill>
                  <a:srgbClr val="595959"/>
                </a:solidFill>
              </a:rPr>
              <a:t>DOK</a:t>
            </a:r>
            <a:endParaRPr b="1" sz="2000">
              <a:solidFill>
                <a:srgbClr val="595959"/>
              </a:solidFill>
            </a:endParaRPr>
          </a:p>
          <a:p>
            <a:pPr lvl="0" algn="ctr">
              <a:defRPr sz="1800"/>
            </a:pPr>
            <a:r>
              <a:rPr b="1" sz="2000">
                <a:solidFill>
                  <a:srgbClr val="595959"/>
                </a:solidFill>
              </a:rPr>
              <a:t>Level</a:t>
            </a:r>
            <a:endParaRPr b="1" sz="2000">
              <a:solidFill>
                <a:srgbClr val="595959"/>
              </a:solidFill>
            </a:endParaRPr>
          </a:p>
          <a:p>
            <a:pPr lvl="0" algn="ctr">
              <a:defRPr sz="1800"/>
            </a:pPr>
            <a:r>
              <a:rPr b="1" sz="2000">
                <a:solidFill>
                  <a:srgbClr val="595959"/>
                </a:solidFill>
              </a:rPr>
              <a:t>1</a:t>
            </a:r>
          </a:p>
        </p:txBody>
      </p:sp>
      <p:sp>
        <p:nvSpPr>
          <p:cNvPr id="263" name="Shape 263"/>
          <p:cNvSpPr/>
          <p:nvPr/>
        </p:nvSpPr>
        <p:spPr>
          <a:xfrm>
            <a:off x="1162050" y="6189662"/>
            <a:ext cx="7793038"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pPr>
            <a:r>
              <a:t>          </a:t>
            </a:r>
            <a:r>
              <a:rPr b="1">
                <a:solidFill>
                  <a:srgbClr val="595959"/>
                </a:solidFill>
              </a:rPr>
              <a:t>Example 1                  Example 2                               Example 3</a:t>
            </a:r>
            <a:endParaRPr b="1">
              <a:solidFill>
                <a:srgbClr val="595959"/>
              </a:solidFill>
            </a:endParaRPr>
          </a:p>
          <a:p>
            <a:pPr lvl="0">
              <a:defRPr sz="1800"/>
            </a:pPr>
            <a:r>
              <a:rPr b="1">
                <a:solidFill>
                  <a:srgbClr val="595959"/>
                </a:solidFill>
              </a:rPr>
              <a:t>                                                Rule of 3s</a:t>
            </a:r>
          </a:p>
        </p:txBody>
      </p:sp>
      <p:sp>
        <p:nvSpPr>
          <p:cNvPr id="264" name="Shape 264"/>
          <p:cNvSpPr/>
          <p:nvPr/>
        </p:nvSpPr>
        <p:spPr>
          <a:xfrm>
            <a:off x="107950" y="6581775"/>
            <a:ext cx="3035236" cy="269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595959"/>
                </a:solidFill>
                <a:latin typeface="+mn-lt"/>
                <a:ea typeface="+mn-ea"/>
                <a:cs typeface="+mn-cs"/>
                <a:sym typeface="Helvetica"/>
              </a:defRPr>
            </a:lvl1pPr>
          </a:lstStyle>
          <a:p>
            <a:pPr lvl="0">
              <a:defRPr sz="1800">
                <a:solidFill>
                  <a:srgbClr val="000000"/>
                </a:solidFill>
              </a:defRPr>
            </a:pPr>
            <a:r>
              <a:rPr sz="1200">
                <a:solidFill>
                  <a:srgbClr val="595959"/>
                </a:solidFill>
              </a:rPr>
              <a:t>A Product of Edwards Educational Services</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image.png"/>
          <p:cNvPicPr/>
          <p:nvPr/>
        </p:nvPicPr>
        <p:blipFill>
          <a:blip r:embed="rId2">
            <a:extLst/>
          </a:blip>
          <a:stretch>
            <a:fillRect/>
          </a:stretch>
        </p:blipFill>
        <p:spPr>
          <a:xfrm>
            <a:off x="-6350" y="-6350"/>
            <a:ext cx="9156700" cy="6870700"/>
          </a:xfrm>
          <a:prstGeom prst="rect">
            <a:avLst/>
          </a:prstGeom>
          <a:ln w="12700">
            <a:miter lim="400000"/>
          </a:ln>
        </p:spPr>
      </p:pic>
      <p:sp>
        <p:nvSpPr>
          <p:cNvPr id="267" name="Shape 267"/>
          <p:cNvSpPr/>
          <p:nvPr/>
        </p:nvSpPr>
        <p:spPr>
          <a:xfrm>
            <a:off x="3478139" y="2463800"/>
            <a:ext cx="2390922" cy="650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a:solidFill>
                  <a:srgbClr val="404040"/>
                </a:solidFill>
                <a:latin typeface="+mn-lt"/>
                <a:ea typeface="+mn-ea"/>
                <a:cs typeface="+mn-cs"/>
                <a:sym typeface="Helvetica"/>
              </a:rPr>
              <a:t>The Continuous </a:t>
            </a:r>
            <a:endParaRPr>
              <a:solidFill>
                <a:srgbClr val="404040"/>
              </a:solidFill>
              <a:latin typeface="+mn-lt"/>
              <a:ea typeface="+mn-ea"/>
              <a:cs typeface="+mn-cs"/>
              <a:sym typeface="Helvetica"/>
            </a:endParaRPr>
          </a:p>
          <a:p>
            <a:pPr lvl="0" algn="ctr">
              <a:defRPr sz="1800"/>
            </a:pPr>
            <a:r>
              <a:rPr>
                <a:solidFill>
                  <a:srgbClr val="404040"/>
                </a:solidFill>
                <a:latin typeface="+mn-lt"/>
                <a:ea typeface="+mn-ea"/>
                <a:cs typeface="+mn-cs"/>
                <a:sym typeface="Helvetica"/>
              </a:rPr>
              <a:t>Improvement Process </a:t>
            </a:r>
          </a:p>
        </p:txBody>
      </p:sp>
      <p:sp>
        <p:nvSpPr>
          <p:cNvPr id="268" name="Shape 268"/>
          <p:cNvSpPr/>
          <p:nvPr/>
        </p:nvSpPr>
        <p:spPr>
          <a:xfrm>
            <a:off x="531812" y="5938837"/>
            <a:ext cx="2192076"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404040"/>
                </a:solidFill>
              </a:defRPr>
            </a:lvl1pPr>
          </a:lstStyle>
          <a:p>
            <a:pPr lvl="0">
              <a:defRPr sz="1800">
                <a:solidFill>
                  <a:srgbClr val="000000"/>
                </a:solidFill>
              </a:defRPr>
            </a:pPr>
            <a:r>
              <a:rPr sz="1400">
                <a:solidFill>
                  <a:srgbClr val="404040"/>
                </a:solidFill>
              </a:rPr>
              <a:t>The Edwards Model© 2012</a:t>
            </a:r>
          </a:p>
        </p:txBody>
      </p:sp>
      <p:sp>
        <p:nvSpPr>
          <p:cNvPr id="269" name="Shape 269"/>
          <p:cNvSpPr/>
          <p:nvPr/>
        </p:nvSpPr>
        <p:spPr>
          <a:xfrm>
            <a:off x="531812" y="3429000"/>
            <a:ext cx="8158163" cy="204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defRPr sz="1800"/>
            </a:pPr>
            <a:r>
              <a:rPr>
                <a:solidFill>
                  <a:srgbClr val="595959"/>
                </a:solidFill>
                <a:latin typeface="+mn-lt"/>
                <a:ea typeface="+mn-ea"/>
                <a:cs typeface="+mn-cs"/>
                <a:sym typeface="Helvetica"/>
              </a:rPr>
              <a:t>Common Formative Assessments (CFA) are regularly referred to in the literature (Center for Education, National Research Council, 2011)</a:t>
            </a:r>
            <a:endParaRPr>
              <a:solidFill>
                <a:srgbClr val="595959"/>
              </a:solidFill>
              <a:latin typeface="+mn-lt"/>
              <a:ea typeface="+mn-ea"/>
              <a:cs typeface="+mn-cs"/>
              <a:sym typeface="Helvetica"/>
            </a:endParaRPr>
          </a:p>
          <a:p>
            <a:pPr lvl="0" algn="ctr">
              <a:defRPr sz="1800"/>
            </a:pPr>
            <a:r>
              <a:rPr>
                <a:solidFill>
                  <a:srgbClr val="595959"/>
                </a:solidFill>
                <a:latin typeface="+mn-lt"/>
                <a:ea typeface="+mn-ea"/>
                <a:cs typeface="+mn-cs"/>
                <a:sym typeface="Helvetica"/>
              </a:rPr>
              <a:t> as an important component of success with the CCS.  These are assessments “for” learning that allow teachers to make adjustments in practice on a frequent basis. Developing CFAs is a key part of a well designed Assessment Map and contributes to a deeper understand of the standards and greater ownership on the part of teachers.</a:t>
            </a:r>
          </a:p>
        </p:txBody>
      </p:sp>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title" idx="4294967295"/>
          </p:nvPr>
        </p:nvSpPr>
        <p:spPr>
          <a:xfrm>
            <a:off x="457200" y="2352674"/>
            <a:ext cx="8229600" cy="1143002"/>
          </a:xfrm>
          <a:prstGeom prst="rect">
            <a:avLst/>
          </a:prstGeom>
        </p:spPr>
        <p:txBody>
          <a:bodyPr lIns="0" tIns="0" rIns="0" bIns="0">
            <a:normAutofit fontScale="100000" lnSpcReduction="0"/>
          </a:bodyPr>
          <a:lstStyle/>
          <a:p>
            <a:pPr lvl="0">
              <a:defRPr sz="1800">
                <a:solidFill>
                  <a:srgbClr val="000000"/>
                </a:solidFill>
              </a:defRPr>
            </a:pPr>
            <a:r>
              <a:rPr sz="3200">
                <a:solidFill>
                  <a:srgbClr val="7F7F7F"/>
                </a:solidFill>
              </a:rPr>
              <a:t>Are You Building CFAs  At  Your School?</a:t>
            </a:r>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1" y="274637"/>
            <a:ext cx="9144002" cy="868363"/>
          </a:xfrm>
          <a:prstGeom prst="rect">
            <a:avLst/>
          </a:prstGeom>
        </p:spPr>
        <p:txBody>
          <a:bodyPr lIns="0" tIns="0" rIns="0" bIns="0">
            <a:normAutofit fontScale="100000" lnSpcReduction="0"/>
          </a:bodyPr>
          <a:lstStyle>
            <a:lvl1pPr>
              <a:defRPr sz="2600"/>
            </a:lvl1pPr>
          </a:lstStyle>
          <a:p>
            <a:pPr lvl="0">
              <a:defRPr sz="1800">
                <a:solidFill>
                  <a:srgbClr val="000000"/>
                </a:solidFill>
              </a:defRPr>
            </a:pPr>
            <a:r>
              <a:rPr sz="2600">
                <a:solidFill>
                  <a:srgbClr val="7F7F7F"/>
                </a:solidFill>
              </a:rPr>
              <a:t>Building A District Wide Assessment Map: Identifying Gaps</a:t>
            </a:r>
          </a:p>
        </p:txBody>
      </p:sp>
      <p:graphicFrame>
        <p:nvGraphicFramePr>
          <p:cNvPr id="274" name="Table 274"/>
          <p:cNvGraphicFramePr/>
          <p:nvPr/>
        </p:nvGraphicFramePr>
        <p:xfrm>
          <a:off x="342900" y="1447800"/>
          <a:ext cx="8509000" cy="50165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127250"/>
                <a:gridCol w="2127250"/>
                <a:gridCol w="2127250"/>
                <a:gridCol w="2127250"/>
              </a:tblGrid>
              <a:tr h="936625">
                <a:tc>
                  <a:txBody>
                    <a:bodyPr/>
                    <a:lstStyle/>
                    <a:p>
                      <a:pPr lvl="0" algn="ctr">
                        <a:defRPr b="0" i="0" sz="1800"/>
                      </a:pPr>
                      <a:r>
                        <a:rPr b="1">
                          <a:solidFill>
                            <a:srgbClr val="FFFFFF"/>
                          </a:solidFill>
                          <a:sym typeface="Calibri"/>
                        </a:rPr>
                        <a:t>Summative </a:t>
                      </a:r>
                      <a:endParaRPr b="1">
                        <a:solidFill>
                          <a:srgbClr val="FFFFFF"/>
                        </a:solidFill>
                        <a:sym typeface="Calibri"/>
                      </a:endParaRPr>
                    </a:p>
                    <a:p>
                      <a:pPr lvl="0" algn="ctr">
                        <a:defRPr b="0" i="0" sz="1800"/>
                      </a:pPr>
                      <a:r>
                        <a:rPr b="1">
                          <a:solidFill>
                            <a:srgbClr val="FFFFFF"/>
                          </a:solidFill>
                          <a:sym typeface="Calibri"/>
                        </a:rPr>
                        <a:t>Assessments</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ctr">
                        <a:defRPr b="0" i="0" sz="1800"/>
                      </a:pPr>
                      <a:r>
                        <a:rPr b="1">
                          <a:solidFill>
                            <a:srgbClr val="FFFFFF"/>
                          </a:solidFill>
                          <a:sym typeface="Calibri"/>
                        </a:rPr>
                        <a:t>Benchmark </a:t>
                      </a:r>
                      <a:endParaRPr b="1">
                        <a:solidFill>
                          <a:srgbClr val="FFFFFF"/>
                        </a:solidFill>
                        <a:sym typeface="Calibri"/>
                      </a:endParaRPr>
                    </a:p>
                    <a:p>
                      <a:pPr lvl="0" algn="ctr">
                        <a:defRPr b="0" i="0" sz="1800"/>
                      </a:pPr>
                      <a:r>
                        <a:rPr b="1">
                          <a:solidFill>
                            <a:srgbClr val="FFFFFF"/>
                          </a:solidFill>
                          <a:sym typeface="Calibri"/>
                        </a:rPr>
                        <a:t>Assessments</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ctr">
                        <a:defRPr b="0" i="0" sz="1800"/>
                      </a:pPr>
                      <a:r>
                        <a:rPr b="1">
                          <a:solidFill>
                            <a:srgbClr val="FFFFFF"/>
                          </a:solidFill>
                          <a:sym typeface="Calibri"/>
                        </a:rPr>
                        <a:t>Short Cycle</a:t>
                      </a:r>
                      <a:endParaRPr b="1">
                        <a:solidFill>
                          <a:srgbClr val="FFFFFF"/>
                        </a:solidFill>
                        <a:sym typeface="Calibri"/>
                      </a:endParaRPr>
                    </a:p>
                    <a:p>
                      <a:pPr lvl="0" algn="ctr">
                        <a:defRPr b="0" i="0" sz="1800"/>
                      </a:pPr>
                      <a:r>
                        <a:rPr b="1">
                          <a:solidFill>
                            <a:srgbClr val="FFFFFF"/>
                          </a:solidFill>
                          <a:sym typeface="Calibri"/>
                        </a:rPr>
                        <a:t>Assessments</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c>
                  <a:txBody>
                    <a:bodyPr/>
                    <a:lstStyle/>
                    <a:p>
                      <a:pPr lvl="0" algn="ctr">
                        <a:defRPr b="0" i="0" sz="1800"/>
                      </a:pPr>
                      <a:r>
                        <a:rPr b="1">
                          <a:solidFill>
                            <a:srgbClr val="FFFFFF"/>
                          </a:solidFill>
                          <a:sym typeface="Calibri"/>
                        </a:rPr>
                        <a:t>Teacher</a:t>
                      </a:r>
                      <a:endParaRPr b="1">
                        <a:solidFill>
                          <a:srgbClr val="FFFFFF"/>
                        </a:solidFill>
                        <a:sym typeface="Calibri"/>
                      </a:endParaRPr>
                    </a:p>
                    <a:p>
                      <a:pPr lvl="0" algn="ctr">
                        <a:defRPr b="0" i="0" sz="1800"/>
                      </a:pPr>
                      <a:r>
                        <a:rPr b="1">
                          <a:solidFill>
                            <a:srgbClr val="FFFFFF"/>
                          </a:solidFill>
                          <a:sym typeface="Calibri"/>
                        </a:rPr>
                        <a:t>Assessments</a:t>
                      </a:r>
                    </a:p>
                  </a:txBody>
                  <a:tcPr marL="45739" marR="45739" marT="45739" marB="45739" anchor="t" anchorCtr="0"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1A53AB"/>
                    </a:solidFill>
                  </a:tcPr>
                </a:tc>
              </a:tr>
              <a:tr h="4079875">
                <a:tc>
                  <a:txBody>
                    <a:bodyPr/>
                    <a:lstStyle/>
                    <a:p>
                      <a:pPr lvl="0" algn="l">
                        <a:defRPr b="0" i="0" sz="1800"/>
                      </a:pPr>
                      <a:r>
                        <a:rPr>
                          <a:sym typeface="Calibri"/>
                        </a:rPr>
                        <a:t/>
                      </a:r>
                    </a:p>
                  </a:txBody>
                  <a:tcPr marL="45720" marR="45720" marT="45720" marB="45720"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0D8E8"/>
                    </a:solidFill>
                  </a:tcPr>
                </a:tc>
                <a:tc>
                  <a:txBody>
                    <a:bodyPr/>
                    <a:lstStyle/>
                    <a:p>
                      <a:pPr lvl="0" algn="l">
                        <a:defRPr b="0" i="0" sz="1800"/>
                      </a:pPr>
                      <a:r>
                        <a:rPr>
                          <a:sym typeface="Calibri"/>
                        </a:rPr>
                        <a:t/>
                      </a:r>
                    </a:p>
                  </a:txBody>
                  <a:tcPr marL="45720" marR="45720" marT="45720" marB="45720"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0D8E8"/>
                    </a:solidFill>
                  </a:tcPr>
                </a:tc>
                <a:tc>
                  <a:txBody>
                    <a:bodyPr/>
                    <a:lstStyle/>
                    <a:p>
                      <a:pPr lvl="0" algn="l">
                        <a:defRPr b="0" i="0" sz="1800"/>
                      </a:pPr>
                      <a:r>
                        <a:rPr>
                          <a:sym typeface="Calibri"/>
                        </a:rPr>
                        <a:t/>
                      </a:r>
                    </a:p>
                  </a:txBody>
                  <a:tcPr marL="45720" marR="45720" marT="45720" marB="45720"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0D8E8"/>
                    </a:solidFill>
                  </a:tcPr>
                </a:tc>
                <a:tc>
                  <a:txBody>
                    <a:bodyPr/>
                    <a:lstStyle/>
                    <a:p>
                      <a:pPr lvl="0" algn="l">
                        <a:defRPr b="0" i="0" sz="1800"/>
                      </a:pPr>
                      <a:r>
                        <a:rPr>
                          <a:sym typeface="Calibri"/>
                        </a:rPr>
                        <a:t/>
                      </a:r>
                    </a:p>
                  </a:txBody>
                  <a:tcPr marL="45720" marR="45720" marT="45720" marB="45720" anchor="t" anchorCtr="0"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0D8E8"/>
                    </a:solidFill>
                  </a:tcPr>
                </a:tc>
              </a:tr>
            </a:tbl>
          </a:graphicData>
        </a:graphic>
      </p:graphicFrame>
    </p:spTree>
  </p:cSld>
  <p:clrMapOvr>
    <a:masterClrMapping/>
  </p:clrMapOvr>
  <p:transition spd="fast" advClick="1">
    <p:fade thruBlk="1"/>
  </p:transition>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image.png"/>
          <p:cNvPicPr/>
          <p:nvPr/>
        </p:nvPicPr>
        <p:blipFill>
          <a:blip r:embed="rId2">
            <a:extLst/>
          </a:blip>
          <a:stretch>
            <a:fillRect/>
          </a:stretch>
        </p:blipFill>
        <p:spPr>
          <a:xfrm>
            <a:off x="-6350" y="-6350"/>
            <a:ext cx="9156700" cy="6870700"/>
          </a:xfrm>
          <a:prstGeom prst="rect">
            <a:avLst/>
          </a:prstGeom>
          <a:ln w="12700">
            <a:miter lim="400000"/>
          </a:ln>
        </p:spPr>
      </p:pic>
      <p:sp>
        <p:nvSpPr>
          <p:cNvPr id="277" name="Shape 277"/>
          <p:cNvSpPr/>
          <p:nvPr/>
        </p:nvSpPr>
        <p:spPr>
          <a:xfrm>
            <a:off x="3497617" y="2463800"/>
            <a:ext cx="2351966" cy="624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a:solidFill>
                  <a:srgbClr val="404040"/>
                </a:solidFill>
              </a:rPr>
              <a:t>The Continuous </a:t>
            </a:r>
            <a:endParaRPr>
              <a:solidFill>
                <a:srgbClr val="404040"/>
              </a:solidFill>
            </a:endParaRPr>
          </a:p>
          <a:p>
            <a:pPr lvl="0" algn="ctr">
              <a:defRPr sz="1800"/>
            </a:pPr>
            <a:r>
              <a:rPr>
                <a:solidFill>
                  <a:srgbClr val="404040"/>
                </a:solidFill>
              </a:rPr>
              <a:t>Improvement Process </a:t>
            </a:r>
          </a:p>
        </p:txBody>
      </p:sp>
      <p:sp>
        <p:nvSpPr>
          <p:cNvPr id="278" name="Shape 278"/>
          <p:cNvSpPr/>
          <p:nvPr/>
        </p:nvSpPr>
        <p:spPr>
          <a:xfrm>
            <a:off x="531812" y="5938837"/>
            <a:ext cx="2192076"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404040"/>
                </a:solidFill>
              </a:defRPr>
            </a:lvl1pPr>
          </a:lstStyle>
          <a:p>
            <a:pPr lvl="0">
              <a:defRPr sz="1800">
                <a:solidFill>
                  <a:srgbClr val="000000"/>
                </a:solidFill>
              </a:defRPr>
            </a:pPr>
            <a:r>
              <a:rPr sz="1400">
                <a:solidFill>
                  <a:srgbClr val="404040"/>
                </a:solidFill>
              </a:rPr>
              <a:t>The Edwards Model© 2012</a:t>
            </a:r>
          </a:p>
        </p:txBody>
      </p:sp>
      <p:sp>
        <p:nvSpPr>
          <p:cNvPr id="279" name="Shape 279"/>
          <p:cNvSpPr/>
          <p:nvPr/>
        </p:nvSpPr>
        <p:spPr>
          <a:xfrm>
            <a:off x="195262" y="3429000"/>
            <a:ext cx="8724901" cy="1209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800">
                <a:solidFill>
                  <a:srgbClr val="595959"/>
                </a:solidFill>
                <a:latin typeface="+mn-lt"/>
                <a:ea typeface="+mn-ea"/>
                <a:cs typeface="+mn-cs"/>
                <a:sym typeface="Helvetica"/>
              </a:defRPr>
            </a:lvl1pPr>
          </a:lstStyle>
          <a:p>
            <a:pPr lvl="0">
              <a:defRPr>
                <a:solidFill>
                  <a:srgbClr val="000000"/>
                </a:solidFill>
              </a:defRPr>
            </a:pPr>
            <a:r>
              <a:rPr>
                <a:solidFill>
                  <a:srgbClr val="595959"/>
                </a:solidFill>
              </a:rPr>
              <a:t>Identifying students’ growth and gaps assists in informing teacher practice and allows for the sharing of best practices.  This is most effective when it is done in a collaborative setting with multiple common data points.  An important element of data tracking and analysis is student reflection. </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image.png"/>
          <p:cNvPicPr/>
          <p:nvPr/>
        </p:nvPicPr>
        <p:blipFill>
          <a:blip r:embed="rId2">
            <a:extLst/>
          </a:blip>
          <a:stretch>
            <a:fillRect/>
          </a:stretch>
        </p:blipFill>
        <p:spPr>
          <a:xfrm>
            <a:off x="231775" y="304800"/>
            <a:ext cx="8680450" cy="6321425"/>
          </a:xfrm>
          <a:prstGeom prst="rect">
            <a:avLst/>
          </a:prstGeom>
          <a:ln w="12700">
            <a:miter lim="400000"/>
          </a:ln>
        </p:spPr>
      </p:pic>
    </p:spTree>
  </p:cSld>
  <p:clrMapOvr>
    <a:masterClrMapping/>
  </p:clrMapOvr>
  <p:transition spd="fast" advClick="1">
    <p:fade thruBlk="1"/>
  </p:transition>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image.png"/>
          <p:cNvPicPr/>
          <p:nvPr/>
        </p:nvPicPr>
        <p:blipFill>
          <a:blip r:embed="rId2">
            <a:extLst/>
          </a:blip>
          <a:stretch>
            <a:fillRect/>
          </a:stretch>
        </p:blipFill>
        <p:spPr>
          <a:xfrm>
            <a:off x="-6350" y="-6350"/>
            <a:ext cx="9156700" cy="6870700"/>
          </a:xfrm>
          <a:prstGeom prst="rect">
            <a:avLst/>
          </a:prstGeom>
          <a:ln w="12700">
            <a:miter lim="400000"/>
          </a:ln>
        </p:spPr>
      </p:pic>
      <p:sp>
        <p:nvSpPr>
          <p:cNvPr id="284" name="Shape 284"/>
          <p:cNvSpPr/>
          <p:nvPr/>
        </p:nvSpPr>
        <p:spPr>
          <a:xfrm>
            <a:off x="3497617" y="2463800"/>
            <a:ext cx="2351966" cy="624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pPr>
            <a:r>
              <a:rPr>
                <a:solidFill>
                  <a:srgbClr val="404040"/>
                </a:solidFill>
              </a:rPr>
              <a:t>The Continuous </a:t>
            </a:r>
            <a:endParaRPr>
              <a:solidFill>
                <a:srgbClr val="404040"/>
              </a:solidFill>
            </a:endParaRPr>
          </a:p>
          <a:p>
            <a:pPr lvl="0" algn="ctr">
              <a:defRPr sz="1800"/>
            </a:pPr>
            <a:r>
              <a:rPr>
                <a:solidFill>
                  <a:srgbClr val="404040"/>
                </a:solidFill>
              </a:rPr>
              <a:t>Improvement Process </a:t>
            </a:r>
          </a:p>
        </p:txBody>
      </p:sp>
      <p:sp>
        <p:nvSpPr>
          <p:cNvPr id="285" name="Shape 285"/>
          <p:cNvSpPr/>
          <p:nvPr/>
        </p:nvSpPr>
        <p:spPr>
          <a:xfrm>
            <a:off x="531812" y="5938837"/>
            <a:ext cx="2192076"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404040"/>
                </a:solidFill>
              </a:defRPr>
            </a:lvl1pPr>
          </a:lstStyle>
          <a:p>
            <a:pPr lvl="0">
              <a:defRPr sz="1800">
                <a:solidFill>
                  <a:srgbClr val="000000"/>
                </a:solidFill>
              </a:defRPr>
            </a:pPr>
            <a:r>
              <a:rPr sz="1400">
                <a:solidFill>
                  <a:srgbClr val="404040"/>
                </a:solidFill>
              </a:rPr>
              <a:t>The Edwards Model© 2012</a:t>
            </a:r>
          </a:p>
        </p:txBody>
      </p:sp>
      <p:sp>
        <p:nvSpPr>
          <p:cNvPr id="286" name="Shape 286"/>
          <p:cNvSpPr/>
          <p:nvPr/>
        </p:nvSpPr>
        <p:spPr>
          <a:xfrm>
            <a:off x="195262" y="3429000"/>
            <a:ext cx="8724901" cy="929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800">
                <a:solidFill>
                  <a:srgbClr val="595959"/>
                </a:solidFill>
                <a:latin typeface="+mn-lt"/>
                <a:ea typeface="+mn-ea"/>
                <a:cs typeface="+mn-cs"/>
                <a:sym typeface="Helvetica"/>
              </a:defRPr>
            </a:lvl1pPr>
          </a:lstStyle>
          <a:p>
            <a:pPr lvl="0">
              <a:defRPr>
                <a:solidFill>
                  <a:srgbClr val="000000"/>
                </a:solidFill>
              </a:defRPr>
            </a:pPr>
            <a:r>
              <a:rPr>
                <a:solidFill>
                  <a:srgbClr val="595959"/>
                </a:solidFill>
              </a:rPr>
              <a:t>Based on the collective analysis of multiple data points, teams of teachers determine a course of action to modify, differentiate and re-teach.  This collaborative process can lead to expanding the breadth and scope of teaching strategies and techniques.</a:t>
            </a: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89" name="Shape 289"/>
          <p:cNvSpPr/>
          <p:nvPr/>
        </p:nvSpPr>
        <p:spPr>
          <a:xfrm>
            <a:off x="395133" y="576580"/>
            <a:ext cx="1447910"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Resources</a:t>
            </a:r>
          </a:p>
        </p:txBody>
      </p:sp>
      <p:sp>
        <p:nvSpPr>
          <p:cNvPr id="290" name="Shape 290"/>
          <p:cNvSpPr/>
          <p:nvPr/>
        </p:nvSpPr>
        <p:spPr>
          <a:xfrm>
            <a:off x="230033" y="1605280"/>
            <a:ext cx="8497006" cy="364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defRPr sz="1800"/>
            </a:pPr>
            <a:r>
              <a:rPr sz="2400"/>
              <a:t>www.wallacefoundation.org/knowledge-center/school-leadership/key-research/Pages/How-Leadership- Influences-</a:t>
            </a:r>
            <a:endParaRPr sz="2400"/>
          </a:p>
          <a:p>
            <a:pPr lvl="0">
              <a:defRPr sz="1800"/>
            </a:pPr>
            <a:endParaRPr sz="2400"/>
          </a:p>
          <a:p>
            <a:pPr lvl="0">
              <a:defRPr sz="1800"/>
            </a:pPr>
            <a:r>
              <a:rPr sz="2400"/>
              <a:t>Student-Learning.aspx articles on teacher quality </a:t>
            </a:r>
            <a:endParaRPr sz="2400"/>
          </a:p>
          <a:p>
            <a:pPr lvl="0">
              <a:defRPr sz="1800"/>
            </a:pPr>
            <a:endParaRPr sz="2400"/>
          </a:p>
          <a:p>
            <a:pPr lvl="0">
              <a:defRPr sz="1800"/>
            </a:pPr>
            <a:r>
              <a:rPr sz="2400"/>
              <a:t>www.det.nsw.edu.au/proflearn/areas/qt/research.htm#5</a:t>
            </a:r>
            <a:br>
              <a:rPr sz="2400"/>
            </a:br>
            <a:endParaRPr sz="2400"/>
          </a:p>
          <a:p>
            <a:pPr lvl="0">
              <a:defRPr sz="1800"/>
            </a:pPr>
            <a:r>
              <a:rPr sz="2400"/>
              <a:t>www.learningandteaching.info/ collated research</a:t>
            </a:r>
            <a:endParaRPr sz="2400"/>
          </a:p>
          <a:p>
            <a:pPr lvl="0">
              <a:defRPr sz="1800"/>
            </a:pPr>
            <a:r>
              <a:rPr sz="2400"/>
              <a:t>course1.winona.edu/shatfield/air/rubrics.htm Rubrics</a:t>
            </a:r>
            <a:endParaRPr sz="2400"/>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title" idx="4294967295"/>
          </p:nvPr>
        </p:nvSpPr>
        <p:spPr>
          <a:xfrm>
            <a:off x="457200" y="2362199"/>
            <a:ext cx="8229600" cy="1143002"/>
          </a:xfrm>
          <a:prstGeom prst="rect">
            <a:avLst/>
          </a:prstGeom>
        </p:spPr>
        <p:txBody>
          <a:bodyPr lIns="0" tIns="0" rIns="0" bIns="0">
            <a:normAutofit fontScale="100000" lnSpcReduction="0"/>
          </a:bodyPr>
          <a:lstStyle/>
          <a:p>
            <a:pPr lvl="0">
              <a:defRPr sz="1800">
                <a:solidFill>
                  <a:srgbClr val="000000"/>
                </a:solidFill>
              </a:defRPr>
            </a:pPr>
            <a:r>
              <a:rPr sz="3500">
                <a:solidFill>
                  <a:srgbClr val="F4521D"/>
                </a:solidFill>
              </a:rPr>
              <a:t>Questions/Comments? </a:t>
            </a:r>
            <a:br>
              <a:rPr sz="3500">
                <a:solidFill>
                  <a:srgbClr val="F4521D"/>
                </a:solidFill>
              </a:rPr>
            </a:br>
            <a:r>
              <a:rPr sz="3500">
                <a:solidFill>
                  <a:srgbClr val="F4521D"/>
                </a:solidFill>
              </a:rPr>
              <a:t>This Coming Year . . .</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body" idx="4294967295"/>
          </p:nvPr>
        </p:nvSpPr>
        <p:spPr>
          <a:xfrm>
            <a:off x="4572000" y="466725"/>
            <a:ext cx="3683000" cy="1012825"/>
          </a:xfrm>
          <a:prstGeom prst="rect">
            <a:avLst/>
          </a:prstGeom>
        </p:spPr>
        <p:txBody>
          <a:bodyPr lIns="0" tIns="0" rIns="0" bIns="0">
            <a:normAutofit fontScale="100000" lnSpcReduction="0"/>
          </a:bodyPr>
          <a:lstStyle>
            <a:lvl1pPr marL="0" indent="0"/>
          </a:lstStyle>
          <a:p>
            <a:pPr lvl="0">
              <a:defRPr sz="1800">
                <a:solidFill>
                  <a:srgbClr val="000000"/>
                </a:solidFill>
              </a:defRPr>
            </a:pPr>
            <a:r>
              <a:rPr sz="4800">
                <a:solidFill>
                  <a:srgbClr val="E85C1D"/>
                </a:solidFill>
              </a:rPr>
              <a:t>Thank You!</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57" name="Shape 57"/>
          <p:cNvSpPr/>
          <p:nvPr/>
        </p:nvSpPr>
        <p:spPr>
          <a:xfrm>
            <a:off x="86207" y="2595069"/>
            <a:ext cx="9149386" cy="16678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342900" indent="-342900">
              <a:spcBef>
                <a:spcPts val="1100"/>
              </a:spcBef>
              <a:defRPr sz="1800"/>
            </a:pPr>
            <a:r>
              <a:rPr sz="4800">
                <a:solidFill>
                  <a:srgbClr val="060201"/>
                </a:solidFill>
                <a:latin typeface="Helvetica Neue Light"/>
                <a:ea typeface="Helvetica Neue Light"/>
                <a:cs typeface="Helvetica Neue Light"/>
                <a:sym typeface="Helvetica Neue Light"/>
              </a:rPr>
              <a:t>For sale:</a:t>
            </a:r>
            <a:r>
              <a:rPr sz="4800">
                <a:solidFill>
                  <a:srgbClr val="E85C1D"/>
                </a:solidFill>
                <a:latin typeface="Helvetica Neue Light"/>
                <a:ea typeface="Helvetica Neue Light"/>
                <a:cs typeface="Helvetica Neue Light"/>
                <a:sym typeface="Helvetica Neue Light"/>
              </a:rPr>
              <a:t> baby shoes, never worn.</a:t>
            </a:r>
            <a:endParaRPr sz="4800">
              <a:solidFill>
                <a:srgbClr val="E85C1D"/>
              </a:solidFill>
              <a:latin typeface="Helvetica Neue Light"/>
              <a:ea typeface="Helvetica Neue Light"/>
              <a:cs typeface="Helvetica Neue Light"/>
              <a:sym typeface="Helvetica Neue Light"/>
            </a:endParaRP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60" name="Shape 60"/>
          <p:cNvSpPr/>
          <p:nvPr/>
        </p:nvSpPr>
        <p:spPr>
          <a:xfrm>
            <a:off x="255011" y="1507003"/>
            <a:ext cx="7922778" cy="42503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defRPr sz="1800"/>
            </a:pPr>
            <a:r>
              <a:rPr sz="2600">
                <a:uFill>
                  <a:solidFill/>
                </a:uFill>
                <a:latin typeface="Arial"/>
                <a:ea typeface="Arial"/>
                <a:cs typeface="Arial"/>
                <a:sym typeface="Arial"/>
              </a:rPr>
              <a:t>So.. You're going to write your own 6 word Memoir and then</a:t>
            </a:r>
            <a:r>
              <a:rPr sz="2600">
                <a:uFill>
                  <a:solidFill/>
                </a:uFill>
                <a:latin typeface="Arial"/>
                <a:ea typeface="Arial"/>
                <a:cs typeface="Arial"/>
                <a:sym typeface="Arial"/>
              </a:rPr>
              <a:t>…</a:t>
            </a:r>
            <a:r>
              <a:rPr sz="2600">
                <a:uFill>
                  <a:solidFill/>
                </a:uFill>
                <a:latin typeface="Arial"/>
                <a:ea typeface="Arial"/>
                <a:cs typeface="Arial"/>
                <a:sym typeface="Arial"/>
              </a:rPr>
              <a:t>.</a:t>
            </a:r>
            <a:endParaRPr sz="2600">
              <a:uFill>
                <a:solidFill/>
              </a:uFill>
              <a:latin typeface="Arial"/>
              <a:ea typeface="Arial"/>
              <a:cs typeface="Arial"/>
              <a:sym typeface="Arial"/>
            </a:endParaRPr>
          </a:p>
          <a:p>
            <a:pPr lvl="0">
              <a:defRPr sz="1800"/>
            </a:pPr>
            <a:endParaRPr sz="2600">
              <a:uFill>
                <a:solidFill/>
              </a:uFill>
              <a:latin typeface="Arial"/>
              <a:ea typeface="Arial"/>
              <a:cs typeface="Arial"/>
              <a:sym typeface="Arial"/>
            </a:endParaRPr>
          </a:p>
          <a:p>
            <a:pPr lvl="0" indent="457200">
              <a:defRPr sz="1800"/>
            </a:pPr>
            <a:r>
              <a:rPr sz="2600">
                <a:uFill>
                  <a:solidFill/>
                </a:uFill>
                <a:latin typeface="Arial"/>
                <a:ea typeface="Arial"/>
                <a:cs typeface="Arial"/>
                <a:sym typeface="Arial"/>
              </a:rPr>
              <a:t>1. Find a colleague.</a:t>
            </a:r>
            <a:endParaRPr sz="2600">
              <a:uFill>
                <a:solidFill/>
              </a:uFill>
              <a:latin typeface="Arial"/>
              <a:ea typeface="Arial"/>
              <a:cs typeface="Arial"/>
              <a:sym typeface="Arial"/>
            </a:endParaRPr>
          </a:p>
          <a:p>
            <a:pPr lvl="0" indent="457200">
              <a:defRPr sz="1800"/>
            </a:pPr>
            <a:r>
              <a:rPr sz="2600">
                <a:uFill>
                  <a:solidFill/>
                </a:uFill>
                <a:latin typeface="Arial"/>
                <a:ea typeface="Arial"/>
                <a:cs typeface="Arial"/>
                <a:sym typeface="Arial"/>
              </a:rPr>
              <a:t>2. Read their memoir.</a:t>
            </a:r>
            <a:endParaRPr sz="2600">
              <a:uFill>
                <a:solidFill/>
              </a:uFill>
              <a:latin typeface="Arial"/>
              <a:ea typeface="Arial"/>
              <a:cs typeface="Arial"/>
              <a:sym typeface="Arial"/>
            </a:endParaRPr>
          </a:p>
          <a:p>
            <a:pPr lvl="0" indent="457200">
              <a:defRPr sz="1800"/>
            </a:pPr>
            <a:r>
              <a:rPr sz="2600">
                <a:uFill>
                  <a:solidFill/>
                </a:uFill>
                <a:latin typeface="Arial"/>
                <a:ea typeface="Arial"/>
                <a:cs typeface="Arial"/>
                <a:sym typeface="Arial"/>
              </a:rPr>
              <a:t>3. Talk to them…</a:t>
            </a:r>
            <a:endParaRPr sz="2600">
              <a:uFill>
                <a:solidFill/>
              </a:uFill>
              <a:latin typeface="Arial"/>
              <a:ea typeface="Arial"/>
              <a:cs typeface="Arial"/>
              <a:sym typeface="Arial"/>
            </a:endParaRPr>
          </a:p>
          <a:p>
            <a:pPr lvl="0" indent="457200">
              <a:defRPr sz="1800"/>
            </a:pPr>
            <a:endParaRPr sz="2600">
              <a:uFill>
                <a:solidFill/>
              </a:uFill>
              <a:latin typeface="Arial"/>
              <a:ea typeface="Arial"/>
              <a:cs typeface="Arial"/>
              <a:sym typeface="Arial"/>
            </a:endParaRPr>
          </a:p>
          <a:p>
            <a:pPr lvl="0">
              <a:defRPr sz="1800"/>
            </a:pPr>
            <a:r>
              <a:rPr sz="2600">
                <a:uFill>
                  <a:solidFill/>
                </a:uFill>
                <a:latin typeface="Arial"/>
                <a:ea typeface="Arial"/>
                <a:cs typeface="Arial"/>
                <a:sym typeface="Arial"/>
              </a:rPr>
              <a:t>- Find out about their story</a:t>
            </a:r>
            <a:endParaRPr sz="2600">
              <a:uFill>
                <a:solidFill/>
              </a:uFill>
              <a:latin typeface="Arial"/>
              <a:ea typeface="Arial"/>
              <a:cs typeface="Arial"/>
              <a:sym typeface="Arial"/>
            </a:endParaRPr>
          </a:p>
          <a:p>
            <a:pPr lvl="0">
              <a:defRPr sz="1800"/>
            </a:pPr>
            <a:r>
              <a:rPr sz="2600">
                <a:uFill>
                  <a:solidFill/>
                </a:uFill>
                <a:latin typeface="Arial"/>
                <a:ea typeface="Arial"/>
                <a:cs typeface="Arial"/>
                <a:sym typeface="Arial"/>
              </a:rPr>
              <a:t>- Their life</a:t>
            </a:r>
            <a:endParaRPr sz="2600">
              <a:uFill>
                <a:solidFill/>
              </a:uFill>
              <a:latin typeface="Arial"/>
              <a:ea typeface="Arial"/>
              <a:cs typeface="Arial"/>
              <a:sym typeface="Arial"/>
            </a:endParaRPr>
          </a:p>
          <a:p>
            <a:pPr lvl="0">
              <a:defRPr sz="1800"/>
            </a:pPr>
            <a:r>
              <a:rPr sz="2600">
                <a:uFill>
                  <a:solidFill/>
                </a:uFill>
                <a:latin typeface="Arial"/>
                <a:ea typeface="Arial"/>
                <a:cs typeface="Arial"/>
                <a:sym typeface="Arial"/>
              </a:rPr>
              <a:t>- The connections</a:t>
            </a:r>
            <a:endParaRPr sz="1600">
              <a:uFill>
                <a:solidFill/>
              </a:uFill>
              <a:latin typeface="Arial"/>
              <a:ea typeface="Arial"/>
              <a:cs typeface="Arial"/>
              <a:sym typeface="Arial"/>
            </a:endParaRP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63" name="Shape 63"/>
          <p:cNvSpPr/>
          <p:nvPr/>
        </p:nvSpPr>
        <p:spPr>
          <a:xfrm>
            <a:off x="483624" y="1458419"/>
            <a:ext cx="7458669" cy="339656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marL="342900" indent="-342900">
              <a:spcBef>
                <a:spcPts val="1100"/>
              </a:spcBef>
              <a:defRPr sz="1800"/>
            </a:pPr>
            <a:r>
              <a:rPr sz="4800">
                <a:solidFill>
                  <a:srgbClr val="E85C1D"/>
                </a:solidFill>
                <a:latin typeface="Helvetica Neue Light"/>
                <a:ea typeface="Helvetica Neue Light"/>
                <a:cs typeface="Helvetica Neue Light"/>
                <a:sym typeface="Helvetica Neue Light"/>
              </a:rPr>
              <a:t>Be ready to:</a:t>
            </a:r>
            <a:endParaRPr sz="4800">
              <a:solidFill>
                <a:srgbClr val="E85C1D"/>
              </a:solidFill>
              <a:latin typeface="Helvetica Neue Light"/>
              <a:ea typeface="Helvetica Neue Light"/>
              <a:cs typeface="Helvetica Neue Light"/>
              <a:sym typeface="Helvetica Neue Light"/>
            </a:endParaRPr>
          </a:p>
          <a:p>
            <a:pPr lvl="0" marL="342900" indent="-342900">
              <a:spcBef>
                <a:spcPts val="1100"/>
              </a:spcBef>
              <a:defRPr sz="1800"/>
            </a:pPr>
            <a:endParaRPr sz="4800">
              <a:solidFill>
                <a:srgbClr val="E85C1D"/>
              </a:solidFill>
              <a:latin typeface="Helvetica Neue Light"/>
              <a:ea typeface="Helvetica Neue Light"/>
              <a:cs typeface="Helvetica Neue Light"/>
              <a:sym typeface="Helvetica Neue Light"/>
            </a:endParaRPr>
          </a:p>
          <a:p>
            <a:pPr lvl="0" marL="1142999" indent="-457199">
              <a:buSzPct val="100000"/>
              <a:buAutoNum type="arabicPeriod" startAt="1"/>
              <a:defRPr sz="1800"/>
            </a:pPr>
            <a:r>
              <a:rPr sz="3000">
                <a:uFill>
                  <a:solidFill/>
                </a:uFill>
                <a:latin typeface="Cambria"/>
                <a:ea typeface="Cambria"/>
                <a:cs typeface="Cambria"/>
                <a:sym typeface="Cambria"/>
              </a:rPr>
              <a:t>Read your memoir</a:t>
            </a:r>
            <a:endParaRPr sz="3000">
              <a:uFill>
                <a:solidFill/>
              </a:uFill>
              <a:latin typeface="Cambria"/>
              <a:ea typeface="Cambria"/>
              <a:cs typeface="Cambria"/>
              <a:sym typeface="Cambria"/>
            </a:endParaRPr>
          </a:p>
          <a:p>
            <a:pPr lvl="0" marL="1142999" indent="-457199">
              <a:buSzPct val="100000"/>
              <a:buAutoNum type="arabicPeriod" startAt="1"/>
              <a:defRPr sz="1800"/>
            </a:pPr>
            <a:r>
              <a:rPr sz="3000">
                <a:uFill>
                  <a:solidFill/>
                </a:uFill>
                <a:latin typeface="Cambria"/>
                <a:ea typeface="Cambria"/>
                <a:cs typeface="Cambria"/>
                <a:sym typeface="Cambria"/>
              </a:rPr>
              <a:t>Share your partner’s story</a:t>
            </a:r>
            <a:endParaRPr sz="3000">
              <a:uFill>
                <a:solidFill/>
              </a:uFill>
              <a:latin typeface="Cambria"/>
              <a:ea typeface="Cambria"/>
              <a:cs typeface="Cambria"/>
              <a:sym typeface="Cambria"/>
            </a:endParaRPr>
          </a:p>
          <a:p>
            <a:pPr lvl="0" marL="1142999" indent="-457199">
              <a:buSzPct val="100000"/>
              <a:buAutoNum type="arabicPeriod" startAt="1"/>
              <a:defRPr sz="1800"/>
            </a:pPr>
            <a:r>
              <a:rPr sz="3000">
                <a:uFill>
                  <a:solidFill/>
                </a:uFill>
                <a:latin typeface="Cambria"/>
                <a:ea typeface="Cambria"/>
                <a:cs typeface="Cambria"/>
                <a:sym typeface="Cambria"/>
              </a:rPr>
              <a:t>Remember: six words, No more, no less</a:t>
            </a:r>
            <a:endParaRPr sz="3000">
              <a:uFill>
                <a:solidFill/>
              </a:uFill>
              <a:latin typeface="Cambria"/>
              <a:ea typeface="Cambria"/>
              <a:cs typeface="Cambria"/>
              <a:sym typeface="Cambria"/>
            </a:endParaRPr>
          </a:p>
        </p:txBody>
      </p:sp>
    </p:spTree>
  </p:cSld>
  <p:clrMapOvr>
    <a:masterClrMapping/>
  </p:clrMapOvr>
  <p:transition spd="slow"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1A53AB"/>
      </a:accent1>
      <a:accent2>
        <a:srgbClr val="398832"/>
      </a:accent2>
      <a:accent3>
        <a:srgbClr val="8F8F8F"/>
      </a:accent3>
      <a:accent4>
        <a:srgbClr val="707070"/>
      </a:accent4>
      <a:accent5>
        <a:srgbClr val="ABB3D0"/>
      </a:accent5>
      <a:accent6>
        <a:srgbClr val="347B2D"/>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1A53AB"/>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1A53AB"/>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1A53AB"/>
      </a:accent1>
      <a:accent2>
        <a:srgbClr val="398832"/>
      </a:accent2>
      <a:accent3>
        <a:srgbClr val="8F8F8F"/>
      </a:accent3>
      <a:accent4>
        <a:srgbClr val="707070"/>
      </a:accent4>
      <a:accent5>
        <a:srgbClr val="ABB3D0"/>
      </a:accent5>
      <a:accent6>
        <a:srgbClr val="347B2D"/>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1A53AB"/>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1A53AB"/>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